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86" r:id="rId3"/>
    <p:sldId id="392" r:id="rId4"/>
    <p:sldId id="393" r:id="rId5"/>
    <p:sldId id="387" r:id="rId6"/>
    <p:sldId id="394" r:id="rId7"/>
    <p:sldId id="398" r:id="rId8"/>
    <p:sldId id="388" r:id="rId9"/>
    <p:sldId id="395" r:id="rId10"/>
    <p:sldId id="389" r:id="rId11"/>
    <p:sldId id="400" r:id="rId12"/>
    <p:sldId id="401" r:id="rId13"/>
    <p:sldId id="390" r:id="rId14"/>
    <p:sldId id="399" r:id="rId15"/>
    <p:sldId id="391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4660"/>
  </p:normalViewPr>
  <p:slideViewPr>
    <p:cSldViewPr>
      <p:cViewPr varScale="1">
        <p:scale>
          <a:sx n="82" d="100"/>
          <a:sy n="82" d="100"/>
        </p:scale>
        <p:origin x="1171" y="5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CFD5-C4DF-4EBC-B718-C69ED2FBDE6F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각 삼각형 2">
            <a:extLst>
              <a:ext uri="{FF2B5EF4-FFF2-40B4-BE49-F238E27FC236}">
                <a16:creationId xmlns:a16="http://schemas.microsoft.com/office/drawing/2014/main" id="{3A714731-6D03-4E18-B8C6-D8E1F4F17412}"/>
              </a:ext>
            </a:extLst>
          </p:cNvPr>
          <p:cNvSpPr/>
          <p:nvPr userDrawn="1"/>
        </p:nvSpPr>
        <p:spPr>
          <a:xfrm flipH="1">
            <a:off x="0" y="1992796"/>
            <a:ext cx="9906000" cy="4865204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DF1B6BC0-8338-40DD-BF30-626E17AD387E}"/>
              </a:ext>
            </a:extLst>
          </p:cNvPr>
          <p:cNvSpPr/>
          <p:nvPr userDrawn="1"/>
        </p:nvSpPr>
        <p:spPr>
          <a:xfrm flipH="1">
            <a:off x="0" y="2276872"/>
            <a:ext cx="9906000" cy="4581128"/>
          </a:xfrm>
          <a:custGeom>
            <a:avLst/>
            <a:gdLst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  <a:gd name="connsiteX0" fmla="*/ 0 w 9906000"/>
              <a:gd name="connsiteY0" fmla="*/ 4581128 h 4581128"/>
              <a:gd name="connsiteX1" fmla="*/ 0 w 9906000"/>
              <a:gd name="connsiteY1" fmla="*/ 0 h 4581128"/>
              <a:gd name="connsiteX2" fmla="*/ 9906000 w 9906000"/>
              <a:gd name="connsiteY2" fmla="*/ 4581128 h 4581128"/>
              <a:gd name="connsiteX3" fmla="*/ 0 w 9906000"/>
              <a:gd name="connsiteY3" fmla="*/ 4581128 h 4581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4581128">
                <a:moveTo>
                  <a:pt x="0" y="4581128"/>
                </a:moveTo>
                <a:lnTo>
                  <a:pt x="0" y="0"/>
                </a:lnTo>
                <a:cubicBezTo>
                  <a:pt x="4621842" y="4020077"/>
                  <a:pt x="7613290" y="2760787"/>
                  <a:pt x="9906000" y="4581128"/>
                </a:cubicBezTo>
                <a:lnTo>
                  <a:pt x="0" y="4581128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íì´ì¬ â¢">
            <a:extLst>
              <a:ext uri="{FF2B5EF4-FFF2-40B4-BE49-F238E27FC236}">
                <a16:creationId xmlns:a16="http://schemas.microsoft.com/office/drawing/2014/main" id="{8B696DBA-70BE-4EBC-8628-59B49C89E0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2" y="5664447"/>
            <a:ext cx="2446976" cy="69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8CD7-D367-43D5-B461-ACE552E75063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9E79-7361-4780-8BEF-7EDE3708298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 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2E3C-B70B-437C-85CF-1286301B9CB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9A20-5B3D-4D98-A822-26B93D177A40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CD4CE-9E43-4F70-A9D8-A2130CA7D92A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BD92-DA3E-4A0B-90C9-7DE5E15B6E96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83A-F366-424E-B742-340ACF856BB5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D68B-5DBD-48E9-A8D4-FCBC4B3DD9C6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534F-7D16-467B-9320-91F98915D181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0A91F-2F8D-4486-A69D-D680F95444B0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8BBEA-E8DD-414A-BF68-FC2AFA7CFF2D}" type="datetime1">
              <a:rPr lang="ko-KR" altLang="en-US" smtClean="0"/>
              <a:t>2023-07-06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5553" y="6237312"/>
            <a:ext cx="9921553" cy="620688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416496" y="216024"/>
            <a:ext cx="6480720" cy="836712"/>
          </a:xfrm>
          <a:prstGeom prst="roundRect">
            <a:avLst>
              <a:gd name="adj" fmla="val 22522"/>
            </a:avLst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500534" y="267377"/>
            <a:ext cx="6340771" cy="734006"/>
          </a:xfrm>
          <a:prstGeom prst="roundRect">
            <a:avLst>
              <a:gd name="adj" fmla="val 225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12" name="직사각형 7"/>
          <p:cNvSpPr/>
          <p:nvPr userDrawn="1"/>
        </p:nvSpPr>
        <p:spPr>
          <a:xfrm>
            <a:off x="-15552" y="6520259"/>
            <a:ext cx="9921552" cy="365125"/>
          </a:xfrm>
          <a:custGeom>
            <a:avLst/>
            <a:gdLst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  <a:gd name="connsiteX0" fmla="*/ 0 w 9945555"/>
              <a:gd name="connsiteY0" fmla="*/ 0 h 238111"/>
              <a:gd name="connsiteX1" fmla="*/ 9945555 w 9945555"/>
              <a:gd name="connsiteY1" fmla="*/ 0 h 238111"/>
              <a:gd name="connsiteX2" fmla="*/ 9945555 w 9945555"/>
              <a:gd name="connsiteY2" fmla="*/ 238111 h 238111"/>
              <a:gd name="connsiteX3" fmla="*/ 0 w 9945555"/>
              <a:gd name="connsiteY3" fmla="*/ 238111 h 238111"/>
              <a:gd name="connsiteX4" fmla="*/ 0 w 9945555"/>
              <a:gd name="connsiteY4" fmla="*/ 0 h 23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5555" h="238111">
                <a:moveTo>
                  <a:pt x="0" y="0"/>
                </a:moveTo>
                <a:cubicBezTo>
                  <a:pt x="3364170" y="326571"/>
                  <a:pt x="6614042" y="171450"/>
                  <a:pt x="9945555" y="0"/>
                </a:cubicBezTo>
                <a:lnTo>
                  <a:pt x="9945555" y="238111"/>
                </a:lnTo>
                <a:lnTo>
                  <a:pt x="0" y="238111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137" y="197768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  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ysClr val="windowText" lastClr="000000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24608" y="1916832"/>
            <a:ext cx="6768752" cy="1226567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5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장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. OCR(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광학문자인식</a:t>
            </a:r>
            <a:r>
              <a:rPr lang="en-US" altLang="ko-KR" sz="3200" b="1" dirty="0" smtClean="0">
                <a:solidFill>
                  <a:schemeClr val="tx1"/>
                </a:solidFill>
              </a:rPr>
              <a:t>)</a:t>
            </a:r>
            <a:r>
              <a:rPr lang="ko-KR" altLang="en-US" sz="3200" b="1" dirty="0" smtClean="0">
                <a:solidFill>
                  <a:schemeClr val="tx1"/>
                </a:solidFill>
              </a:rPr>
              <a:t> 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7" y="1311087"/>
            <a:ext cx="8917726" cy="511588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126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4" y="1340768"/>
            <a:ext cx="7864522" cy="49762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166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6" y="1556792"/>
            <a:ext cx="6180356" cy="38484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72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52204" y="1628800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poll/views.py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42" y="2160189"/>
            <a:ext cx="6583610" cy="2292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6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2" y="2204864"/>
            <a:ext cx="8093141" cy="24919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952204" y="1628800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</a:t>
            </a:r>
            <a:r>
              <a:rPr lang="en-US" altLang="ko-KR" dirty="0" smtClean="0"/>
              <a:t>cr/views.py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8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268760"/>
            <a:ext cx="8609792" cy="496855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9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4" y="1344749"/>
            <a:ext cx="7285351" cy="41685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1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</a:t>
            </a:r>
            <a:r>
              <a:rPr lang="en-US" altLang="ko-KR" dirty="0" smtClean="0"/>
              <a:t>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39722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Tesseract(</a:t>
            </a:r>
            <a:r>
              <a:rPr lang="ko-KR" altLang="en-US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태서랙트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52600" y="1874148"/>
            <a:ext cx="720080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테서랙트는</a:t>
            </a:r>
            <a:r>
              <a:rPr lang="ko-KR" altLang="en-US" dirty="0"/>
              <a:t> 다양한 운영 체제를 위한 광학 문자 인식 엔진이다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소프트웨어는 </a:t>
            </a:r>
            <a:r>
              <a:rPr lang="en-US" altLang="ko-KR" dirty="0"/>
              <a:t>Apache License, </a:t>
            </a:r>
            <a:r>
              <a:rPr lang="ko-KR" altLang="en-US" dirty="0"/>
              <a:t>버전 </a:t>
            </a:r>
            <a:r>
              <a:rPr lang="en-US" altLang="ko-KR" dirty="0"/>
              <a:t>2.0, </a:t>
            </a:r>
            <a:r>
              <a:rPr lang="ko-KR" altLang="en-US" dirty="0"/>
              <a:t>에 따라 배포되는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무료 소프트웨어이며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2006</a:t>
            </a:r>
            <a:r>
              <a:rPr lang="ko-KR" altLang="en-US" dirty="0"/>
              <a:t>년부터 </a:t>
            </a:r>
            <a:r>
              <a:rPr lang="en-US" altLang="ko-KR" dirty="0"/>
              <a:t>Google</a:t>
            </a:r>
            <a:r>
              <a:rPr lang="ko-KR" altLang="en-US" dirty="0"/>
              <a:t>에서 개발을 후원했다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352600" y="3573016"/>
            <a:ext cx="7200800" cy="1423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smtClean="0"/>
              <a:t>이미지에 있는 텍스트 추출 과정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dirty="0" smtClean="0"/>
              <a:t>Tesseract – OCR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라이브러리인  </a:t>
            </a:r>
            <a:r>
              <a:rPr lang="en-US" altLang="ko-KR" dirty="0" err="1" smtClean="0"/>
              <a:t>pytesseract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4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Tesseract - OCR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992560" y="1268760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 err="1">
                <a:latin typeface="휴먼엑스포" panose="02030504000101010101" pitchFamily="18" charset="-127"/>
                <a:ea typeface="휴먼엑스포" panose="02030504000101010101" pitchFamily="18" charset="-127"/>
              </a:rPr>
              <a:t>p</a:t>
            </a:r>
            <a:r>
              <a:rPr lang="en-US" altLang="ko-KR" sz="2000" dirty="0" err="1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ytesseract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9367" y="1950751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pytesseract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686" y="2521496"/>
            <a:ext cx="5662151" cy="14860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2560" y="4398187"/>
            <a:ext cx="5280670" cy="50917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이미지 처리를 위한 </a:t>
            </a:r>
            <a:r>
              <a:rPr lang="en-US" altLang="ko-KR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pillow </a:t>
            </a:r>
            <a:r>
              <a:rPr lang="ko-KR" altLang="en-US" sz="2000" dirty="0" smtClean="0">
                <a:latin typeface="휴먼엑스포" panose="02030504000101010101" pitchFamily="18" charset="-127"/>
                <a:ea typeface="휴먼엑스포" panose="02030504000101010101" pitchFamily="18" charset="-127"/>
              </a:rPr>
              <a:t>설치하기 </a:t>
            </a:r>
            <a:endParaRPr lang="en-US" altLang="ko-KR" sz="2000" dirty="0" smtClean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9367" y="5080178"/>
            <a:ext cx="3765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p</a:t>
            </a:r>
            <a:r>
              <a:rPr lang="en-US" altLang="ko-KR" b="1" dirty="0" smtClean="0">
                <a:solidFill>
                  <a:srgbClr val="C00000"/>
                </a:solidFill>
              </a:rPr>
              <a:t>ip install pillow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59" y="1268759"/>
            <a:ext cx="7662273" cy="518457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98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68" y="1412776"/>
            <a:ext cx="3246401" cy="476291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2648744" y="3861048"/>
            <a:ext cx="3672408" cy="1008112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46372" y="4077072"/>
            <a:ext cx="213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ocr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 파일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7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49"/>
          <a:stretch/>
        </p:blipFill>
        <p:spPr>
          <a:xfrm>
            <a:off x="1064568" y="1287110"/>
            <a:ext cx="4930567" cy="1790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9"/>
          <a:stretch/>
        </p:blipFill>
        <p:spPr>
          <a:xfrm>
            <a:off x="1080660" y="3220069"/>
            <a:ext cx="6675698" cy="157708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587783" y="1628800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onfig/urls.py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28501" y="3429000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poll/urls.py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9" y="4906343"/>
            <a:ext cx="5547841" cy="154699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5995135" y="5149991"/>
            <a:ext cx="188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ocr/urls.py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95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8" y="1340768"/>
            <a:ext cx="7549455" cy="50103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567769" y="170080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73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OCR</a:t>
            </a:r>
            <a:r>
              <a:rPr lang="en-US" altLang="ko-KR" b="1" dirty="0">
                <a:solidFill>
                  <a:schemeClr val="tx1"/>
                </a:solidFill>
              </a:rPr>
              <a:t> (</a:t>
            </a:r>
            <a:r>
              <a:rPr lang="ko-KR" altLang="en-US" b="1" dirty="0">
                <a:solidFill>
                  <a:schemeClr val="tx1"/>
                </a:solidFill>
              </a:rPr>
              <a:t>광학문자인식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1280649"/>
            <a:ext cx="7658764" cy="5014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310671" y="1280649"/>
            <a:ext cx="20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ocr_read.html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51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6727</TotalTime>
  <Words>162</Words>
  <Application>Microsoft Office PowerPoint</Application>
  <PresentationFormat>A4 용지(210x297mm)</PresentationFormat>
  <Paragraphs>49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휴먼엑스포</vt:lpstr>
      <vt:lpstr>Arial</vt:lpstr>
      <vt:lpstr>Wingdings</vt:lpstr>
      <vt:lpstr>Office 테마</vt:lpstr>
      <vt:lpstr>5장. OCR(광학문자인식) </vt:lpstr>
      <vt:lpstr> OCR (광학문자인식)  </vt:lpstr>
      <vt:lpstr> Tesseract - OCR </vt:lpstr>
      <vt:lpstr> Tesseract - OCR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  <vt:lpstr> OCR (광학문자인식)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440</cp:revision>
  <dcterms:created xsi:type="dcterms:W3CDTF">2019-03-04T02:36:55Z</dcterms:created>
  <dcterms:modified xsi:type="dcterms:W3CDTF">2023-07-05T20:48:47Z</dcterms:modified>
</cp:coreProperties>
</file>