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68" r:id="rId3"/>
    <p:sldId id="336" r:id="rId4"/>
    <p:sldId id="338" r:id="rId5"/>
    <p:sldId id="375" r:id="rId6"/>
    <p:sldId id="369" r:id="rId7"/>
    <p:sldId id="360" r:id="rId8"/>
    <p:sldId id="363" r:id="rId9"/>
    <p:sldId id="396" r:id="rId10"/>
    <p:sldId id="397" r:id="rId11"/>
    <p:sldId id="394" r:id="rId12"/>
    <p:sldId id="395" r:id="rId13"/>
    <p:sldId id="393" r:id="rId14"/>
    <p:sldId id="337" r:id="rId15"/>
    <p:sldId id="370" r:id="rId16"/>
    <p:sldId id="339" r:id="rId17"/>
    <p:sldId id="371" r:id="rId18"/>
    <p:sldId id="348" r:id="rId19"/>
    <p:sldId id="341" r:id="rId20"/>
    <p:sldId id="340" r:id="rId21"/>
    <p:sldId id="376" r:id="rId22"/>
    <p:sldId id="388" r:id="rId23"/>
    <p:sldId id="390" r:id="rId24"/>
    <p:sldId id="383" r:id="rId25"/>
    <p:sldId id="384" r:id="rId26"/>
    <p:sldId id="385" r:id="rId27"/>
    <p:sldId id="386" r:id="rId28"/>
    <p:sldId id="387" r:id="rId29"/>
    <p:sldId id="389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(Operator)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(Type Conversion)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b="1" dirty="0" err="1" smtClean="0"/>
              <a:t>형변환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9446"/>
            <a:ext cx="4968671" cy="3406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889104" y="270892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type-conv.html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parseInt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8544" y="1372706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parseInt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문자열을 숫자로 바꾸는 함수</a:t>
            </a:r>
            <a:endParaRPr lang="ko-KR" altLang="en-US" sz="2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928664" y="2852936"/>
            <a:ext cx="5328592" cy="2952328"/>
            <a:chOff x="848544" y="1916832"/>
            <a:chExt cx="4838938" cy="25481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7"/>
            <a:stretch/>
          </p:blipFill>
          <p:spPr>
            <a:xfrm>
              <a:off x="848544" y="1916832"/>
              <a:ext cx="4838938" cy="1440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69"/>
            <a:stretch/>
          </p:blipFill>
          <p:spPr>
            <a:xfrm>
              <a:off x="848544" y="3356992"/>
              <a:ext cx="4838938" cy="1107961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1760530" y="5147756"/>
            <a:ext cx="1224136" cy="3148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220486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Reference &gt; JavaScript Reference(Global) &gt; Global Properties &gt; </a:t>
            </a:r>
            <a:r>
              <a:rPr lang="en-US" altLang="ko-KR" dirty="0" err="1" smtClean="0"/>
              <a:t>parseInt</a:t>
            </a:r>
            <a:r>
              <a:rPr lang="en-US" altLang="ko-KR" dirty="0" smtClean="0"/>
              <a:t>()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2" y="1844484"/>
            <a:ext cx="2087945" cy="3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/>
              <a:t>parseInt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5942000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3068960"/>
            <a:ext cx="937341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20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변수의 값을 교환하는 프로그램 만들기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78" y="2509185"/>
            <a:ext cx="4336156" cy="350550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88704" y="3796989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408" y="3432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52800" y="3796989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5504" y="3432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8704" y="4814325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1408" y="445011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152800" y="4814325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504" y="445011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183291" y="4421173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1654" y="4018323"/>
            <a:ext cx="819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temp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8733" y="5466112"/>
            <a:ext cx="2254628" cy="37457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교환용 임시변수 필요</a:t>
            </a:r>
            <a:endParaRPr lang="en-US" altLang="ko-KR" sz="1600" dirty="0" smtClean="0"/>
          </a:p>
        </p:txBody>
      </p:sp>
      <p:cxnSp>
        <p:nvCxnSpPr>
          <p:cNvPr id="19" name="직선 화살표 연결선 18"/>
          <p:cNvCxnSpPr>
            <a:endCxn id="23" idx="4"/>
          </p:cNvCxnSpPr>
          <p:nvPr/>
        </p:nvCxnSpPr>
        <p:spPr>
          <a:xfrm flipV="1">
            <a:off x="4088904" y="5013176"/>
            <a:ext cx="396044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944888" y="3995840"/>
            <a:ext cx="1080120" cy="101733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0592" y="37951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교환전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80592" y="48143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교환후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6"/>
          <a:stretch/>
        </p:blipFill>
        <p:spPr>
          <a:xfrm>
            <a:off x="1536671" y="1848599"/>
            <a:ext cx="1405923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202306" y="262738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</a:rPr>
              <a:t>wap.html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비교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30243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8146"/>
              </p:ext>
            </p:extLst>
          </p:nvPr>
        </p:nvGraphicFramePr>
        <p:xfrm>
          <a:off x="1496616" y="2050969"/>
          <a:ext cx="3960440" cy="353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&gt;=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&gt;=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&gt;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&gt;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&lt;=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&lt;=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&lt;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&lt;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==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== n2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!=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!=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===</a:t>
                      </a:r>
                      <a:endParaRPr lang="ko-KR" altLang="en-US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n1 === n2 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!==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!==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45124" y="4973488"/>
            <a:ext cx="2480284" cy="119181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‘==‘</a:t>
            </a:r>
            <a:r>
              <a:rPr lang="ko-KR" altLang="en-US" sz="1600" dirty="0" smtClean="0"/>
              <a:t>는 문자와 계산시 오류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‘===‘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‘!==‘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473236" y="5309716"/>
            <a:ext cx="6318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060848"/>
            <a:ext cx="1889924" cy="2819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5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비교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30243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45808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3080" y="243021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p_compare.html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59515"/>
              </p:ext>
            </p:extLst>
          </p:nvPr>
        </p:nvGraphicFramePr>
        <p:xfrm>
          <a:off x="1496616" y="1988840"/>
          <a:ext cx="6264696" cy="205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&amp;&amp;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항이 모두 참인 경우에만 결과값이 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||</a:t>
                      </a:r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 중 하나의 항만 참이면 결과값이 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!</a:t>
                      </a:r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단항이</a:t>
                      </a:r>
                      <a:r>
                        <a:rPr lang="ko-KR" altLang="en-US" sz="1600" dirty="0" smtClean="0"/>
                        <a:t> 참이면 결과값은 거짓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거짓이면 참</a:t>
                      </a:r>
                      <a:endParaRPr lang="en-US" altLang="ko-KR" sz="16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36576" y="1412776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논리 </a:t>
            </a:r>
            <a:r>
              <a:rPr lang="ko-KR" altLang="en-US" sz="2000" b="1" dirty="0">
                <a:solidFill>
                  <a:srgbClr val="C00000"/>
                </a:solidFill>
              </a:rPr>
              <a:t>연산자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6576" y="1412776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논리 </a:t>
            </a:r>
            <a:r>
              <a:rPr lang="ko-KR" altLang="en-US" sz="2000" b="1" dirty="0">
                <a:solidFill>
                  <a:srgbClr val="C00000"/>
                </a:solidFill>
              </a:rPr>
              <a:t>연산자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88569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4581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p_logic.html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조건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94135" y="1290826"/>
            <a:ext cx="2734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>
                <a:solidFill>
                  <a:srgbClr val="C00000"/>
                </a:solidFill>
              </a:rPr>
              <a:t> </a:t>
            </a:r>
            <a:r>
              <a:rPr lang="ko-KR" altLang="en-US" sz="2000" b="1" smtClean="0">
                <a:solidFill>
                  <a:srgbClr val="C00000"/>
                </a:solidFill>
              </a:rPr>
              <a:t>조건 연산자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2051286"/>
            <a:ext cx="6552728" cy="585626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?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35" y="2852936"/>
            <a:ext cx="5440457" cy="23895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31409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p_choice.html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6004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 결합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00078"/>
              </p:ext>
            </p:extLst>
          </p:nvPr>
        </p:nvGraphicFramePr>
        <p:xfrm>
          <a:off x="1640632" y="2060848"/>
          <a:ext cx="3600400" cy="1300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48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변수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713030"/>
            <a:ext cx="4608512" cy="1947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9" y="3677970"/>
            <a:ext cx="1466504" cy="10801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712640" y="5141581"/>
            <a:ext cx="2730354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문자열 형으로 </a:t>
            </a:r>
            <a:r>
              <a:rPr lang="ko-KR" altLang="en-US" sz="1600" dirty="0" err="1" smtClean="0"/>
              <a:t>자동형변환</a:t>
            </a:r>
            <a:endParaRPr lang="en-US" altLang="ko-KR" sz="1600" dirty="0"/>
          </a:p>
          <a:p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230543" y="4742479"/>
            <a:ext cx="138066" cy="38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항과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268760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(operand)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값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(operator)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기호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  예</a:t>
            </a:r>
            <a:r>
              <a:rPr lang="en-US" altLang="ko-KR" sz="1800" dirty="0" smtClean="0"/>
              <a:t>) 3 + 7 (3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은 항</a:t>
            </a:r>
            <a:r>
              <a:rPr lang="en-US" altLang="ko-KR" sz="1800" dirty="0" smtClean="0"/>
              <a:t>, ‘+’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항의 개수에 따른 연산자 구분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4682"/>
              </p:ext>
            </p:extLst>
          </p:nvPr>
        </p:nvGraphicFramePr>
        <p:xfrm>
          <a:off x="1255664" y="4149080"/>
          <a:ext cx="734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예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단항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한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이항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두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num1 * num2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삼항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세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( 5 &gt; 3 )</a:t>
                      </a:r>
                      <a:r>
                        <a:rPr lang="en-US" altLang="ko-KR" baseline="0" dirty="0" smtClean="0"/>
                        <a:t> ? ‘T’ : ‘F’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3" y="1877224"/>
            <a:ext cx="23042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1362" y="1340768"/>
            <a:ext cx="28415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복합 대입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41894"/>
              </p:ext>
            </p:extLst>
          </p:nvPr>
        </p:nvGraphicFramePr>
        <p:xfrm>
          <a:off x="1352600" y="2132856"/>
          <a:ext cx="3600400" cy="260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+=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-=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*=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/=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%=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132856"/>
            <a:ext cx="3756283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183526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p_complex.html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입력 처리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066" y="1484783"/>
            <a:ext cx="452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입력 하기 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prompt</a:t>
            </a:r>
            <a:r>
              <a:rPr lang="en-US" altLang="ko-KR" b="1" dirty="0">
                <a:solidFill>
                  <a:srgbClr val="C00000"/>
                </a:solidFill>
              </a:rPr>
              <a:t>() 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38" y="2276872"/>
            <a:ext cx="3842769" cy="1440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69" y="2220779"/>
            <a:ext cx="2613887" cy="1364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778505"/>
            <a:ext cx="7338901" cy="11521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5529064" y="2852936"/>
            <a:ext cx="288032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17" y="3933054"/>
            <a:ext cx="3600400" cy="10614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465756" y="4221088"/>
            <a:ext cx="175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prompt.html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덧셈 계산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한 개의 수를 </a:t>
            </a:r>
            <a:r>
              <a:rPr lang="ko-KR" altLang="en-US" b="1" dirty="0" err="1" smtClean="0"/>
              <a:t>입력받아</a:t>
            </a:r>
            <a:r>
              <a:rPr lang="ko-KR" altLang="en-US" b="1" dirty="0" smtClean="0"/>
              <a:t> 더하는 프로그램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8" y="3583369"/>
            <a:ext cx="534970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916832"/>
            <a:ext cx="3869954" cy="148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96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덧셈 계산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두 개의 수를 </a:t>
            </a:r>
            <a:r>
              <a:rPr lang="ko-KR" altLang="en-US" b="1" dirty="0" err="1" smtClean="0"/>
              <a:t>입력받아</a:t>
            </a:r>
            <a:r>
              <a:rPr lang="ko-KR" altLang="en-US" b="1" dirty="0" smtClean="0"/>
              <a:t> 더하는 프로그램 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" y="1988840"/>
            <a:ext cx="3650664" cy="136815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22233"/>
            <a:ext cx="3528392" cy="133382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23" y="3569241"/>
            <a:ext cx="5407407" cy="216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77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홀수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짝수 판별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를 입력 받아서 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(hint. </a:t>
            </a:r>
            <a:r>
              <a:rPr lang="ko-KR" altLang="en-US" dirty="0" smtClean="0"/>
              <a:t>조건 연산자를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32426"/>
            <a:ext cx="4183743" cy="1592718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3587505"/>
            <a:ext cx="1224136" cy="46226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961112" y="3708490"/>
            <a:ext cx="504056" cy="2202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상수</a:t>
            </a:r>
            <a:r>
              <a:rPr lang="en-US" altLang="ko-KR" sz="2800" dirty="0" smtClean="0"/>
              <a:t>(constant 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124744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상수</a:t>
            </a:r>
            <a:r>
              <a:rPr lang="en-US" altLang="ko-KR" sz="2000" b="1" dirty="0" smtClean="0"/>
              <a:t>(constant variable)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sz="1600" b="1" dirty="0" smtClean="0"/>
              <a:t>상수는 변경해서는 </a:t>
            </a:r>
            <a:r>
              <a:rPr lang="ko-KR" altLang="en-US" sz="1600" b="1" dirty="0" err="1" smtClean="0"/>
              <a:t>안되는</a:t>
            </a:r>
            <a:r>
              <a:rPr lang="ko-KR" altLang="en-US" sz="1600" b="1" dirty="0" smtClean="0"/>
              <a:t> 진리나 사실을 표현</a:t>
            </a:r>
            <a:r>
              <a:rPr lang="en-US" altLang="ko-KR" sz="1600" b="1" dirty="0" smtClean="0"/>
              <a:t>(12</a:t>
            </a:r>
            <a:r>
              <a:rPr lang="ko-KR" altLang="en-US" sz="1600" b="1" dirty="0" smtClean="0"/>
              <a:t>개월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원주율</a:t>
            </a:r>
            <a:r>
              <a:rPr lang="en-US" altLang="ko-KR" sz="1600" b="1" dirty="0"/>
              <a:t>&lt;</a:t>
            </a:r>
            <a:r>
              <a:rPr lang="en-US" altLang="ko-KR" sz="1600" b="1" dirty="0" smtClean="0"/>
              <a:t>PI</a:t>
            </a:r>
            <a:r>
              <a:rPr lang="en-US" altLang="ko-KR" sz="1600" b="1" dirty="0"/>
              <a:t>&gt;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-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예약어로 선언한 변수는 상수이다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재선언하거나</a:t>
            </a:r>
            <a:r>
              <a:rPr lang="ko-KR" altLang="en-US" sz="1600" dirty="0" smtClean="0"/>
              <a:t> 재할당 할 수 없다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즉 변경할 수 없다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상수 이름은 관례적으로 대문자로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47" y="5301208"/>
            <a:ext cx="5288739" cy="1165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3386902"/>
            <a:ext cx="5334463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364502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const1.html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상수</a:t>
            </a:r>
            <a:r>
              <a:rPr lang="en-US" altLang="ko-KR" sz="2800" dirty="0"/>
              <a:t>(constant 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69858"/>
            <a:ext cx="669674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/>
              <a:t> </a:t>
            </a:r>
            <a:r>
              <a:rPr lang="ko-KR" altLang="en-US" sz="2000" b="1" dirty="0"/>
              <a:t>상수</a:t>
            </a:r>
            <a:r>
              <a:rPr lang="en-US" altLang="ko-KR" sz="2000" b="1" dirty="0"/>
              <a:t>(constant variable)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3" y="1962908"/>
            <a:ext cx="4381880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4581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const1.html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상수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공의 속도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변환하는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 시속 </a:t>
            </a:r>
            <a:r>
              <a:rPr lang="en-US" altLang="ko-KR" dirty="0" smtClean="0"/>
              <a:t>km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mile</a:t>
            </a:r>
            <a:r>
              <a:rPr lang="ko-KR" altLang="en-US" dirty="0" smtClean="0"/>
              <a:t>로 변환하는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807149"/>
            <a:ext cx="4375164" cy="1629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55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상수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6416596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08388" y="198884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km-mile.html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나이 계산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나이를 계산하는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097016" y="3664375"/>
            <a:ext cx="357906" cy="2202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4" y="3034134"/>
            <a:ext cx="4153260" cy="154699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40" y="3449460"/>
            <a:ext cx="3779848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5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대입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340768"/>
            <a:ext cx="69847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대입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오른쪽의 값을 왼쪽의 변수에 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기억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‘</a:t>
            </a:r>
            <a:r>
              <a:rPr lang="en-US" altLang="ko-KR" b="1" dirty="0" smtClean="0"/>
              <a:t>=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연산자를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number = 20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let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“abc123”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4121838" cy="28803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3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및 증감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산술 </a:t>
            </a:r>
            <a:r>
              <a:rPr lang="ko-KR" altLang="en-US" sz="2000" b="1" dirty="0">
                <a:solidFill>
                  <a:srgbClr val="C00000"/>
                </a:solidFill>
              </a:rPr>
              <a:t>및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증감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8781"/>
              </p:ext>
            </p:extLst>
          </p:nvPr>
        </p:nvGraphicFramePr>
        <p:xfrm>
          <a:off x="1568624" y="1988840"/>
          <a:ext cx="619268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+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더하기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-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빼기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*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곱하기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/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두 수를 나누기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%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두 수의 나머지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++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n++  (n = n + 1)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 </a:t>
                      </a:r>
                      <a:r>
                        <a:rPr lang="ko-KR" altLang="en-US" sz="1600" dirty="0" smtClean="0"/>
                        <a:t>증가하기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--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n1--  ( n = n – 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 </a:t>
                      </a:r>
                      <a:r>
                        <a:rPr lang="ko-KR" altLang="en-US" sz="1600" dirty="0" smtClean="0"/>
                        <a:t>감소하기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1268760"/>
            <a:ext cx="8784976" cy="1728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--------------------------------------------------------------------------------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/>
              <a:t>변수를 활용하여 청바지를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</a:t>
            </a:r>
            <a:r>
              <a:rPr lang="ko-KR" altLang="en-US" sz="1800" dirty="0" err="1" smtClean="0"/>
              <a:t>구매후</a:t>
            </a:r>
            <a:r>
              <a:rPr lang="ko-KR" altLang="en-US" sz="1800" dirty="0" smtClean="0"/>
              <a:t>  추가로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더 구매하고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구매완료</a:t>
            </a:r>
            <a:r>
              <a:rPr lang="en-US" altLang="ko-KR" sz="1800" dirty="0" smtClean="0"/>
              <a:t>”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출력하는 프로그램을 만드세요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--------------------------------------------------------------------------------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76699"/>
            <a:ext cx="5265877" cy="291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53200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jean.html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및 증감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산술 </a:t>
            </a:r>
            <a:r>
              <a:rPr lang="ko-KR" altLang="en-US" sz="2000" b="1" dirty="0">
                <a:solidFill>
                  <a:srgbClr val="C00000"/>
                </a:solidFill>
              </a:rPr>
              <a:t>및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증감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849806"/>
            <a:ext cx="2800116" cy="4392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64968" y="262738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p_math.html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169907"/>
            <a:ext cx="2531130" cy="2839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9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0552" y="1340768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과목의 총점과 평균을 계산하는 프로그램 작성 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7" y="2492896"/>
            <a:ext cx="4680520" cy="2867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96593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score.html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5177" y="1047056"/>
            <a:ext cx="835292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 smtClean="0"/>
              <a:t>몫과 나머지 계산하기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개의 빵을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명이 나눠 </a:t>
            </a:r>
            <a:r>
              <a:rPr lang="ko-KR" altLang="en-US" dirty="0" err="1" smtClean="0"/>
              <a:t>가질때</a:t>
            </a:r>
            <a:r>
              <a:rPr lang="ko-KR" altLang="en-US" dirty="0" smtClean="0"/>
              <a:t> </a:t>
            </a:r>
            <a:r>
              <a:rPr lang="ko-KR" altLang="en-US" dirty="0" smtClean="0"/>
              <a:t>각자 가져가는 빵의 개수와 남은 빵의 개수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출력하세요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309214"/>
            <a:ext cx="5112568" cy="23987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6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(Type Conversion)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79231"/>
              </p:ext>
            </p:extLst>
          </p:nvPr>
        </p:nvGraphicFramePr>
        <p:xfrm>
          <a:off x="1496616" y="2525193"/>
          <a:ext cx="6984776" cy="1842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연산자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기능</a:t>
                      </a:r>
                      <a:endParaRPr lang="ko-KR" altLang="en-US" sz="18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Number()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부울형</a:t>
                      </a:r>
                      <a:r>
                        <a:rPr lang="en-US" altLang="ko-KR" sz="1800" baseline="0" dirty="0" smtClean="0"/>
                        <a:t>(true/false)</a:t>
                      </a:r>
                      <a:r>
                        <a:rPr lang="ko-KR" altLang="en-US" sz="1800" baseline="0" dirty="0" smtClean="0"/>
                        <a:t>과 날짜를 숫자로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aseline="0" dirty="0" smtClean="0"/>
                        <a:t> 문자형을 </a:t>
                      </a:r>
                      <a:r>
                        <a:rPr lang="ko-KR" altLang="en-US" sz="1800" baseline="0" dirty="0" err="1" smtClean="0"/>
                        <a:t>정수형으로</a:t>
                      </a:r>
                      <a:r>
                        <a:rPr lang="ko-KR" altLang="en-US" sz="1800" baseline="0" dirty="0" smtClean="0"/>
                        <a:t>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ParseFloat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baseline="0" dirty="0" smtClean="0"/>
                        <a:t>문자형을 </a:t>
                      </a:r>
                      <a:r>
                        <a:rPr lang="ko-KR" altLang="en-US" sz="1800" baseline="0" dirty="0" err="1" smtClean="0"/>
                        <a:t>실수형으로</a:t>
                      </a:r>
                      <a:r>
                        <a:rPr lang="ko-KR" altLang="en-US" sz="1800" baseline="0" dirty="0" smtClean="0"/>
                        <a:t>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4568" y="1268760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b="1" dirty="0" err="1" smtClean="0"/>
              <a:t>형변환이란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숫자형을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문자형으로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문자형을 </a:t>
            </a:r>
            <a:r>
              <a:rPr lang="ko-KR" altLang="en-US" b="1" dirty="0" err="1" smtClean="0"/>
              <a:t>숫자형</a:t>
            </a:r>
            <a:r>
              <a:rPr lang="ko-KR" altLang="en-US" b="1" dirty="0" smtClean="0"/>
              <a:t> 데이터로 변경하는 것이다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7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766</Words>
  <Application>Microsoft Office PowerPoint</Application>
  <PresentationFormat>A4 용지(210x297mm)</PresentationFormat>
  <Paragraphs>237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휴먼엑스포</vt:lpstr>
      <vt:lpstr>Arial</vt:lpstr>
      <vt:lpstr>Wingdings</vt:lpstr>
      <vt:lpstr>Office 테마</vt:lpstr>
      <vt:lpstr>2강.  연산자(Operator)</vt:lpstr>
      <vt:lpstr> 항과 연산자</vt:lpstr>
      <vt:lpstr>대입 연산자</vt:lpstr>
      <vt:lpstr>산술 및 증감 연산자</vt:lpstr>
      <vt:lpstr> 산술 연산자</vt:lpstr>
      <vt:lpstr>산술 및 증감 연산자</vt:lpstr>
      <vt:lpstr> 산술 연산자 활용</vt:lpstr>
      <vt:lpstr>실습 문제</vt:lpstr>
      <vt:lpstr>형 변환(Type Conversion)</vt:lpstr>
      <vt:lpstr>형 변환(Type Conversion)</vt:lpstr>
      <vt:lpstr>parseInt() 함수</vt:lpstr>
      <vt:lpstr>parseInt() 함수</vt:lpstr>
      <vt:lpstr>실습 문제</vt:lpstr>
      <vt:lpstr>비교 연산자</vt:lpstr>
      <vt:lpstr>비교 연산자</vt:lpstr>
      <vt:lpstr>연산자</vt:lpstr>
      <vt:lpstr>연산자</vt:lpstr>
      <vt:lpstr>조건 연산자</vt:lpstr>
      <vt:lpstr>연산자</vt:lpstr>
      <vt:lpstr>연산자</vt:lpstr>
      <vt:lpstr>입력 처리</vt:lpstr>
      <vt:lpstr>연산자 예제</vt:lpstr>
      <vt:lpstr>연산자 예제</vt:lpstr>
      <vt:lpstr>실습 문제</vt:lpstr>
      <vt:lpstr>상수(constant variable)</vt:lpstr>
      <vt:lpstr>상수(constant variable)</vt:lpstr>
      <vt:lpstr>실습 문제 - 상수</vt:lpstr>
      <vt:lpstr>실습 문제 - 상수</vt:lpstr>
      <vt:lpstr>실습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394</cp:revision>
  <dcterms:created xsi:type="dcterms:W3CDTF">2019-03-04T02:36:55Z</dcterms:created>
  <dcterms:modified xsi:type="dcterms:W3CDTF">2023-03-27T22:10:48Z</dcterms:modified>
</cp:coreProperties>
</file>