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299" r:id="rId3"/>
    <p:sldId id="300" r:id="rId4"/>
    <p:sldId id="301" r:id="rId5"/>
    <p:sldId id="382" r:id="rId6"/>
    <p:sldId id="383" r:id="rId7"/>
    <p:sldId id="322" r:id="rId8"/>
    <p:sldId id="336" r:id="rId9"/>
    <p:sldId id="323" r:id="rId10"/>
    <p:sldId id="359" r:id="rId11"/>
    <p:sldId id="375" r:id="rId12"/>
    <p:sldId id="367" r:id="rId13"/>
    <p:sldId id="334" r:id="rId14"/>
    <p:sldId id="369" r:id="rId15"/>
    <p:sldId id="368" r:id="rId16"/>
    <p:sldId id="371" r:id="rId17"/>
    <p:sldId id="370" r:id="rId18"/>
    <p:sldId id="373" r:id="rId19"/>
    <p:sldId id="342" r:id="rId20"/>
    <p:sldId id="343" r:id="rId21"/>
    <p:sldId id="344" r:id="rId22"/>
    <p:sldId id="372" r:id="rId23"/>
    <p:sldId id="345" r:id="rId24"/>
    <p:sldId id="310" r:id="rId25"/>
    <p:sldId id="374" r:id="rId26"/>
    <p:sldId id="341" r:id="rId27"/>
    <p:sldId id="386" r:id="rId28"/>
    <p:sldId id="328" r:id="rId29"/>
    <p:sldId id="314" r:id="rId30"/>
    <p:sldId id="316" r:id="rId31"/>
    <p:sldId id="332" r:id="rId32"/>
    <p:sldId id="364" r:id="rId33"/>
    <p:sldId id="317" r:id="rId34"/>
    <p:sldId id="346" r:id="rId35"/>
    <p:sldId id="347" r:id="rId36"/>
    <p:sldId id="348" r:id="rId37"/>
    <p:sldId id="318" r:id="rId38"/>
    <p:sldId id="377" r:id="rId39"/>
    <p:sldId id="378" r:id="rId40"/>
    <p:sldId id="384" r:id="rId41"/>
    <p:sldId id="376" r:id="rId42"/>
    <p:sldId id="358" r:id="rId43"/>
    <p:sldId id="335" r:id="rId44"/>
    <p:sldId id="319" r:id="rId45"/>
    <p:sldId id="362" r:id="rId46"/>
    <p:sldId id="385" r:id="rId47"/>
    <p:sldId id="349" r:id="rId48"/>
    <p:sldId id="350" r:id="rId49"/>
    <p:sldId id="353" r:id="rId50"/>
    <p:sldId id="379" r:id="rId51"/>
    <p:sldId id="352" r:id="rId52"/>
    <p:sldId id="354" r:id="rId53"/>
    <p:sldId id="380" r:id="rId54"/>
    <p:sldId id="351" r:id="rId55"/>
    <p:sldId id="355" r:id="rId56"/>
    <p:sldId id="381" r:id="rId57"/>
    <p:sldId id="356" r:id="rId58"/>
    <p:sldId id="363" r:id="rId59"/>
    <p:sldId id="360" r:id="rId60"/>
    <p:sldId id="361" r:id="rId61"/>
    <p:sldId id="387" r:id="rId62"/>
    <p:sldId id="388" r:id="rId6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7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클래스와 상속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268760"/>
            <a:ext cx="74468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클래스를 모듈로 </a:t>
            </a:r>
            <a:r>
              <a:rPr lang="en-US" altLang="ko-KR" sz="2000" b="1" dirty="0" smtClean="0"/>
              <a:t>import </a:t>
            </a:r>
            <a:r>
              <a:rPr lang="ko-KR" altLang="en-US" sz="2000" b="1" dirty="0" smtClean="0"/>
              <a:t>하는 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외부 파일에서 사용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200" b="1" dirty="0" smtClean="0"/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92834"/>
            <a:ext cx="4168501" cy="2682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953000" y="2675404"/>
            <a:ext cx="194421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tudent_test.py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7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기본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/>
              <a:t>초기자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2494" y="1268760"/>
            <a:ext cx="795094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기본 </a:t>
            </a:r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err="1" smtClean="0"/>
              <a:t>생성자를</a:t>
            </a:r>
            <a:r>
              <a:rPr lang="ko-KR" altLang="en-US" sz="2000" b="1" dirty="0" smtClean="0"/>
              <a:t> 생략하면 객체 생성시 자동으로 생성된다</a:t>
            </a:r>
            <a:r>
              <a:rPr lang="en-US" altLang="ko-KR" sz="2000" b="1" dirty="0" smtClean="0"/>
              <a:t>.</a:t>
            </a:r>
            <a:endParaRPr lang="en-US" altLang="ko-KR" sz="1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05" y="2021543"/>
            <a:ext cx="4450466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258748" y="2276872"/>
            <a:ext cx="1296144" cy="374571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airplane.py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9" y="3136593"/>
            <a:ext cx="4107536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679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b="1" dirty="0"/>
              <a:t>계산기 클래스 만들기</a:t>
            </a:r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314601" y="1988840"/>
            <a:ext cx="1888559" cy="1944216"/>
            <a:chOff x="1280592" y="2060847"/>
            <a:chExt cx="1888559" cy="1944216"/>
          </a:xfrm>
        </p:grpSpPr>
        <p:sp>
          <p:nvSpPr>
            <p:cNvPr id="9" name="직사각형 8"/>
            <p:cNvSpPr/>
            <p:nvPr/>
          </p:nvSpPr>
          <p:spPr>
            <a:xfrm>
              <a:off x="1280593" y="2060847"/>
              <a:ext cx="1888558" cy="576063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b="1" dirty="0" smtClean="0">
                  <a:latin typeface="+mn-ea"/>
                </a:rPr>
                <a:t>Calculator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80593" y="2636911"/>
              <a:ext cx="1888558" cy="576065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en-US" altLang="ko-KR" dirty="0">
                  <a:latin typeface="+mn-ea"/>
                </a:rPr>
                <a:t>x</a:t>
              </a:r>
              <a:r>
                <a:rPr lang="en-US" altLang="ko-KR" dirty="0" smtClean="0">
                  <a:latin typeface="+mn-ea"/>
                </a:rPr>
                <a:t>, y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80592" y="3212976"/>
              <a:ext cx="1888559" cy="792087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dirty="0" smtClean="0">
                  <a:latin typeface="+mn-ea"/>
                </a:rPr>
                <a:t> add()</a:t>
              </a:r>
            </a:p>
            <a:p>
              <a:pPr algn="ctr"/>
              <a:r>
                <a:rPr lang="en-US" altLang="ko-KR" dirty="0" smtClean="0">
                  <a:latin typeface="+mn-ea"/>
                </a:rPr>
                <a:t> sub()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064568" y="1218818"/>
            <a:ext cx="30583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 계산기 클래스 만들기</a:t>
            </a:r>
            <a:endParaRPr lang="en-US" altLang="ko-KR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2"/>
          <a:stretch/>
        </p:blipFill>
        <p:spPr>
          <a:xfrm>
            <a:off x="3402833" y="1961051"/>
            <a:ext cx="3612193" cy="37162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273485" y="2266781"/>
            <a:ext cx="173786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calculator.py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05" y="3933056"/>
            <a:ext cx="3482642" cy="2118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78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객체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0914" y="1268760"/>
            <a:ext cx="3055982" cy="5043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rgbClr val="002060"/>
                </a:solidFill>
              </a:rPr>
              <a:t>학생 리스트 만들기 </a:t>
            </a:r>
            <a:endParaRPr lang="en-US" altLang="ko-KR" sz="20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09" y="1836393"/>
            <a:ext cx="3090704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423497" y="3443435"/>
            <a:ext cx="194421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student_list.py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1836393"/>
            <a:ext cx="4138019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73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36576" y="1268760"/>
            <a:ext cx="712879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latin typeface="+mn-ea"/>
              </a:rPr>
              <a:t>인스턴스</a:t>
            </a:r>
            <a:r>
              <a:rPr lang="ko-KR" altLang="en-US" sz="2000" dirty="0" smtClean="0">
                <a:latin typeface="+mn-ea"/>
              </a:rPr>
              <a:t> 리스트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smtClean="0">
                <a:latin typeface="+mn-ea"/>
              </a:rPr>
              <a:t>클래스 리스트를 사용하면 </a:t>
            </a:r>
            <a:r>
              <a:rPr lang="ko-KR" altLang="en-US" sz="2000" dirty="0" err="1" smtClean="0">
                <a:latin typeface="+mn-ea"/>
              </a:rPr>
              <a:t>안되는</a:t>
            </a:r>
            <a:r>
              <a:rPr lang="ko-KR" altLang="en-US" sz="2000" dirty="0" smtClean="0">
                <a:latin typeface="+mn-ea"/>
              </a:rPr>
              <a:t> 경우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4961050" cy="2865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45" y="3837113"/>
            <a:ext cx="4343777" cy="2370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83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5574" y="1163360"/>
            <a:ext cx="733381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+mn-ea"/>
              </a:rPr>
              <a:t>클래스 변수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해당 클래스를 사용하는 모두에게 공용으로 사용되는 변수</a:t>
            </a:r>
            <a:r>
              <a:rPr lang="en-US" altLang="ko-KR" dirty="0">
                <a:latin typeface="+mn-ea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166795"/>
            <a:ext cx="4447728" cy="3888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15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06" y="2060848"/>
            <a:ext cx="3098260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06" y="2070516"/>
            <a:ext cx="3199511" cy="4094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150228" y="1878898"/>
            <a:ext cx="0" cy="447802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488" y="2636911"/>
            <a:ext cx="1512168" cy="374571"/>
          </a:xfrm>
          <a:prstGeom prst="round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인스턴</a:t>
            </a:r>
            <a:r>
              <a:rPr lang="ko-KR" altLang="en-US" sz="1600"/>
              <a:t>스</a:t>
            </a:r>
            <a:r>
              <a:rPr lang="ko-KR" altLang="en-US" sz="1600" dirty="0" smtClean="0"/>
              <a:t> 변수</a:t>
            </a:r>
            <a:endParaRPr lang="en-US" altLang="ko-KR" sz="16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856656" y="2806187"/>
            <a:ext cx="576064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37376" y="2292407"/>
            <a:ext cx="1417576" cy="374571"/>
          </a:xfrm>
          <a:prstGeom prst="round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클</a:t>
            </a:r>
            <a:r>
              <a:rPr lang="ko-KR" altLang="en-US" sz="1600"/>
              <a:t>래</a:t>
            </a:r>
            <a:r>
              <a:rPr lang="ko-KR" altLang="en-US" sz="1600" smtClean="0"/>
              <a:t>스 </a:t>
            </a:r>
            <a:r>
              <a:rPr lang="ko-KR" altLang="en-US" sz="1600" dirty="0" smtClean="0"/>
              <a:t>변수</a:t>
            </a:r>
            <a:endParaRPr lang="en-US" altLang="ko-KR" sz="1600" dirty="0" smtClean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761312" y="2476214"/>
            <a:ext cx="576064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7542" y="1290826"/>
            <a:ext cx="32293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+mn-ea"/>
              </a:rPr>
              <a:t>카운터 만들기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67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변수와 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19"/>
          <a:stretch/>
        </p:blipFill>
        <p:spPr>
          <a:xfrm>
            <a:off x="1352600" y="1947866"/>
            <a:ext cx="2520280" cy="389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064568" y="1268762"/>
            <a:ext cx="5256584" cy="5040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smtClean="0">
                <a:latin typeface="+mn-ea"/>
              </a:rPr>
              <a:t>클래스 리스트를 사용해야 하는 경우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11" y="2511640"/>
            <a:ext cx="3429297" cy="383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7" y="3068960"/>
            <a:ext cx="2932737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0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31558" y="1290826"/>
            <a:ext cx="322935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+mn-ea"/>
              </a:rPr>
              <a:t>클래스 리스트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03005"/>
            <a:ext cx="5204911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393160" y="3224688"/>
            <a:ext cx="108012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city.py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74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정보 은닉</a:t>
            </a:r>
            <a:r>
              <a:rPr lang="en-US" altLang="ko-KR" sz="2800" dirty="0" smtClean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92560" y="1052736"/>
            <a:ext cx="8424936" cy="18114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정보 은닉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– </a:t>
            </a:r>
            <a:r>
              <a:rPr lang="ko-KR" altLang="en-US" sz="2000" dirty="0" smtClean="0">
                <a:latin typeface="+mn-ea"/>
              </a:rPr>
              <a:t>보안을 위해 클래스에 접근을 제한함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-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멤버 변수에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언더스코어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(__)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(2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붙이면 직접 접근할 수 없음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(private)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- </a:t>
            </a:r>
            <a:r>
              <a:rPr lang="ko-KR" altLang="en-US" b="1" dirty="0" smtClean="0">
                <a:latin typeface="+mn-ea"/>
              </a:rPr>
              <a:t>함수 만들어 멤버 입력 </a:t>
            </a:r>
            <a:r>
              <a:rPr lang="en-US" altLang="ko-KR" b="1" dirty="0" smtClean="0">
                <a:latin typeface="+mn-ea"/>
              </a:rPr>
              <a:t>: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 get +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변수 이름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, set +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변수이름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5" y="2852936"/>
            <a:ext cx="3932261" cy="33988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673080" y="3152213"/>
            <a:ext cx="144016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person.py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1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클래스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285293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초기자와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매서드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256490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4005064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정보 은닉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3717032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79567" y="52292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클래스의 상속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424608" y="49411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08" b="14698"/>
          <a:stretch/>
        </p:blipFill>
        <p:spPr>
          <a:xfrm>
            <a:off x="1064568" y="1522310"/>
            <a:ext cx="5431020" cy="418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83493" y="1645294"/>
            <a:ext cx="1296144" cy="374571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person.py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62" y="2204864"/>
            <a:ext cx="3192675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96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92560" y="1329524"/>
            <a:ext cx="7704856" cy="15234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건강 상태 클래스 만들기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운동을 하면 체력이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증가하고 술을 마시면 체력이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감소함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건강 상태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hp</a:t>
            </a:r>
            <a:r>
              <a:rPr lang="ko-KR" altLang="en-US" dirty="0" smtClean="0">
                <a:latin typeface="+mn-ea"/>
              </a:rPr>
              <a:t>로 설정 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hp</a:t>
            </a:r>
            <a:r>
              <a:rPr lang="ko-KR" altLang="en-US" dirty="0" smtClean="0">
                <a:latin typeface="+mn-ea"/>
              </a:rPr>
              <a:t>의 범위 </a:t>
            </a:r>
            <a:r>
              <a:rPr lang="en-US" altLang="ko-KR" dirty="0" smtClean="0">
                <a:latin typeface="+mn-ea"/>
              </a:rPr>
              <a:t>: 1 ~ 100</a:t>
            </a:r>
          </a:p>
          <a:p>
            <a:pPr lvl="1"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2780928"/>
            <a:ext cx="2592288" cy="2523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68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268760"/>
            <a:ext cx="4176464" cy="4834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2924944"/>
            <a:ext cx="4892464" cy="2270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611485" y="2348880"/>
            <a:ext cx="144016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health.py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9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/>
              <a:t>정보 은닉</a:t>
            </a:r>
            <a:r>
              <a:rPr lang="en-US" altLang="ko-KR" sz="2800" dirty="0"/>
              <a:t>(Information Hiding)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36576" y="1268760"/>
            <a:ext cx="4384002" cy="553998"/>
          </a:xfrm>
          <a:prstGeom prst="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health </a:t>
            </a:r>
            <a:r>
              <a:rPr lang="ko-KR" altLang="en-US" sz="2000" dirty="0" smtClean="0"/>
              <a:t>클래스 사용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9" y="1916832"/>
            <a:ext cx="3696021" cy="39703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760589" y="2348879"/>
            <a:ext cx="1992611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dirty="0" smtClean="0"/>
              <a:t>ealth_main.py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9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4" y="1334256"/>
            <a:ext cx="3019902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+mn-ea"/>
              </a:rPr>
              <a:t>사번</a:t>
            </a:r>
            <a:r>
              <a:rPr lang="ko-KR" altLang="en-US" sz="2000" dirty="0" smtClean="0">
                <a:latin typeface="+mn-ea"/>
              </a:rPr>
              <a:t> 자동 발급하</a:t>
            </a:r>
            <a:r>
              <a:rPr lang="ko-KR" altLang="en-US" sz="2000" dirty="0">
                <a:latin typeface="+mn-ea"/>
              </a:rPr>
              <a:t>기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2600" y="1907540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멤버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사번</a:t>
            </a:r>
            <a:r>
              <a:rPr lang="en-US" altLang="ko-KR" dirty="0" smtClean="0"/>
              <a:t>(id), </a:t>
            </a:r>
            <a:r>
              <a:rPr lang="ko-KR" altLang="en-US" dirty="0"/>
              <a:t>사원이름</a:t>
            </a:r>
            <a:r>
              <a:rPr lang="en-US" altLang="ko-KR" dirty="0"/>
              <a:t>(name),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클래스 변수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serial_num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513014" y="3140968"/>
            <a:ext cx="1888558" cy="1943133"/>
            <a:chOff x="1696290" y="2832905"/>
            <a:chExt cx="1888558" cy="1943133"/>
          </a:xfrm>
        </p:grpSpPr>
        <p:sp>
          <p:nvSpPr>
            <p:cNvPr id="11" name="직사각형 10"/>
            <p:cNvSpPr/>
            <p:nvPr/>
          </p:nvSpPr>
          <p:spPr>
            <a:xfrm>
              <a:off x="1696290" y="2832905"/>
              <a:ext cx="1888558" cy="36004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b="1" dirty="0" smtClean="0">
                  <a:latin typeface="+mn-ea"/>
                </a:rPr>
                <a:t>Employee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6290" y="3192464"/>
              <a:ext cx="1888558" cy="956616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id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96290" y="4149080"/>
              <a:ext cx="1888558" cy="626958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</a:t>
              </a:r>
            </a:p>
            <a:p>
              <a:pPr algn="ctr"/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__</a:t>
              </a:r>
              <a:r>
                <a:rPr lang="en-US" altLang="ko-KR" dirty="0" err="1" smtClean="0">
                  <a:latin typeface="+mn-ea"/>
                </a:rPr>
                <a:t>str</a:t>
              </a:r>
              <a:r>
                <a:rPr lang="en-US" altLang="ko-KR" dirty="0" smtClean="0">
                  <a:latin typeface="+mn-ea"/>
                </a:rPr>
                <a:t>__()</a:t>
              </a: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2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4" y="1334256"/>
            <a:ext cx="2659862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+mn-ea"/>
              </a:rPr>
              <a:t>사번</a:t>
            </a:r>
            <a:r>
              <a:rPr lang="ko-KR" altLang="en-US" sz="2000" dirty="0" smtClean="0">
                <a:latin typeface="+mn-ea"/>
              </a:rPr>
              <a:t> 자동 발급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88841"/>
            <a:ext cx="6805250" cy="30330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5208" y="2276872"/>
            <a:ext cx="1728581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employee.py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85026" y="1334256"/>
            <a:ext cx="2659862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+mn-ea"/>
              </a:rPr>
              <a:t>사번</a:t>
            </a:r>
            <a:r>
              <a:rPr lang="ko-KR" altLang="en-US" sz="2000" dirty="0" smtClean="0">
                <a:latin typeface="+mn-ea"/>
              </a:rPr>
              <a:t> 자동 발급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887461"/>
            <a:ext cx="2916836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9" y="2708920"/>
            <a:ext cx="2747262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19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사</a:t>
            </a:r>
            <a:r>
              <a:rPr lang="ko-KR" altLang="en-US" dirty="0" err="1" smtClean="0"/>
              <a:t>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3" y="1334256"/>
            <a:ext cx="5672497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+mn-ea"/>
              </a:rPr>
              <a:t>s</a:t>
            </a:r>
            <a:r>
              <a:rPr lang="en-US" altLang="ko-KR" sz="2000" dirty="0" err="1" smtClean="0">
                <a:latin typeface="+mn-ea"/>
              </a:rPr>
              <a:t>erial_num</a:t>
            </a:r>
            <a:r>
              <a:rPr lang="ko-KR" altLang="en-US" sz="2000" dirty="0" smtClean="0">
                <a:latin typeface="+mn-ea"/>
              </a:rPr>
              <a:t>이 인스턴스 변수인 경우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054336"/>
            <a:ext cx="4884843" cy="1607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4077072"/>
            <a:ext cx="2911092" cy="9525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24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사번</a:t>
            </a:r>
            <a:r>
              <a:rPr lang="ko-KR" altLang="en-US" dirty="0" smtClean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96994" y="1124744"/>
            <a:ext cx="6048672" cy="72008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클래스의 메모리 영역 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24068" y="2274347"/>
            <a:ext cx="2049093" cy="154300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2533" y="4017060"/>
            <a:ext cx="145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스택</a:t>
            </a:r>
            <a:r>
              <a:rPr lang="ko-KR" altLang="en-US" sz="1600" dirty="0" smtClean="0"/>
              <a:t> 메모리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72960" y="2420466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72960" y="3227579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e2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46371" y="2274347"/>
            <a:ext cx="2195061" cy="15430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4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8378" y="3996353"/>
            <a:ext cx="125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힙</a:t>
            </a:r>
            <a:r>
              <a:rPr lang="ko-KR" altLang="en-US" sz="1600" dirty="0" smtClean="0"/>
              <a:t> 메모리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endCxn id="16" idx="1"/>
          </p:cNvCxnSpPr>
          <p:nvPr/>
        </p:nvCxnSpPr>
        <p:spPr>
          <a:xfrm flipV="1">
            <a:off x="5436613" y="2648591"/>
            <a:ext cx="1371989" cy="9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7" idx="1"/>
          </p:cNvCxnSpPr>
          <p:nvPr/>
        </p:nvCxnSpPr>
        <p:spPr>
          <a:xfrm>
            <a:off x="5436614" y="3440980"/>
            <a:ext cx="1371988" cy="2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808602" y="2420466"/>
            <a:ext cx="1855207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e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1 - id, name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08602" y="3215625"/>
            <a:ext cx="1855207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e2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- id, name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29044" y="2274346"/>
            <a:ext cx="1760943" cy="154300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97716" y="3996353"/>
            <a:ext cx="1771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데이터 영역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고정영역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74586" y="2984731"/>
            <a:ext cx="1469860" cy="45624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1000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80049" y="2480680"/>
            <a:ext cx="13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serialNum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906564" y="2698344"/>
            <a:ext cx="1166396" cy="376149"/>
          </a:xfrm>
          <a:prstGeom prst="straightConnector1">
            <a:avLst/>
          </a:prstGeom>
          <a:ln w="127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1" idx="1"/>
          </p:cNvCxnSpPr>
          <p:nvPr/>
        </p:nvCxnSpPr>
        <p:spPr>
          <a:xfrm>
            <a:off x="2919668" y="3310134"/>
            <a:ext cx="1153292" cy="145570"/>
          </a:xfrm>
          <a:prstGeom prst="straightConnector1">
            <a:avLst/>
          </a:prstGeom>
          <a:ln w="127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1464" y="1152461"/>
            <a:ext cx="8616032" cy="1988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상속이란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클래스를 </a:t>
            </a:r>
            <a:r>
              <a:rPr lang="ko-KR" altLang="en-US" sz="1800" dirty="0" err="1" smtClean="0">
                <a:solidFill>
                  <a:srgbClr val="002060"/>
                </a:solidFill>
              </a:rPr>
              <a:t>정의할때</a:t>
            </a:r>
            <a:r>
              <a:rPr lang="ko-KR" altLang="en-US" sz="1800" dirty="0" smtClean="0">
                <a:solidFill>
                  <a:srgbClr val="002060"/>
                </a:solidFill>
              </a:rPr>
              <a:t> 이미 구현된 클래스를 상속</a:t>
            </a:r>
            <a:r>
              <a:rPr lang="en-US" altLang="ko-KR" sz="1800" dirty="0" smtClean="0">
                <a:solidFill>
                  <a:srgbClr val="002060"/>
                </a:solidFill>
              </a:rPr>
              <a:t>(inheritance) </a:t>
            </a:r>
            <a:r>
              <a:rPr lang="ko-KR" altLang="en-US" sz="1800" dirty="0" smtClean="0">
                <a:solidFill>
                  <a:srgbClr val="002060"/>
                </a:solidFill>
              </a:rPr>
              <a:t>받아서 속성이나 기능이 확장되는 클래스를 구현함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클래스 상속 문법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12640" y="3181782"/>
            <a:ext cx="4536504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latin typeface="+mn-ea"/>
              </a:rPr>
              <a:t>  </a:t>
            </a:r>
          </a:p>
          <a:p>
            <a:r>
              <a:rPr lang="en-US" altLang="ko-KR" b="1" dirty="0">
                <a:latin typeface="+mn-ea"/>
              </a:rPr>
              <a:t>c</a:t>
            </a:r>
            <a:r>
              <a:rPr lang="en-US" altLang="ko-KR" b="1" dirty="0" smtClean="0">
                <a:latin typeface="+mn-ea"/>
              </a:rPr>
              <a:t>lass </a:t>
            </a:r>
            <a:r>
              <a:rPr lang="ko-KR" altLang="en-US" b="1" dirty="0" smtClean="0">
                <a:latin typeface="+mn-ea"/>
              </a:rPr>
              <a:t>클래스 이름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상속할 클래스 이름</a:t>
            </a:r>
            <a:r>
              <a:rPr lang="en-US" altLang="ko-KR" b="1" dirty="0" smtClean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59213" y="4078458"/>
            <a:ext cx="165618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A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59213" y="5517233"/>
            <a:ext cx="1656184" cy="72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B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06C641F-1CDB-4B8D-B46C-A221C6864735}"/>
              </a:ext>
            </a:extLst>
          </p:cNvPr>
          <p:cNvGrpSpPr/>
          <p:nvPr/>
        </p:nvGrpSpPr>
        <p:grpSpPr>
          <a:xfrm>
            <a:off x="3359800" y="4820461"/>
            <a:ext cx="255009" cy="676234"/>
            <a:chOff x="4022240" y="4146776"/>
            <a:chExt cx="164428" cy="628486"/>
          </a:xfrm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022240" y="4146776"/>
              <a:ext cx="164428" cy="165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4102218" y="4311941"/>
              <a:ext cx="2236" cy="4633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4596729" y="4172959"/>
            <a:ext cx="2025526" cy="199373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A </a:t>
            </a:r>
            <a:r>
              <a:rPr lang="ko-KR" altLang="en-US" sz="1600" dirty="0" smtClean="0">
                <a:latin typeface="+mn-ea"/>
              </a:rPr>
              <a:t>클래스가 </a:t>
            </a:r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클래스에서 상속한다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r>
              <a:rPr lang="en-US" altLang="ko-KR" sz="1600" dirty="0" smtClean="0">
                <a:latin typeface="+mn-ea"/>
              </a:rPr>
              <a:t>…</a:t>
            </a:r>
          </a:p>
          <a:p>
            <a:r>
              <a:rPr lang="en-US" altLang="ko-KR" sz="1600" dirty="0" smtClean="0">
                <a:latin typeface="+mn-ea"/>
              </a:rPr>
              <a:t>B</a:t>
            </a:r>
            <a:r>
              <a:rPr lang="ko-KR" altLang="en-US" sz="1600" dirty="0" smtClean="0">
                <a:latin typeface="+mn-ea"/>
              </a:rPr>
              <a:t>클래스가 </a:t>
            </a:r>
            <a:r>
              <a:rPr lang="en-US" altLang="ko-KR" sz="1600" dirty="0" smtClean="0">
                <a:latin typeface="+mn-ea"/>
              </a:rPr>
              <a:t>A</a:t>
            </a:r>
            <a:r>
              <a:rPr lang="ko-KR" altLang="en-US" sz="1600" dirty="0" smtClean="0">
                <a:latin typeface="+mn-ea"/>
              </a:rPr>
              <a:t>클래스에게 상속받는다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483837" y="5221823"/>
            <a:ext cx="1112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형 설명선 8"/>
          <p:cNvSpPr/>
          <p:nvPr/>
        </p:nvSpPr>
        <p:spPr>
          <a:xfrm>
            <a:off x="1856656" y="3973071"/>
            <a:ext cx="915166" cy="609442"/>
          </a:xfrm>
          <a:prstGeom prst="wedgeEllipseCallout">
            <a:avLst>
              <a:gd name="adj1" fmla="val 47268"/>
              <a:gd name="adj2" fmla="val 493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상위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클래스</a:t>
            </a:r>
            <a:endParaRPr lang="ko-KR" altLang="en-US" sz="1200" dirty="0"/>
          </a:p>
        </p:txBody>
      </p:sp>
      <p:sp>
        <p:nvSpPr>
          <p:cNvPr id="30" name="타원형 설명선 29"/>
          <p:cNvSpPr/>
          <p:nvPr/>
        </p:nvSpPr>
        <p:spPr>
          <a:xfrm>
            <a:off x="1856656" y="5221877"/>
            <a:ext cx="915166" cy="609442"/>
          </a:xfrm>
          <a:prstGeom prst="wedgeEllipseCallout">
            <a:avLst>
              <a:gd name="adj1" fmla="val 47268"/>
              <a:gd name="adj2" fmla="val 4930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하</a:t>
            </a:r>
            <a:r>
              <a:rPr lang="ko-KR" altLang="en-US" sz="1200" dirty="0" smtClean="0"/>
              <a:t>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클래스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42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객체 지향 프로그래밍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6492"/>
            <a:ext cx="8064896" cy="2592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(Object)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란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ko-KR" sz="2200" b="1" dirty="0" smtClean="0"/>
              <a:t>-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/>
              <a:t>“</a:t>
            </a:r>
            <a:r>
              <a:rPr lang="ko-KR" altLang="en-US" sz="1800" dirty="0" smtClean="0"/>
              <a:t>의사나 행위가 미치는 대상</a:t>
            </a:r>
            <a:r>
              <a:rPr lang="en-US" altLang="ko-KR" sz="1800" dirty="0" smtClean="0"/>
              <a:t>“ -&gt; </a:t>
            </a:r>
            <a:r>
              <a:rPr lang="ko-KR" altLang="en-US" sz="1800" dirty="0" smtClean="0"/>
              <a:t>사전적 의미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- </a:t>
            </a:r>
            <a:r>
              <a:rPr lang="ko-KR" altLang="en-US" sz="1800" dirty="0" smtClean="0"/>
              <a:t>구체적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추상적 데이터 단위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구체적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책상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추상적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회사</a:t>
            </a:r>
            <a:r>
              <a:rPr lang="en-US" altLang="ko-KR" sz="1800" dirty="0" smtClean="0"/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객체지향 프로그래밍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(Objected Oriented Programming, OOP</a:t>
            </a:r>
            <a:r>
              <a:rPr lang="en-US" altLang="ko-KR" sz="2200" b="1" dirty="0" smtClean="0">
                <a:solidFill>
                  <a:srgbClr val="002060"/>
                </a:solidFill>
              </a:rPr>
              <a:t>)</a:t>
            </a:r>
            <a:endParaRPr lang="en-US" altLang="ko-KR" sz="2200" b="1" dirty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ko-KR" sz="2200" b="1" dirty="0" smtClean="0"/>
              <a:t>-</a:t>
            </a: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800" dirty="0" smtClean="0"/>
              <a:t>객체를 기반으로 하는 프로그래밍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- </a:t>
            </a:r>
            <a:r>
              <a:rPr lang="ko-KR" altLang="en-US" sz="1800" dirty="0" smtClean="0"/>
              <a:t>먼저 객체를 만들고 객체 사이에 일어나는 일을 구현함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738861" y="3861048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일어난다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745405" y="4422058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씻는다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761092" y="4983069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밥을 먹는다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779159" y="5582420"/>
            <a:ext cx="164934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학교에 간다</a:t>
            </a:r>
            <a:endParaRPr lang="ko-KR" altLang="en-US" sz="1600" dirty="0"/>
          </a:p>
        </p:txBody>
      </p:sp>
      <p:sp>
        <p:nvSpPr>
          <p:cNvPr id="12" name="타원 11"/>
          <p:cNvSpPr/>
          <p:nvPr/>
        </p:nvSpPr>
        <p:spPr>
          <a:xfrm>
            <a:off x="5217423" y="3948878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학생</a:t>
            </a:r>
            <a:endParaRPr lang="ko-KR" altLang="en-US" sz="1600"/>
          </a:p>
        </p:txBody>
      </p:sp>
      <p:sp>
        <p:nvSpPr>
          <p:cNvPr id="13" name="타원 12"/>
          <p:cNvSpPr/>
          <p:nvPr/>
        </p:nvSpPr>
        <p:spPr>
          <a:xfrm>
            <a:off x="7166507" y="3948391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밥</a:t>
            </a:r>
          </a:p>
        </p:txBody>
      </p:sp>
      <p:sp>
        <p:nvSpPr>
          <p:cNvPr id="14" name="타원 13"/>
          <p:cNvSpPr/>
          <p:nvPr/>
        </p:nvSpPr>
        <p:spPr>
          <a:xfrm>
            <a:off x="5217423" y="5229108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버스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7166507" y="5228621"/>
            <a:ext cx="852291" cy="720080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학교</a:t>
            </a:r>
            <a:endParaRPr lang="ko-KR" altLang="en-US" sz="16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6230403" y="4308431"/>
            <a:ext cx="720080" cy="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2" idx="4"/>
            <a:endCxn id="14" idx="0"/>
          </p:cNvCxnSpPr>
          <p:nvPr/>
        </p:nvCxnSpPr>
        <p:spPr>
          <a:xfrm>
            <a:off x="5643569" y="4668958"/>
            <a:ext cx="0" cy="56015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221568" y="4836253"/>
            <a:ext cx="720080" cy="38814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97140" y="4772977"/>
            <a:ext cx="571141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탄다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03141" y="3948391"/>
            <a:ext cx="720080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먹는다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5504" y="4642666"/>
            <a:ext cx="542991" cy="30777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간</a:t>
            </a:r>
            <a:r>
              <a:rPr lang="ko-KR" altLang="en-US" sz="1400" dirty="0" smtClean="0"/>
              <a:t>다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578091" y="4224093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78091" y="4772977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602958" y="5339433"/>
            <a:ext cx="0" cy="188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74821" y="3872127"/>
            <a:ext cx="0" cy="2360259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2640" y="611971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절차지향 </a:t>
            </a:r>
            <a:r>
              <a:rPr lang="en-US" altLang="ko-KR" sz="1600" dirty="0" smtClean="0"/>
              <a:t>–C</a:t>
            </a:r>
            <a:r>
              <a:rPr lang="ko-KR" altLang="en-US" sz="1600" dirty="0" smtClean="0"/>
              <a:t>언어</a:t>
            </a:r>
            <a:r>
              <a:rPr lang="en-US" altLang="ko-KR" sz="1600" dirty="0" smtClean="0"/>
              <a:t>&gt;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603322" y="6119714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객체지향 </a:t>
            </a:r>
            <a:r>
              <a:rPr lang="en-US" altLang="ko-KR" sz="1600" dirty="0" smtClean="0"/>
              <a:t>–Java&gt;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78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en-US" altLang="ko-KR" b="1" dirty="0">
                <a:solidFill>
                  <a:srgbClr val="002060"/>
                </a:solidFill>
              </a:rPr>
              <a:t>inheritance)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20327" y="2147661"/>
            <a:ext cx="1888558" cy="432049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Person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14519" y="3587822"/>
            <a:ext cx="158100" cy="444080"/>
            <a:chOff x="4357443" y="3272952"/>
            <a:chExt cx="235517" cy="444080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2050365" y="4082674"/>
            <a:ext cx="1888558" cy="442157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Employee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20327" y="2589819"/>
            <a:ext cx="1888558" cy="853985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>
                <a:latin typeface="+mn-ea"/>
              </a:rPr>
              <a:t>n</a:t>
            </a:r>
            <a:r>
              <a:rPr lang="en-US" altLang="ko-KR" dirty="0" smtClean="0">
                <a:latin typeface="+mn-ea"/>
              </a:rPr>
              <a:t>ame</a:t>
            </a:r>
          </a:p>
          <a:p>
            <a:pPr algn="ctr"/>
            <a:r>
              <a:rPr lang="en-US" altLang="ko-KR" dirty="0" smtClean="0">
                <a:latin typeface="+mn-ea"/>
              </a:rPr>
              <a:t>age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50365" y="4506613"/>
            <a:ext cx="1888558" cy="665384"/>
          </a:xfrm>
          <a:prstGeom prst="rect">
            <a:avLst/>
          </a:prstGeom>
          <a:ln w="1905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n-ea"/>
              </a:rPr>
              <a:t>e</a:t>
            </a:r>
            <a:r>
              <a:rPr lang="en-US" altLang="ko-KR" dirty="0" err="1" smtClean="0">
                <a:latin typeface="+mn-ea"/>
              </a:rPr>
              <a:t>mployee_id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64568" y="1401531"/>
            <a:ext cx="2736304" cy="443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+mn-ea"/>
              </a:rPr>
              <a:t>클래스 상속</a:t>
            </a:r>
            <a:r>
              <a:rPr lang="en-US" altLang="ko-KR" sz="2000" dirty="0" smtClean="0">
                <a:latin typeface="+mn-ea"/>
              </a:rPr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36976" y="2204864"/>
            <a:ext cx="2952328" cy="1049849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부모 클래스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사람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멤버 변수 </a:t>
            </a:r>
            <a:r>
              <a:rPr lang="en-US" altLang="ko-KR" dirty="0" smtClean="0">
                <a:latin typeface="+mn-ea"/>
              </a:rPr>
              <a:t>– name, age</a:t>
            </a:r>
            <a:endParaRPr lang="en-US" altLang="ko-KR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36976" y="4122148"/>
            <a:ext cx="2952328" cy="1049849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자</a:t>
            </a:r>
            <a:r>
              <a:rPr lang="ko-KR" altLang="en-US" dirty="0">
                <a:latin typeface="+mn-ea"/>
              </a:rPr>
              <a:t>식</a:t>
            </a:r>
            <a:r>
              <a:rPr lang="ko-KR" altLang="en-US" dirty="0" smtClean="0">
                <a:latin typeface="+mn-ea"/>
              </a:rPr>
              <a:t> 클래스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사원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멤버 변수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en-US" altLang="ko-KR" dirty="0" err="1" smtClean="0">
                <a:latin typeface="+mn-ea"/>
              </a:rPr>
              <a:t>employee_id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0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en-US" altLang="ko-KR" b="1" dirty="0">
                <a:solidFill>
                  <a:srgbClr val="002060"/>
                </a:solidFill>
              </a:rPr>
              <a:t>inheritance)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64568" y="1268760"/>
            <a:ext cx="5760640" cy="889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Employee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클래스 </a:t>
            </a:r>
            <a:r>
              <a:rPr lang="en-US" altLang="ko-KR" sz="2000" b="1" dirty="0" smtClean="0">
                <a:solidFill>
                  <a:schemeClr val="tx1"/>
                </a:solidFill>
                <a:latin typeface="+mn-ea"/>
              </a:rPr>
              <a:t>– Person </a:t>
            </a:r>
            <a:r>
              <a:rPr lang="ko-KR" altLang="en-US" sz="2000" b="1" dirty="0" smtClean="0">
                <a:solidFill>
                  <a:schemeClr val="tx1"/>
                </a:solidFill>
                <a:latin typeface="+mn-ea"/>
              </a:rPr>
              <a:t>클래스 상속</a:t>
            </a:r>
            <a:endParaRPr lang="en-US" altLang="ko-KR" sz="2000" b="1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자기 멤버 없는 경우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347814"/>
            <a:ext cx="3917020" cy="30254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401979"/>
            <a:ext cx="3360711" cy="6934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926" y="3377840"/>
            <a:ext cx="3337849" cy="1059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50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en-US" altLang="ko-KR" b="1" dirty="0">
                <a:solidFill>
                  <a:srgbClr val="002060"/>
                </a:solidFill>
              </a:rPr>
              <a:t>inheritance)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64568" y="1268760"/>
            <a:ext cx="7344816" cy="443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super()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사용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– Employee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의 멤버 있는 경우 </a:t>
            </a:r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22" y="1916832"/>
            <a:ext cx="7110077" cy="21490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22" y="4365104"/>
            <a:ext cx="3497883" cy="1447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94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236864"/>
            <a:ext cx="8337399" cy="1472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메소드</a:t>
            </a:r>
            <a:r>
              <a:rPr lang="ko-KR" altLang="en-US" sz="2000" b="1" dirty="0" smtClean="0"/>
              <a:t> 재정의</a:t>
            </a:r>
            <a:r>
              <a:rPr lang="en-US" altLang="ko-KR" sz="2000" b="1" dirty="0" smtClean="0"/>
              <a:t>(Method Overriding)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super() </a:t>
            </a:r>
            <a:r>
              <a:rPr lang="ko-KR" altLang="en-US" sz="2000" b="1" dirty="0" smtClean="0"/>
              <a:t>사용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/>
              <a:t>상속된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내용이 자식 클래스에 맞지 않을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자식 클래스에서 동일한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재정의 하는 것을 말한다</a:t>
            </a:r>
            <a:r>
              <a:rPr lang="en-US" altLang="ko-KR" sz="1800" dirty="0" smtClean="0"/>
              <a:t>.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2432720" y="2852936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AirPlane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512840" y="4771506"/>
            <a:ext cx="183161" cy="459908"/>
            <a:chOff x="4357443" y="3272952"/>
            <a:chExt cx="235517" cy="444080"/>
          </a:xfrm>
        </p:grpSpPr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6" name="직사각형 35"/>
          <p:cNvSpPr/>
          <p:nvPr/>
        </p:nvSpPr>
        <p:spPr>
          <a:xfrm>
            <a:off x="2432720" y="5229200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SuperSonicAirpPane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32720" y="3413678"/>
            <a:ext cx="2392614" cy="123945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take_off</a:t>
            </a:r>
            <a:r>
              <a:rPr lang="en-US" altLang="ko-KR" sz="2000" dirty="0" smtClean="0">
                <a:latin typeface="+mn-ea"/>
              </a:rPr>
              <a:t>(),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 fly(),  </a:t>
            </a:r>
          </a:p>
          <a:p>
            <a:pPr algn="ctr"/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land()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432720" y="5774223"/>
            <a:ext cx="2392614" cy="5607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>
                <a:latin typeface="+mn-ea"/>
              </a:rPr>
              <a:t>f</a:t>
            </a:r>
            <a:r>
              <a:rPr lang="en-US" altLang="ko-KR" sz="2000" dirty="0" smtClean="0">
                <a:latin typeface="+mn-ea"/>
              </a:rPr>
              <a:t>ly()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3671668"/>
            <a:ext cx="2461870" cy="15597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73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308872"/>
            <a:ext cx="3456384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비행 모드 전환하기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60848"/>
            <a:ext cx="4493377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20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308872"/>
            <a:ext cx="3456384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비행 모드 전환하기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52" y="2436155"/>
            <a:ext cx="5966977" cy="3513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352600" y="191683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클래스 상수는 대문자로 표기</a:t>
            </a:r>
            <a:r>
              <a:rPr lang="en-US" altLang="ko-KR" dirty="0" smtClean="0">
                <a:solidFill>
                  <a:srgbClr val="C00000"/>
                </a:solidFill>
              </a:rPr>
              <a:t>.. </a:t>
            </a:r>
            <a:r>
              <a:rPr lang="ko-KR" altLang="en-US" dirty="0" smtClean="0">
                <a:solidFill>
                  <a:srgbClr val="C00000"/>
                </a:solidFill>
              </a:rPr>
              <a:t>클래스 이름으로 직접 접근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0972" y="5445224"/>
            <a:ext cx="3564396" cy="374571"/>
          </a:xfrm>
          <a:prstGeom prst="round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부모 클래스 </a:t>
            </a:r>
            <a:r>
              <a:rPr lang="ko-KR" altLang="en-US" sz="1600" dirty="0" err="1" smtClean="0"/>
              <a:t>메서드</a:t>
            </a:r>
            <a:r>
              <a:rPr lang="ko-KR" altLang="en-US" sz="1600" dirty="0" smtClean="0"/>
              <a:t> 상속 </a:t>
            </a:r>
            <a:r>
              <a:rPr lang="en-US" altLang="ko-KR" sz="1600" dirty="0" smtClean="0"/>
              <a:t>– super()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124908" y="5629031"/>
            <a:ext cx="576064" cy="1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308872"/>
            <a:ext cx="3456384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비행 모드 전환하기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31" y="2131031"/>
            <a:ext cx="4720525" cy="24482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289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사칙 연산 계산기</a:t>
            </a:r>
            <a:endParaRPr lang="en-US" altLang="ko-KR" sz="2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962125" y="2060848"/>
            <a:ext cx="2515194" cy="44452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b="1" dirty="0" smtClean="0">
                <a:latin typeface="+mn-ea"/>
              </a:rPr>
              <a:t>Calculator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118644" y="4437112"/>
            <a:ext cx="134122" cy="444080"/>
            <a:chOff x="4357443" y="3272952"/>
            <a:chExt cx="235517" cy="44408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997711" y="4883559"/>
            <a:ext cx="2479191" cy="4421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err="1" smtClean="0">
                <a:latin typeface="+mn-ea"/>
              </a:rPr>
              <a:t>MoreCalculator</a:t>
            </a:r>
            <a:endParaRPr lang="en-US" altLang="ko-KR" b="1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61707" y="2996952"/>
            <a:ext cx="2515611" cy="128208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add()</a:t>
            </a:r>
          </a:p>
          <a:p>
            <a:pPr algn="ctr"/>
            <a:r>
              <a:rPr lang="en-US" altLang="ko-KR" dirty="0">
                <a:latin typeface="+mn-ea"/>
              </a:rPr>
              <a:t>s</a:t>
            </a:r>
            <a:r>
              <a:rPr lang="en-US" altLang="ko-KR" dirty="0" smtClean="0">
                <a:latin typeface="+mn-ea"/>
              </a:rPr>
              <a:t>ub()</a:t>
            </a:r>
          </a:p>
          <a:p>
            <a:pPr algn="ctr"/>
            <a:r>
              <a:rPr lang="en-US" altLang="ko-KR" dirty="0" err="1">
                <a:latin typeface="+mn-ea"/>
              </a:rPr>
              <a:t>m</a:t>
            </a:r>
            <a:r>
              <a:rPr lang="en-US" altLang="ko-KR" dirty="0" err="1" smtClean="0">
                <a:latin typeface="+mn-ea"/>
              </a:rPr>
              <a:t>ul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algn="ctr"/>
            <a:r>
              <a:rPr lang="en-US" altLang="ko-KR" dirty="0">
                <a:latin typeface="+mn-ea"/>
              </a:rPr>
              <a:t>d</a:t>
            </a:r>
            <a:r>
              <a:rPr lang="en-US" altLang="ko-KR" dirty="0" smtClean="0">
                <a:latin typeface="+mn-ea"/>
              </a:rPr>
              <a:t>iv()</a:t>
            </a:r>
          </a:p>
          <a:p>
            <a:pPr algn="ctr"/>
            <a:endParaRPr lang="en-US" altLang="ko-KR" dirty="0" smtClean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997711" y="5325715"/>
            <a:ext cx="2479191" cy="57323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pow(), div()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55892" y="2505371"/>
            <a:ext cx="2521427" cy="49158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,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36976" y="25649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멤버 변수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6976" y="335699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더하기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빼기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곱하기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나누기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6976" y="524126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메서드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거듭제곱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나누기 재정의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사칙 연산 계산기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3" y="1772816"/>
            <a:ext cx="3772227" cy="47857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24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확장 계산기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87421"/>
            <a:ext cx="5098222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6" y="2525700"/>
            <a:ext cx="2671277" cy="3337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74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</a:t>
            </a:r>
            <a:r>
              <a:rPr lang="en-US" altLang="ko-KR" sz="2800" dirty="0" smtClean="0"/>
              <a:t>(class)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054139"/>
            <a:ext cx="7200800" cy="3024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클래스란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객체에 대한 속성과 기능을 코드로 구현</a:t>
            </a:r>
            <a:r>
              <a:rPr lang="ko-KR" altLang="en-US" sz="1800" b="1" dirty="0" smtClean="0"/>
              <a:t> </a:t>
            </a:r>
            <a:r>
              <a:rPr lang="ko-KR" altLang="en-US" sz="1800" dirty="0" smtClean="0"/>
              <a:t>한 것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smtClean="0"/>
              <a:t>   </a:t>
            </a:r>
            <a:r>
              <a:rPr lang="en-US" altLang="ko-KR" sz="1800" dirty="0" smtClean="0"/>
              <a:t>Classification(</a:t>
            </a:r>
            <a:r>
              <a:rPr lang="ko-KR" altLang="en-US" sz="1800" dirty="0" smtClean="0"/>
              <a:t>분류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에서 유래함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클래스를 정의 한다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라고 함</a:t>
            </a:r>
            <a:r>
              <a:rPr lang="en-US" altLang="ko-KR" sz="1800" dirty="0" smtClean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객체의 속성과 기능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객체의 특성</a:t>
            </a:r>
            <a:r>
              <a:rPr lang="en-US" altLang="ko-KR" sz="1800" dirty="0" smtClean="0"/>
              <a:t>(property), </a:t>
            </a:r>
            <a:r>
              <a:rPr lang="ko-KR" altLang="en-US" sz="1800" dirty="0" smtClean="0"/>
              <a:t>속성</a:t>
            </a:r>
            <a:r>
              <a:rPr lang="en-US" altLang="ko-KR" sz="1800" dirty="0" smtClean="0"/>
              <a:t>(attribute) -&gt; </a:t>
            </a:r>
            <a:r>
              <a:rPr lang="ko-KR" altLang="en-US" sz="1800" b="1" dirty="0" smtClean="0"/>
              <a:t>멤버 변수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객체가 하는 기능 </a:t>
            </a:r>
            <a:r>
              <a:rPr lang="en-US" altLang="ko-KR" sz="1800" dirty="0" smtClean="0"/>
              <a:t>-&gt; </a:t>
            </a:r>
            <a:r>
              <a:rPr lang="ko-KR" altLang="en-US" sz="1800" b="1" dirty="0" smtClean="0"/>
              <a:t>멤버 함수</a:t>
            </a:r>
            <a:endParaRPr lang="en-US" altLang="ko-KR" sz="18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880992" y="4509120"/>
            <a:ext cx="4871616" cy="122413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학생 클래스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n-ea"/>
              </a:rPr>
              <a:t>속성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멤버변수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학번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학년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사는 곳 등</a:t>
            </a:r>
            <a:r>
              <a:rPr lang="en-US" altLang="ko-KR" sz="1600" dirty="0" smtClean="0">
                <a:latin typeface="+mn-ea"/>
              </a:rPr>
              <a:t>..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n-ea"/>
              </a:rPr>
              <a:t>기능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함수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수강신청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수업듣기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시험 보기 등</a:t>
            </a:r>
            <a:r>
              <a:rPr lang="en-US" altLang="ko-KR" sz="1600" dirty="0" smtClean="0">
                <a:latin typeface="+mn-ea"/>
              </a:rPr>
              <a:t>..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533" y="4293096"/>
            <a:ext cx="3405419" cy="19750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클래스 정의하기</a:t>
            </a:r>
            <a:endParaRPr lang="en-US" altLang="ko-KR" sz="2000" b="1" dirty="0"/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class</a:t>
            </a:r>
            <a:r>
              <a:rPr lang="en-US" altLang="ko-KR" b="1" dirty="0"/>
              <a:t> </a:t>
            </a:r>
            <a:r>
              <a:rPr lang="ko-KR" altLang="en-US" b="1" dirty="0"/>
              <a:t>클래스 이름</a:t>
            </a:r>
            <a:r>
              <a:rPr lang="en-US" altLang="ko-KR" b="1" dirty="0"/>
              <a:t> :</a:t>
            </a:r>
          </a:p>
          <a:p>
            <a:pPr lvl="1"/>
            <a:r>
              <a:rPr lang="en-US" altLang="ko-KR" b="1" dirty="0"/>
              <a:t>   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altLang="ko-KR" b="1" dirty="0"/>
              <a:t> __</a:t>
            </a:r>
            <a:r>
              <a:rPr lang="en-US" altLang="ko-KR" b="1" dirty="0" err="1"/>
              <a:t>init</a:t>
            </a:r>
            <a:r>
              <a:rPr lang="en-US" altLang="ko-KR" b="1" dirty="0"/>
              <a:t>__(self):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        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멤버변</a:t>
            </a:r>
            <a:r>
              <a:rPr lang="ko-KR" altLang="en-US" b="1" dirty="0" smtClean="0">
                <a:solidFill>
                  <a:srgbClr val="002060"/>
                </a:solidFill>
              </a:rPr>
              <a:t>수</a:t>
            </a:r>
            <a:endParaRPr lang="en-US" altLang="ko-KR" b="1" dirty="0">
              <a:solidFill>
                <a:srgbClr val="002060"/>
              </a:solidFill>
            </a:endParaRPr>
          </a:p>
          <a:p>
            <a:pPr lvl="1"/>
            <a:r>
              <a:rPr lang="en-US" altLang="ko-KR" b="1" dirty="0">
                <a:solidFill>
                  <a:srgbClr val="002060"/>
                </a:solidFill>
              </a:rPr>
              <a:t>   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함수이름</a:t>
            </a:r>
            <a:r>
              <a:rPr lang="en-US" altLang="ko-KR" b="1" dirty="0" smtClean="0">
                <a:solidFill>
                  <a:srgbClr val="002060"/>
                </a:solidFill>
              </a:rPr>
              <a:t>(self):</a:t>
            </a:r>
            <a:endParaRPr lang="en-US" altLang="ko-KR" b="1" dirty="0">
              <a:solidFill>
                <a:srgbClr val="002060"/>
              </a:solidFill>
            </a:endParaRPr>
          </a:p>
          <a:p>
            <a:pPr lvl="1"/>
            <a:r>
              <a:rPr lang="en-US" altLang="ko-KR" b="1" dirty="0">
                <a:solidFill>
                  <a:srgbClr val="002060"/>
                </a:solidFill>
              </a:rPr>
              <a:t>        </a:t>
            </a:r>
            <a:r>
              <a:rPr lang="en-US" altLang="ko-KR" b="1" dirty="0" smtClean="0">
                <a:solidFill>
                  <a:srgbClr val="002060"/>
                </a:solidFill>
              </a:rPr>
              <a:t> 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51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확장 계산기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14" y="1987039"/>
            <a:ext cx="4419983" cy="1844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14" y="4065341"/>
            <a:ext cx="4534293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2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848872" cy="144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계산기 클래스의 기능 확장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 smtClean="0"/>
              <a:t>객체 변수 </a:t>
            </a:r>
            <a:r>
              <a:rPr lang="en-US" altLang="ko-KR" sz="1800" dirty="0" smtClean="0"/>
              <a:t>value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100 </a:t>
            </a:r>
            <a:r>
              <a:rPr lang="ko-KR" altLang="en-US" sz="1800" dirty="0" smtClean="0"/>
              <a:t>이상의 값을 가질 수 없도록 제한하는 </a:t>
            </a:r>
            <a:r>
              <a:rPr lang="en-US" altLang="ko-KR" sz="1800" dirty="0" err="1" smtClean="0"/>
              <a:t>MaxLimitCalculator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만들기</a:t>
            </a:r>
            <a:r>
              <a:rPr lang="en-US" altLang="ko-KR" sz="1800" dirty="0" smtClean="0"/>
              <a:t>   </a:t>
            </a:r>
            <a:endParaRPr lang="en-US" altLang="ko-KR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1929081" y="2964414"/>
            <a:ext cx="2515194" cy="44452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+mn-ea"/>
            </a:endParaRPr>
          </a:p>
          <a:p>
            <a:pPr algn="ctr"/>
            <a:r>
              <a:rPr lang="en-US" altLang="ko-KR" b="1" dirty="0" smtClean="0">
                <a:latin typeface="+mn-ea"/>
              </a:rPr>
              <a:t>Calculator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085600" y="4199410"/>
            <a:ext cx="134122" cy="444080"/>
            <a:chOff x="4357443" y="3272952"/>
            <a:chExt cx="235517" cy="44408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1964667" y="4645857"/>
            <a:ext cx="2479191" cy="4421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err="1" smtClean="0">
                <a:latin typeface="+mn-ea"/>
              </a:rPr>
              <a:t>MaxLimitCalculator</a:t>
            </a:r>
            <a:endParaRPr lang="en-US" altLang="ko-KR" b="1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28664" y="3410522"/>
            <a:ext cx="2511028" cy="57323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a</a:t>
            </a:r>
            <a:r>
              <a:rPr lang="en-US" altLang="ko-KR" dirty="0" smtClean="0">
                <a:latin typeface="+mn-ea"/>
              </a:rPr>
              <a:t>dd()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964667" y="5088013"/>
            <a:ext cx="2479191" cy="573235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add() </a:t>
            </a:r>
            <a:r>
              <a:rPr lang="ko-KR" altLang="en-US" dirty="0" smtClean="0">
                <a:latin typeface="+mn-ea"/>
              </a:rPr>
              <a:t>재정의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75"/>
          <a:stretch/>
        </p:blipFill>
        <p:spPr>
          <a:xfrm>
            <a:off x="5330529" y="3153553"/>
            <a:ext cx="3222871" cy="2248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4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오버라이딩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259657"/>
            <a:ext cx="7272808" cy="5341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객체 변수 </a:t>
            </a:r>
            <a:r>
              <a:rPr lang="en-US" altLang="ko-KR" sz="2000" b="1" dirty="0" smtClean="0"/>
              <a:t>value</a:t>
            </a:r>
            <a:r>
              <a:rPr lang="ko-KR" altLang="en-US" sz="2000" b="1" dirty="0" smtClean="0"/>
              <a:t>가 </a:t>
            </a:r>
            <a:r>
              <a:rPr lang="en-US" altLang="ko-KR" sz="2000" b="1" dirty="0" smtClean="0"/>
              <a:t>100 </a:t>
            </a:r>
            <a:r>
              <a:rPr lang="ko-KR" altLang="en-US" sz="2000" b="1" dirty="0" smtClean="0"/>
              <a:t>이상의 값을 가질 수 없도록 제한함 </a:t>
            </a:r>
            <a:r>
              <a:rPr lang="en-US" altLang="ko-KR" sz="2000" b="1" dirty="0" smtClean="0"/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017400"/>
            <a:ext cx="4751716" cy="35885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38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64568" y="1314481"/>
            <a:ext cx="5904656" cy="442674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 </a:t>
            </a:r>
            <a:r>
              <a:rPr lang="ko-KR" altLang="en-US" sz="2000" b="1" dirty="0" smtClean="0"/>
              <a:t>단위변환</a:t>
            </a:r>
            <a:r>
              <a:rPr lang="en-US" altLang="ko-KR" sz="2000" b="1" dirty="0" smtClean="0"/>
              <a:t>- inch(</a:t>
            </a:r>
            <a:r>
              <a:rPr lang="ko-KR" altLang="en-US" sz="2000" b="1" dirty="0" smtClean="0"/>
              <a:t>인치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를 </a:t>
            </a:r>
            <a:r>
              <a:rPr lang="en-US" altLang="ko-KR" sz="2000" b="1" dirty="0" smtClean="0"/>
              <a:t>mm</a:t>
            </a:r>
            <a:r>
              <a:rPr lang="ko-KR" altLang="en-US" sz="2000" b="1" dirty="0" smtClean="0"/>
              <a:t>로 변환하는 클래스 </a:t>
            </a:r>
            <a:endParaRPr lang="en-US" altLang="ko-KR" sz="20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208584" y="2060848"/>
            <a:ext cx="2088232" cy="2160240"/>
            <a:chOff x="1624281" y="1988840"/>
            <a:chExt cx="1888559" cy="1836204"/>
          </a:xfrm>
        </p:grpSpPr>
        <p:sp>
          <p:nvSpPr>
            <p:cNvPr id="9" name="직사각형 8"/>
            <p:cNvSpPr/>
            <p:nvPr/>
          </p:nvSpPr>
          <p:spPr>
            <a:xfrm>
              <a:off x="1624282" y="1988840"/>
              <a:ext cx="1888558" cy="36004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  </a:t>
              </a:r>
            </a:p>
            <a:p>
              <a:pPr algn="ctr"/>
              <a:r>
                <a:rPr lang="en-US" altLang="ko-KR" b="1" dirty="0" err="1" smtClean="0">
                  <a:latin typeface="+mn-ea"/>
                </a:rPr>
                <a:t>ScaleConverter</a:t>
              </a:r>
              <a:endParaRPr lang="en-US" altLang="ko-KR" b="1" dirty="0" smtClean="0">
                <a:latin typeface="+mn-ea"/>
              </a:endParaRPr>
            </a:p>
            <a:p>
              <a:pPr algn="ctr"/>
              <a:endParaRPr lang="en-US" altLang="ko-KR" dirty="0"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24282" y="2348399"/>
              <a:ext cx="1888558" cy="956616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>
                  <a:latin typeface="+mn-ea"/>
                </a:rPr>
                <a:t> </a:t>
              </a:r>
            </a:p>
            <a:p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units_from</a:t>
              </a:r>
              <a:endParaRPr lang="en-US" altLang="ko-KR" dirty="0" smtClean="0">
                <a:latin typeface="+mn-ea"/>
              </a:endParaRPr>
            </a:p>
            <a:p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units_to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factor</a:t>
              </a:r>
            </a:p>
            <a:p>
              <a:endParaRPr lang="en-US" altLang="ko-KR" sz="2000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24281" y="3284984"/>
              <a:ext cx="1888559" cy="54006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latin typeface="+mn-ea"/>
                </a:rPr>
                <a:t>  </a:t>
              </a:r>
            </a:p>
            <a:p>
              <a:r>
                <a:rPr lang="en-US" altLang="ko-KR" dirty="0" smtClean="0">
                  <a:latin typeface="+mn-ea"/>
                </a:rPr>
                <a:t>convert()</a:t>
              </a:r>
            </a:p>
            <a:p>
              <a:pPr algn="ctr"/>
              <a:endParaRPr lang="en-US" altLang="ko-KR" sz="1600" dirty="0">
                <a:latin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61" y="4997558"/>
            <a:ext cx="4669092" cy="13131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2098779"/>
            <a:ext cx="5544616" cy="27180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6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실습예제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45725" y="1988840"/>
            <a:ext cx="1888558" cy="432049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>
              <a:latin typeface="+mn-ea"/>
            </a:endParaRPr>
          </a:p>
          <a:p>
            <a:pPr algn="ctr"/>
            <a:r>
              <a:rPr lang="en-US" altLang="ko-KR" b="1" dirty="0" err="1" smtClean="0">
                <a:latin typeface="+mn-ea"/>
              </a:rPr>
              <a:t>ScaleConverter</a:t>
            </a:r>
            <a:endParaRPr lang="en-US" altLang="ko-KR" b="1" dirty="0" smtClean="0">
              <a:latin typeface="+mn-ea"/>
            </a:endParaRPr>
          </a:p>
          <a:p>
            <a:pPr algn="ctr"/>
            <a:endParaRPr lang="en-US" altLang="ko-KR" b="1" dirty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47965" y="3826105"/>
            <a:ext cx="118795" cy="444080"/>
            <a:chOff x="4357443" y="3272952"/>
            <a:chExt cx="235517" cy="444080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직사각형 25"/>
          <p:cNvSpPr/>
          <p:nvPr/>
        </p:nvSpPr>
        <p:spPr>
          <a:xfrm>
            <a:off x="2163182" y="4256852"/>
            <a:ext cx="1888558" cy="44215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smtClean="0">
                <a:latin typeface="+mn-ea"/>
              </a:rPr>
              <a:t>Converters</a:t>
            </a:r>
          </a:p>
          <a:p>
            <a:pPr algn="ctr"/>
            <a:endParaRPr lang="en-US" altLang="ko-KR" b="1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45725" y="2430998"/>
            <a:ext cx="1888558" cy="93220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 smtClean="0">
                <a:latin typeface="+mn-ea"/>
              </a:rPr>
              <a:t>units_from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 err="1">
                <a:latin typeface="+mn-ea"/>
              </a:rPr>
              <a:t>u</a:t>
            </a:r>
            <a:r>
              <a:rPr lang="en-US" altLang="ko-KR" dirty="0" err="1" smtClean="0">
                <a:latin typeface="+mn-ea"/>
              </a:rPr>
              <a:t>nits_to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factor</a:t>
            </a:r>
          </a:p>
          <a:p>
            <a:endParaRPr lang="en-US" altLang="ko-KR" dirty="0"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44688" y="3363205"/>
            <a:ext cx="1888558" cy="43364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convert()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163182" y="5091397"/>
            <a:ext cx="1888558" cy="43204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convert() 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63182" y="4680791"/>
            <a:ext cx="1888558" cy="43204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offset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683" y="1268761"/>
            <a:ext cx="6054557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단위 변환기 클래스 만들기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701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실습예제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683" y="1268760"/>
            <a:ext cx="6054557" cy="1086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단위 변환기 클래스 만들기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2inches = 2mm x 25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55"/>
          <a:stretch/>
        </p:blipFill>
        <p:spPr>
          <a:xfrm>
            <a:off x="664612" y="2355093"/>
            <a:ext cx="6066046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55344" r="7410"/>
          <a:stretch/>
        </p:blipFill>
        <p:spPr>
          <a:xfrm>
            <a:off x="4448944" y="3773081"/>
            <a:ext cx="5328592" cy="23821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03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실습예제</a:t>
            </a:r>
            <a:r>
              <a:rPr lang="en-US" altLang="ko-KR" b="1" dirty="0" smtClean="0">
                <a:solidFill>
                  <a:srgbClr val="002060"/>
                </a:solidFill>
              </a:rPr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683" y="1268760"/>
            <a:ext cx="6054557" cy="1086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단위 변환기 확장 클래스 만들기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화씨온도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(F) =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섭씨온도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(C) x 1.8 + 32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 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420888"/>
            <a:ext cx="6683319" cy="3589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07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496616" y="1382845"/>
            <a:ext cx="4016919" cy="607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고객 관리 프로그램</a:t>
            </a:r>
            <a:endParaRPr lang="en-US" altLang="ko-KR" sz="2000" b="1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3512840" y="2289487"/>
            <a:ext cx="1888558" cy="77947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smtClean="0">
                <a:latin typeface="+mn-ea"/>
              </a:rPr>
              <a:t>Customer</a:t>
            </a: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357443" y="3207539"/>
            <a:ext cx="235517" cy="444080"/>
            <a:chOff x="4357443" y="3272952"/>
            <a:chExt cx="235517" cy="444080"/>
          </a:xfrm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2144688" y="4090507"/>
            <a:ext cx="1996731" cy="77865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GoldCustomer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56469" y="4090507"/>
            <a:ext cx="1996731" cy="7718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2000" dirty="0" err="1" smtClean="0">
                <a:latin typeface="+mn-ea"/>
              </a:rPr>
              <a:t>VIPCustomer</a:t>
            </a:r>
            <a:endParaRPr lang="en-US" altLang="ko-KR" sz="2000" dirty="0" smtClean="0">
              <a:latin typeface="+mn-ea"/>
            </a:endParaRPr>
          </a:p>
          <a:p>
            <a:pPr algn="ctr"/>
            <a:endParaRPr lang="en-US" altLang="ko-KR" sz="2000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143054" y="3651619"/>
            <a:ext cx="2521850" cy="440159"/>
            <a:chOff x="1406902" y="3597087"/>
            <a:chExt cx="2271555" cy="440159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3240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268760"/>
            <a:ext cx="3816424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Customer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352600" y="1844824"/>
            <a:ext cx="6408712" cy="1368152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 등급은 </a:t>
            </a:r>
            <a:r>
              <a:rPr lang="en-US" altLang="ko-KR" sz="1600" dirty="0" smtClean="0"/>
              <a:t>SILVER 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혜택을 제공합니다</a:t>
            </a:r>
            <a:r>
              <a:rPr lang="en-US" altLang="ko-KR" sz="1600" dirty="0" smtClean="0"/>
              <a:t>.</a:t>
            </a:r>
            <a:endParaRPr lang="en-US" altLang="ko-KR" sz="1600" b="1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42692"/>
              </p:ext>
            </p:extLst>
          </p:nvPr>
        </p:nvGraphicFramePr>
        <p:xfrm>
          <a:off x="1496616" y="3429000"/>
          <a:ext cx="6264696" cy="2592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멤버 변수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cid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아이디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name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이름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 </a:t>
                      </a:r>
                      <a:r>
                        <a:rPr lang="en-US" altLang="ko-KR" sz="1800" b="0" dirty="0" err="1" smtClean="0"/>
                        <a:t>cgrade</a:t>
                      </a:r>
                      <a:endParaRPr lang="ko-KR" altLang="en-US" sz="1800" b="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 등급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bonus_point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고객의 보너스 포인트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마일리지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</a:rPr>
                        <a:t>bonus_ratio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고객의 포인트 적립 비율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5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484784"/>
            <a:ext cx="7928821" cy="4745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65168" y="1268760"/>
            <a:ext cx="1584176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customer.py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2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</a:t>
            </a:r>
            <a:r>
              <a:rPr lang="en-US" altLang="ko-KR" sz="2800" dirty="0" smtClean="0"/>
              <a:t>(class)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2809123"/>
            <a:ext cx="3240360" cy="3724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0914" y="1203593"/>
            <a:ext cx="7448470" cy="1577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학생 클래스 정의 및 사용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객체</a:t>
            </a:r>
            <a:r>
              <a:rPr lang="en-US" altLang="ko-KR" sz="1800" b="1" dirty="0">
                <a:solidFill>
                  <a:srgbClr val="C00000"/>
                </a:solidFill>
              </a:rPr>
              <a:t>(</a:t>
            </a:r>
            <a:r>
              <a:rPr lang="ko-KR" altLang="en-US" sz="1800" b="1" dirty="0" err="1">
                <a:solidFill>
                  <a:srgbClr val="C00000"/>
                </a:solidFill>
              </a:rPr>
              <a:t>인스턴스</a:t>
            </a:r>
            <a:r>
              <a:rPr lang="en-US" altLang="ko-KR" sz="1800" b="1" dirty="0">
                <a:solidFill>
                  <a:srgbClr val="C00000"/>
                </a:solidFill>
              </a:rPr>
              <a:t>) = </a:t>
            </a:r>
            <a:r>
              <a:rPr lang="ko-KR" altLang="en-US" sz="1800" b="1" dirty="0"/>
              <a:t>클래스 이름</a:t>
            </a:r>
            <a:r>
              <a:rPr lang="en-US" altLang="ko-KR" sz="1800" b="1" dirty="0" smtClean="0"/>
              <a:t>()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err="1" smtClean="0"/>
              <a:t>객체이름</a:t>
            </a:r>
            <a:r>
              <a:rPr lang="en-US" altLang="ko-KR" sz="1800" b="1" dirty="0" smtClean="0"/>
              <a:t>.</a:t>
            </a:r>
            <a:r>
              <a:rPr lang="ko-KR" altLang="en-US" sz="1800" b="1" dirty="0" smtClean="0"/>
              <a:t>속성 </a:t>
            </a:r>
            <a:r>
              <a:rPr lang="en-US" altLang="ko-KR" sz="1800" b="1" dirty="0" smtClean="0"/>
              <a:t>-&gt; </a:t>
            </a:r>
            <a:r>
              <a:rPr lang="ko-KR" altLang="en-US" sz="1800" b="1" dirty="0" err="1" smtClean="0"/>
              <a:t>점연산자로</a:t>
            </a:r>
            <a:r>
              <a:rPr lang="ko-KR" altLang="en-US" sz="1800" b="1" dirty="0" smtClean="0"/>
              <a:t> 접근</a:t>
            </a:r>
            <a:endParaRPr lang="ko-KR" altLang="en-US" sz="18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40632" y="2906226"/>
            <a:ext cx="1888558" cy="48533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smtClean="0">
                <a:latin typeface="+mn-ea"/>
              </a:rPr>
              <a:t>Student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40632" y="3391566"/>
            <a:ext cx="1888558" cy="1117554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name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grade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3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67" y="2841223"/>
            <a:ext cx="7300593" cy="2187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5208" y="2636912"/>
            <a:ext cx="216024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ustomer_test.py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67" y="1772815"/>
            <a:ext cx="5425911" cy="6325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9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6563" y="1278322"/>
            <a:ext cx="55926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  </a:t>
            </a:r>
            <a:r>
              <a:rPr lang="en-US" altLang="ko-KR" sz="2000" b="1" dirty="0" err="1" smtClean="0"/>
              <a:t>GoldCustomer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클래스</a:t>
            </a:r>
            <a:endParaRPr lang="en-US" altLang="ko-KR" sz="2000" b="1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24608" y="1970256"/>
            <a:ext cx="7272808" cy="2826896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고객이 늘어 </a:t>
            </a:r>
            <a:r>
              <a:rPr lang="en-US" altLang="ko-KR" sz="1600" dirty="0" smtClean="0"/>
              <a:t>VIP </a:t>
            </a:r>
            <a:r>
              <a:rPr lang="ko-KR" altLang="en-US" sz="1600" dirty="0" smtClean="0"/>
              <a:t>고객만큼 물건을 많이 구매하지는 않지만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그래도 단골인  고객들에게 혜택을 주고 싶습니다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GOLD </a:t>
            </a:r>
            <a:r>
              <a:rPr lang="ko-KR" altLang="en-US" sz="1600" dirty="0" smtClean="0"/>
              <a:t>고객 등급을 하나 추가하고 혜택을 줍니다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제품을 살 때는 항상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10%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할인해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2%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>
          <a:xfrm>
            <a:off x="696558" y="204459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9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7"/>
          <a:stretch/>
        </p:blipFill>
        <p:spPr>
          <a:xfrm>
            <a:off x="1280592" y="1473071"/>
            <a:ext cx="6424217" cy="40619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043834" y="1772816"/>
            <a:ext cx="2088232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goldcustomer.py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8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249458"/>
            <a:ext cx="5151567" cy="662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72816"/>
            <a:ext cx="7315834" cy="2088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100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08584" y="1267856"/>
            <a:ext cx="2880320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err="1">
                <a:solidFill>
                  <a:sysClr val="windowText" lastClr="000000"/>
                </a:solidFill>
              </a:rPr>
              <a:t>VIPCustomer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클래스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24608" y="1970256"/>
            <a:ext cx="7272808" cy="3402960"/>
          </a:xfrm>
          <a:prstGeom prst="roundRect">
            <a:avLst>
              <a:gd name="adj" fmla="val 13110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고객이 점점 늘어나고 판매도 많아지다 보니 단골 고객이 생겼습니다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단골 고객은 회사 매출에 많은 기여를 하는 우수 고객입니다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우수 고객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이고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혜택을 제공합니다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제품을 살 때는 항상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10%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를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할인해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보너스 포인트를 </a:t>
            </a:r>
            <a:r>
              <a:rPr lang="en-US" altLang="ko-KR" sz="1600" b="1" dirty="0">
                <a:solidFill>
                  <a:srgbClr val="0070C0"/>
                </a:solidFill>
              </a:rPr>
              <a:t>5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% </a:t>
            </a:r>
            <a:r>
              <a:rPr lang="ko-KR" altLang="en-US" sz="1600" b="1" dirty="0" smtClean="0">
                <a:solidFill>
                  <a:srgbClr val="0070C0"/>
                </a:solidFill>
              </a:rPr>
              <a:t>적립해 줍니다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0070C0"/>
                </a:solidFill>
              </a:rPr>
              <a:t>담당 전문 상담원을 배정합니다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5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9"/>
          <a:stretch/>
        </p:blipFill>
        <p:spPr>
          <a:xfrm>
            <a:off x="1424608" y="1437777"/>
            <a:ext cx="6551926" cy="48711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9276" y="1700808"/>
            <a:ext cx="2016224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vipcustomer.py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556792"/>
            <a:ext cx="7270110" cy="20956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4081879"/>
            <a:ext cx="6342113" cy="705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23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3"/>
          <a:stretch/>
        </p:blipFill>
        <p:spPr>
          <a:xfrm>
            <a:off x="1208584" y="1772816"/>
            <a:ext cx="6840760" cy="26014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6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827738"/>
            <a:ext cx="7003387" cy="2781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92" y="3429000"/>
            <a:ext cx="5608806" cy="21566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71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195848"/>
            <a:ext cx="3816424" cy="50496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ysClr val="windowText" lastClr="000000"/>
                </a:solidFill>
              </a:rPr>
              <a:t>리스트로 고객 관리</a:t>
            </a:r>
            <a:endParaRPr lang="en-US" altLang="ko-KR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54" y="1916832"/>
            <a:ext cx="5768840" cy="4054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12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클래스</a:t>
            </a:r>
            <a:r>
              <a:rPr lang="en-US" altLang="ko-KR" sz="2800" dirty="0" smtClean="0"/>
              <a:t>(class)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60914" y="1203593"/>
            <a:ext cx="7448470" cy="1577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클래스에 함수 추가하기</a:t>
            </a:r>
            <a:endParaRPr lang="en-US" altLang="ko-KR" sz="2000" b="1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C00000"/>
                </a:solidFill>
              </a:rPr>
              <a:t>멤버 함수 정의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– 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def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info()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78" y="2437122"/>
            <a:ext cx="3775017" cy="41764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640632" y="2492896"/>
            <a:ext cx="1888558" cy="48533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dirty="0" smtClean="0">
                <a:latin typeface="+mn-ea"/>
              </a:rPr>
              <a:t>Student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40632" y="2978236"/>
            <a:ext cx="1888558" cy="1117554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name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grade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0632" y="4095790"/>
            <a:ext cx="1888558" cy="485339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>
                <a:latin typeface="+mn-ea"/>
              </a:rPr>
              <a:t>i</a:t>
            </a:r>
            <a:r>
              <a:rPr lang="en-US" altLang="ko-KR" dirty="0" smtClean="0">
                <a:latin typeface="+mn-ea"/>
              </a:rPr>
              <a:t>nfo()</a:t>
            </a:r>
            <a:endParaRPr lang="en-US" altLang="ko-KR" dirty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28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고객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412776"/>
            <a:ext cx="7704093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96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94179" y="1268760"/>
            <a:ext cx="8613547" cy="1952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/>
              <a:t>내부 클래스 정의와 유형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클래스 내부에 선언한 클래스</a:t>
            </a:r>
            <a:r>
              <a:rPr lang="en-US" altLang="ko-KR" sz="1600" dirty="0" smtClean="0">
                <a:latin typeface="+mn-ea"/>
              </a:rPr>
              <a:t>(inner class), </a:t>
            </a:r>
            <a:r>
              <a:rPr lang="ko-KR" altLang="en-US" sz="1600" dirty="0" smtClean="0">
                <a:latin typeface="+mn-ea"/>
              </a:rPr>
              <a:t>중첩 클래스라고도 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내부에 클래스를 선언한 이유</a:t>
            </a:r>
            <a:r>
              <a:rPr lang="ko-KR" altLang="en-US" sz="1600" dirty="0" smtClean="0">
                <a:latin typeface="+mn-ea"/>
              </a:rPr>
              <a:t>는 이 클래스와 외부 클래스가 밀접한 관련이 있거나  다른 클래스와 협력할 일이 없는 경우에 사용한다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8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64768" y="3392996"/>
            <a:ext cx="253994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+mn-ea"/>
              </a:rPr>
              <a:t>   class Out: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smtClean="0">
                <a:latin typeface="+mn-ea"/>
              </a:rPr>
              <a:t>   class In: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</a:t>
            </a:r>
            <a:r>
              <a:rPr lang="en-US" altLang="ko-KR" dirty="0" smtClean="0">
                <a:latin typeface="+mn-ea"/>
              </a:rPr>
              <a:t>     …..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</a:t>
            </a:r>
          </a:p>
          <a:p>
            <a:endParaRPr lang="en-US" altLang="ko-KR" dirty="0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33172" y="3933056"/>
            <a:ext cx="1364044" cy="43204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외부 클래스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61130" y="3717032"/>
            <a:ext cx="1891869" cy="2016224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96816" y="4365104"/>
            <a:ext cx="1472844" cy="936104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41770" y="4653136"/>
            <a:ext cx="1364044" cy="432048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내부 클래스</a:t>
            </a:r>
            <a:endParaRPr lang="ko-KR" altLang="en-US" sz="1600" dirty="0"/>
          </a:p>
        </p:txBody>
      </p:sp>
      <p:cxnSp>
        <p:nvCxnSpPr>
          <p:cNvPr id="3" name="직선 화살표 연결선 2"/>
          <p:cNvCxnSpPr>
            <a:endCxn id="14" idx="1"/>
          </p:cNvCxnSpPr>
          <p:nvPr/>
        </p:nvCxnSpPr>
        <p:spPr>
          <a:xfrm>
            <a:off x="4952999" y="4149080"/>
            <a:ext cx="580173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17" idx="1"/>
          </p:cNvCxnSpPr>
          <p:nvPr/>
        </p:nvCxnSpPr>
        <p:spPr>
          <a:xfrm>
            <a:off x="4769660" y="4869160"/>
            <a:ext cx="77211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2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내부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340768"/>
            <a:ext cx="4560086" cy="4608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61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002060"/>
                </a:solidFill>
              </a:rPr>
              <a:t>__</a:t>
            </a:r>
            <a:r>
              <a:rPr lang="en-US" altLang="ko-KR" dirty="0" err="1">
                <a:solidFill>
                  <a:srgbClr val="002060"/>
                </a:solidFill>
              </a:rPr>
              <a:t>init</a:t>
            </a:r>
            <a:r>
              <a:rPr lang="en-US" altLang="ko-KR" dirty="0">
                <a:solidFill>
                  <a:srgbClr val="002060"/>
                </a:solidFill>
              </a:rPr>
              <a:t>__() 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err="1" smtClean="0">
                <a:solidFill>
                  <a:srgbClr val="002060"/>
                </a:solidFill>
              </a:rPr>
              <a:t>생성자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196752"/>
            <a:ext cx="7950946" cy="16561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생성자</a:t>
            </a:r>
            <a:r>
              <a:rPr lang="en-US" altLang="ko-KR" sz="2000" b="1" dirty="0" smtClean="0"/>
              <a:t>(constructor)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클래스를 생성할 때 호출되는 명령어 집합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초기자라고도 한다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err="1" smtClean="0"/>
              <a:t>생성자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초기화함수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__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init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__()</a:t>
            </a:r>
            <a:r>
              <a:rPr lang="ko-KR" altLang="en-US" sz="1800" dirty="0" smtClean="0"/>
              <a:t>의 형태로 작성하고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리턴값이</a:t>
            </a:r>
            <a:r>
              <a:rPr lang="ko-KR" altLang="en-US" sz="1800" dirty="0" smtClean="0"/>
              <a:t> 없다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800" dirty="0" smtClean="0"/>
              <a:t>클래스 내의 모든 함수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매개변수에 </a:t>
            </a:r>
            <a:r>
              <a:rPr lang="en-US" altLang="ko-KR" sz="1800" dirty="0" smtClean="0">
                <a:solidFill>
                  <a:srgbClr val="C00000"/>
                </a:solidFill>
              </a:rPr>
              <a:t>self</a:t>
            </a:r>
            <a:r>
              <a:rPr lang="ko-KR" altLang="en-US" sz="1800" dirty="0" smtClean="0"/>
              <a:t>를 붙임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852936"/>
            <a:ext cx="4267570" cy="3749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66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__</a:t>
            </a:r>
            <a:r>
              <a:rPr lang="en-US" altLang="ko-KR" dirty="0" err="1" smtClean="0">
                <a:solidFill>
                  <a:srgbClr val="002060"/>
                </a:solidFill>
              </a:rPr>
              <a:t>str</a:t>
            </a:r>
            <a:r>
              <a:rPr lang="en-US" altLang="ko-KR" dirty="0" smtClean="0">
                <a:solidFill>
                  <a:srgbClr val="002060"/>
                </a:solidFill>
              </a:rPr>
              <a:t>__(self) : </a:t>
            </a:r>
            <a:r>
              <a:rPr lang="ko-KR" altLang="en-US" dirty="0" smtClean="0">
                <a:solidFill>
                  <a:srgbClr val="002060"/>
                </a:solidFill>
              </a:rPr>
              <a:t>객체 정보 함수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196752"/>
            <a:ext cx="7950946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__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str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(self)__</a:t>
            </a:r>
            <a:endParaRPr lang="en-US" altLang="ko-KR" sz="1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ko-KR" altLang="en-US" sz="1800" dirty="0" smtClean="0"/>
              <a:t>문자열을 </a:t>
            </a:r>
            <a:r>
              <a:rPr lang="en-US" altLang="ko-KR" sz="1800" dirty="0" smtClean="0"/>
              <a:t>return</a:t>
            </a:r>
            <a:r>
              <a:rPr lang="ko-KR" altLang="en-US" sz="1800" dirty="0" smtClean="0"/>
              <a:t>하는 함수이다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객체의 정보를 담고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88"/>
          <a:stretch/>
        </p:blipFill>
        <p:spPr>
          <a:xfrm>
            <a:off x="1122445" y="2463069"/>
            <a:ext cx="7001751" cy="30542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66" r="57787"/>
          <a:stretch/>
        </p:blipFill>
        <p:spPr>
          <a:xfrm>
            <a:off x="6609184" y="2780928"/>
            <a:ext cx="2761793" cy="20810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542599" y="2228289"/>
            <a:ext cx="1498633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student3.py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96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88"/>
          <a:stretch/>
        </p:blipFill>
        <p:spPr>
          <a:xfrm>
            <a:off x="920552" y="2851089"/>
            <a:ext cx="6772335" cy="2954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모듈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18478" y="1268760"/>
            <a:ext cx="74468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클래스를 모듈로 </a:t>
            </a:r>
            <a:r>
              <a:rPr lang="en-US" altLang="ko-KR" sz="2000" b="1" dirty="0" smtClean="0"/>
              <a:t>import </a:t>
            </a:r>
            <a:r>
              <a:rPr lang="ko-KR" altLang="en-US" sz="2000" b="1" dirty="0" smtClean="0"/>
              <a:t>하는 방법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외부 파일에서 사용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2200" b="1" dirty="0" smtClean="0"/>
              <a:t>   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30" y="2301825"/>
            <a:ext cx="3429297" cy="261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5457056" y="2301825"/>
            <a:ext cx="3888432" cy="373832"/>
          </a:xfrm>
          <a:prstGeom prst="roundRect">
            <a:avLst>
              <a:gd name="adj" fmla="val 13110"/>
            </a:avLst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82178" y="2060848"/>
            <a:ext cx="2598814" cy="584775"/>
          </a:xfrm>
          <a:prstGeom prst="rect">
            <a:avLst/>
          </a:prstGeom>
          <a:ln w="127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외부에서 사용할 때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실행되지 않음</a:t>
            </a:r>
            <a:endParaRPr lang="en-US" altLang="ko-KR" sz="1600" dirty="0" smtClean="0"/>
          </a:p>
        </p:txBody>
      </p:sp>
      <p:cxnSp>
        <p:nvCxnSpPr>
          <p:cNvPr id="9" name="직선 화살표 연결선 8"/>
          <p:cNvCxnSpPr>
            <a:stCxn id="15" idx="3"/>
            <a:endCxn id="13" idx="1"/>
          </p:cNvCxnSpPr>
          <p:nvPr/>
        </p:nvCxnSpPr>
        <p:spPr>
          <a:xfrm>
            <a:off x="4880992" y="2353236"/>
            <a:ext cx="576064" cy="135505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9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7347</TotalTime>
  <Words>1477</Words>
  <Application>Microsoft Office PowerPoint</Application>
  <PresentationFormat>A4 용지(210x297mm)</PresentationFormat>
  <Paragraphs>415</Paragraphs>
  <Slides>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맑은 고딕</vt:lpstr>
      <vt:lpstr>휴먼엑스포</vt:lpstr>
      <vt:lpstr>Arial</vt:lpstr>
      <vt:lpstr>Wingdings</vt:lpstr>
      <vt:lpstr>Office 테마</vt:lpstr>
      <vt:lpstr>7장. 클래스와 상속</vt:lpstr>
      <vt:lpstr>목 차</vt:lpstr>
      <vt:lpstr> 객체 지향 프로그래밍</vt:lpstr>
      <vt:lpstr> 클래스(class)</vt:lpstr>
      <vt:lpstr> 클래스(class)</vt:lpstr>
      <vt:lpstr> 클래스(class)</vt:lpstr>
      <vt:lpstr> __init__()  생성자</vt:lpstr>
      <vt:lpstr> __str__(self) : 객체 정보 함수</vt:lpstr>
      <vt:lpstr> 클래스(class) 모듈 사용</vt:lpstr>
      <vt:lpstr> 클래스(class) 모듈 사용</vt:lpstr>
      <vt:lpstr> 기본 생성자(초기자)</vt:lpstr>
      <vt:lpstr> 계산기 클래스 만들기</vt:lpstr>
      <vt:lpstr> 객체 리스트</vt:lpstr>
      <vt:lpstr> 인스턴스 변수와 클래스 변수</vt:lpstr>
      <vt:lpstr> 인스턴스 변수와 클래스 변수</vt:lpstr>
      <vt:lpstr> 인스턴스 변수와 클래스 변수</vt:lpstr>
      <vt:lpstr> 인스턴스 변수와 클래스 변수</vt:lpstr>
      <vt:lpstr> 클래스 변수</vt:lpstr>
      <vt:lpstr> 정보 은닉(Information Hiding)</vt:lpstr>
      <vt:lpstr> 정보 은닉(Information Hiding)</vt:lpstr>
      <vt:lpstr> 정보 은닉(Information Hiding)</vt:lpstr>
      <vt:lpstr> 정보 은닉(Information Hiding)</vt:lpstr>
      <vt:lpstr> 정보 은닉(Information Hiding)</vt:lpstr>
      <vt:lpstr> 사번 자동 부여</vt:lpstr>
      <vt:lpstr> 사번 자동 부여</vt:lpstr>
      <vt:lpstr> 사번 자동 부여</vt:lpstr>
      <vt:lpstr> 사번 자동 부여</vt:lpstr>
      <vt:lpstr> 사번 자동 부여</vt:lpstr>
      <vt:lpstr> 상속(Inheritance)</vt:lpstr>
      <vt:lpstr> 상속(inheritance) </vt:lpstr>
      <vt:lpstr> 상속(inheritance) </vt:lpstr>
      <vt:lpstr> 상속(inheritance) 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함수 재정의(오버라이딩)</vt:lpstr>
      <vt:lpstr> 상속(inheritance) </vt:lpstr>
      <vt:lpstr> 상속 실습예제 </vt:lpstr>
      <vt:lpstr> 상속 실습예제 </vt:lpstr>
      <vt:lpstr> 상속 실습예제 </vt:lpstr>
      <vt:lpstr> 고객 관리 프로그램</vt:lpstr>
      <vt:lpstr> 고객 관리 프로그램</vt:lpstr>
      <vt:lpstr> 고객 관리 프로그램</vt:lpstr>
      <vt:lpstr> 고객 관리 프로그램</vt:lpstr>
      <vt:lpstr>PowerPoint 프레젠테이션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고객 관리 프로그램</vt:lpstr>
      <vt:lpstr> 내부(중첩) 클래스</vt:lpstr>
      <vt:lpstr> 내부(중첩) 클래스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386</cp:revision>
  <dcterms:created xsi:type="dcterms:W3CDTF">2019-03-04T02:36:55Z</dcterms:created>
  <dcterms:modified xsi:type="dcterms:W3CDTF">2023-06-19T21:10:33Z</dcterms:modified>
</cp:coreProperties>
</file>