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325" r:id="rId3"/>
    <p:sldId id="357" r:id="rId4"/>
    <p:sldId id="359" r:id="rId5"/>
    <p:sldId id="374" r:id="rId6"/>
    <p:sldId id="371" r:id="rId7"/>
    <p:sldId id="372" r:id="rId8"/>
    <p:sldId id="373" r:id="rId9"/>
    <p:sldId id="375" r:id="rId10"/>
    <p:sldId id="376" r:id="rId11"/>
    <p:sldId id="377" r:id="rId12"/>
    <p:sldId id="378" r:id="rId13"/>
    <p:sldId id="384" r:id="rId14"/>
    <p:sldId id="379" r:id="rId15"/>
    <p:sldId id="380" r:id="rId16"/>
    <p:sldId id="381" r:id="rId17"/>
    <p:sldId id="387" r:id="rId18"/>
    <p:sldId id="400" r:id="rId19"/>
    <p:sldId id="382" r:id="rId20"/>
    <p:sldId id="383" r:id="rId21"/>
    <p:sldId id="395" r:id="rId22"/>
    <p:sldId id="385" r:id="rId23"/>
    <p:sldId id="401" r:id="rId24"/>
    <p:sldId id="389" r:id="rId25"/>
    <p:sldId id="386" r:id="rId26"/>
    <p:sldId id="369" r:id="rId27"/>
    <p:sldId id="370" r:id="rId28"/>
    <p:sldId id="394" r:id="rId29"/>
    <p:sldId id="363" r:id="rId30"/>
    <p:sldId id="364" r:id="rId31"/>
    <p:sldId id="366" r:id="rId32"/>
    <p:sldId id="365" r:id="rId33"/>
    <p:sldId id="402" r:id="rId34"/>
    <p:sldId id="408" r:id="rId35"/>
    <p:sldId id="403" r:id="rId36"/>
    <p:sldId id="404" r:id="rId37"/>
    <p:sldId id="405" r:id="rId38"/>
    <p:sldId id="406" r:id="rId39"/>
    <p:sldId id="407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483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1" y="1379514"/>
            <a:ext cx="6334472" cy="122656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67615"/>
            <a:ext cx="7164288" cy="455479"/>
          </a:xfrm>
          <a:solidFill>
            <a:srgbClr val="00B0F0"/>
          </a:solidFill>
        </p:spPr>
        <p:txBody>
          <a:bodyPr anchor="ctr" anchorCtr="0">
            <a:noAutofit/>
          </a:bodyPr>
          <a:lstStyle>
            <a:lvl1pPr marL="0" indent="0" algn="l">
              <a:buNone/>
              <a:defRPr sz="2000" i="1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979712" cy="269104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67615"/>
            <a:ext cx="1979712" cy="478905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214689" y="2735987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556854" y="2735988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130698"/>
            <a:ext cx="1979712" cy="37273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8810"/>
            <a:ext cx="2269834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E80-3752-4C44-80B8-E31C3450070D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D13-428F-4553-BC93-2E91B1DA3F5C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4779-FB94-4D0A-9770-16BB460ADD4B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7F0D-089E-4098-8EE9-5721C76E52EC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50FE-E6B2-4D57-AAF6-1B2A37421AAD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20C2-C949-4E4F-9580-FEE4F2DAC554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FE0-70CA-4AA9-9C17-F02054822E7E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4A72-C6AC-45C3-AE5A-9CF6D245353A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E8D-7616-4FA8-9B12-88059974D499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C3F6-B4DC-4E51-8609-BCC628ECDBF3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C586-F21B-48DD-B591-4B12E73E0749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 userDrawn="1"/>
        </p:nvSpPr>
        <p:spPr>
          <a:xfrm>
            <a:off x="107505" y="6093296"/>
            <a:ext cx="465282" cy="590922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 userDrawn="1"/>
        </p:nvSpPr>
        <p:spPr>
          <a:xfrm>
            <a:off x="251521" y="6093296"/>
            <a:ext cx="465282" cy="590922"/>
          </a:xfrm>
          <a:prstGeom prst="diamond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  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45333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0" y="1379514"/>
            <a:ext cx="5544616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4</a:t>
            </a:r>
            <a:r>
              <a:rPr lang="ko-KR" altLang="en-US" sz="32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3200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SQL – </a:t>
            </a:r>
            <a:r>
              <a:rPr lang="en-US" altLang="ko-KR" sz="32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DML, JOIN</a:t>
            </a:r>
            <a:endParaRPr lang="ko-KR" altLang="en-US" sz="3200" b="1" dirty="0">
              <a:solidFill>
                <a:srgbClr val="0070C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74416"/>
            <a:ext cx="7164288" cy="456974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SQL 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실무</a:t>
            </a:r>
            <a:endParaRPr lang="ko-KR" alt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9"/>
          <a:stretch/>
        </p:blipFill>
        <p:spPr>
          <a:xfrm>
            <a:off x="1475656" y="1536894"/>
            <a:ext cx="4610500" cy="4254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912450"/>
            <a:ext cx="1832772" cy="4537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773529"/>
            <a:ext cx="916386" cy="4990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942260"/>
            <a:ext cx="1013548" cy="5029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786" y="1718552"/>
            <a:ext cx="777307" cy="457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2795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43608" y="1124744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GROUP BY</a:t>
            </a:r>
            <a:r>
              <a:rPr lang="en-US" altLang="ko-KR" dirty="0"/>
              <a:t>: </a:t>
            </a:r>
            <a:r>
              <a:rPr lang="ko-KR" altLang="en-US" dirty="0"/>
              <a:t>속성 값이 같은 </a:t>
            </a:r>
            <a:r>
              <a:rPr lang="ko-KR" altLang="en-US" dirty="0" err="1"/>
              <a:t>값끼리</a:t>
            </a:r>
            <a:r>
              <a:rPr lang="ko-KR" altLang="en-US" dirty="0"/>
              <a:t> 그룹을 만들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119987" y="1556792"/>
            <a:ext cx="5760640" cy="1584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SELECT  </a:t>
            </a:r>
            <a:r>
              <a:rPr lang="ko-KR" altLang="en-US" sz="1600" dirty="0"/>
              <a:t>그룹함수 </a:t>
            </a:r>
            <a:r>
              <a:rPr lang="en-US" altLang="ko-KR" sz="1600" dirty="0"/>
              <a:t>(</a:t>
            </a:r>
            <a:r>
              <a:rPr lang="ko-KR" altLang="en-US" sz="1600" dirty="0"/>
              <a:t>칼럼이름</a:t>
            </a:r>
            <a:r>
              <a:rPr lang="en-US" altLang="ko-KR" sz="1600" dirty="0"/>
              <a:t>) </a:t>
            </a:r>
            <a:r>
              <a:rPr lang="en-US" altLang="ko-KR" sz="1600" b="1" dirty="0"/>
              <a:t>FROM</a:t>
            </a:r>
            <a:r>
              <a:rPr lang="en-US" altLang="ko-KR" sz="1600" dirty="0"/>
              <a:t>  </a:t>
            </a:r>
            <a:r>
              <a:rPr lang="ko-KR" altLang="en-US" sz="1600" dirty="0"/>
              <a:t>테이블 이름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/>
              <a:t>    [WHERE  </a:t>
            </a:r>
            <a:r>
              <a:rPr lang="ko-KR" altLang="en-US" sz="1600" dirty="0" err="1"/>
              <a:t>조건식</a:t>
            </a:r>
            <a:r>
              <a:rPr lang="en-US" altLang="ko-KR" sz="1600" dirty="0"/>
              <a:t>]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GROUP BY</a:t>
            </a:r>
            <a:r>
              <a:rPr lang="en-US" altLang="ko-KR" sz="1600" dirty="0"/>
              <a:t> </a:t>
            </a:r>
            <a:r>
              <a:rPr lang="ko-KR" altLang="en-US" sz="1600" dirty="0"/>
              <a:t>칼럼 이름 </a:t>
            </a:r>
            <a:endParaRPr lang="en-US" altLang="ko-KR" sz="16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094227" y="4005064"/>
            <a:ext cx="5760640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SELECT  </a:t>
            </a:r>
            <a:r>
              <a:rPr lang="ko-KR" altLang="en-US" sz="1600" dirty="0"/>
              <a:t>그룹함수 </a:t>
            </a:r>
            <a:r>
              <a:rPr lang="en-US" altLang="ko-KR" sz="1600" dirty="0"/>
              <a:t>(</a:t>
            </a:r>
            <a:r>
              <a:rPr lang="ko-KR" altLang="en-US" sz="1600" dirty="0"/>
              <a:t>칼럼이름</a:t>
            </a:r>
            <a:r>
              <a:rPr lang="en-US" altLang="ko-KR" sz="1600" dirty="0"/>
              <a:t>) </a:t>
            </a:r>
            <a:r>
              <a:rPr lang="en-US" altLang="ko-KR" sz="1600" b="1" dirty="0"/>
              <a:t>FROM</a:t>
            </a:r>
            <a:r>
              <a:rPr lang="en-US" altLang="ko-KR" sz="1600" dirty="0"/>
              <a:t>  </a:t>
            </a:r>
            <a:r>
              <a:rPr lang="ko-KR" altLang="en-US" sz="1600" dirty="0"/>
              <a:t>테이블 이름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/>
              <a:t>    [WHERE  </a:t>
            </a:r>
            <a:r>
              <a:rPr lang="ko-KR" altLang="en-US" sz="1600" dirty="0" err="1"/>
              <a:t>조건식</a:t>
            </a:r>
            <a:r>
              <a:rPr lang="en-US" altLang="ko-KR" sz="1600" dirty="0"/>
              <a:t>]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GROUP BY</a:t>
            </a:r>
            <a:r>
              <a:rPr lang="en-US" altLang="ko-KR" sz="1600" dirty="0"/>
              <a:t> </a:t>
            </a:r>
            <a:r>
              <a:rPr lang="ko-KR" altLang="en-US" sz="1600" dirty="0"/>
              <a:t>칼럼 이름 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/>
              <a:t>    </a:t>
            </a:r>
            <a:r>
              <a:rPr lang="en-US" altLang="ko-KR" sz="1600" b="1" dirty="0"/>
              <a:t>HAVING</a:t>
            </a:r>
            <a:r>
              <a:rPr lang="en-US" altLang="ko-KR" sz="1600" dirty="0"/>
              <a:t>  </a:t>
            </a:r>
            <a:r>
              <a:rPr lang="ko-KR" altLang="en-US" sz="1600" dirty="0" smtClean="0"/>
              <a:t>조건식</a:t>
            </a:r>
            <a:endParaRPr lang="en-US" altLang="ko-KR" sz="16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[ORDER BY </a:t>
            </a:r>
            <a:r>
              <a:rPr lang="ko-KR" altLang="en-US" sz="1600" dirty="0" err="1" smtClean="0"/>
              <a:t>칼럼명</a:t>
            </a: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  <p:sp>
        <p:nvSpPr>
          <p:cNvPr id="5" name="직사각형 4"/>
          <p:cNvSpPr/>
          <p:nvPr/>
        </p:nvSpPr>
        <p:spPr>
          <a:xfrm>
            <a:off x="1119986" y="3501008"/>
            <a:ext cx="7412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HAVING </a:t>
            </a:r>
            <a:r>
              <a:rPr lang="ko-KR" altLang="en-US" b="1" dirty="0"/>
              <a:t>절</a:t>
            </a:r>
            <a:r>
              <a:rPr lang="ko-KR" altLang="en-US" dirty="0"/>
              <a:t>은 </a:t>
            </a:r>
            <a:r>
              <a:rPr lang="en-US" altLang="ko-KR" dirty="0"/>
              <a:t>GROUP BY </a:t>
            </a:r>
            <a:r>
              <a:rPr lang="ko-KR" altLang="en-US" dirty="0"/>
              <a:t>질의 결과 나타내는 그룹을 제한하는 역할</a:t>
            </a:r>
          </a:p>
        </p:txBody>
      </p:sp>
    </p:spTree>
    <p:extLst>
      <p:ext uri="{BB962C8B-B14F-4D97-AF65-F5344CB8AC3E}">
        <p14:creationId xmlns:p14="http://schemas.microsoft.com/office/powerpoint/2010/main" val="1526380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93" y="1268760"/>
            <a:ext cx="7460627" cy="3240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99592" y="4725144"/>
            <a:ext cx="727280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※ </a:t>
            </a:r>
            <a:r>
              <a:rPr lang="ko-KR" altLang="en-US" dirty="0">
                <a:solidFill>
                  <a:srgbClr val="C00000"/>
                </a:solidFill>
              </a:rPr>
              <a:t>주의사항</a:t>
            </a:r>
            <a:endParaRPr lang="en-US" altLang="ko-KR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GROPU BY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투플을</a:t>
            </a:r>
            <a:r>
              <a:rPr lang="ko-KR" altLang="en-US" sz="1600" dirty="0"/>
              <a:t> 그룹으로 묶은 후 </a:t>
            </a:r>
            <a:r>
              <a:rPr lang="en-US" altLang="ko-KR" sz="1600" dirty="0"/>
              <a:t>SELECT </a:t>
            </a:r>
            <a:r>
              <a:rPr lang="ko-KR" altLang="en-US" sz="1600" dirty="0"/>
              <a:t>절에는 </a:t>
            </a:r>
            <a:r>
              <a:rPr lang="en-US" altLang="ko-KR" sz="1600" dirty="0"/>
              <a:t>GROUP BY</a:t>
            </a:r>
            <a:r>
              <a:rPr lang="ko-KR" altLang="en-US" sz="1600" dirty="0"/>
              <a:t>에서 사용한 속성과 </a:t>
            </a:r>
            <a:r>
              <a:rPr lang="ko-KR" altLang="en-US" sz="1600" dirty="0" err="1"/>
              <a:t>집계함수만</a:t>
            </a:r>
            <a:r>
              <a:rPr lang="ko-KR" altLang="en-US" sz="1600" dirty="0"/>
              <a:t> 나올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0568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실습문제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1844824"/>
            <a:ext cx="69127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모든 고객의 이름과 주소를 검색하시오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모든 고객의 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전화번호를 검색하시오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주소가 </a:t>
            </a:r>
            <a:r>
              <a:rPr lang="en-US" altLang="ko-KR" dirty="0"/>
              <a:t>＇</a:t>
            </a:r>
            <a:r>
              <a:rPr lang="ko-KR" altLang="en-US" dirty="0"/>
              <a:t>영국</a:t>
            </a:r>
            <a:r>
              <a:rPr lang="en-US" altLang="ko-KR" dirty="0"/>
              <a:t>’</a:t>
            </a:r>
            <a:r>
              <a:rPr lang="ko-KR" altLang="en-US" dirty="0"/>
              <a:t>인 고객을 검색하시오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고객의 이름이 </a:t>
            </a:r>
            <a:r>
              <a:rPr lang="en-US" altLang="ko-KR" dirty="0"/>
              <a:t>'</a:t>
            </a:r>
            <a:r>
              <a:rPr lang="ko-KR" altLang="en-US" dirty="0"/>
              <a:t>김연아</a:t>
            </a:r>
            <a:r>
              <a:rPr lang="en-US" altLang="ko-KR" dirty="0"/>
              <a:t>' </a:t>
            </a:r>
            <a:r>
              <a:rPr lang="ko-KR" altLang="en-US" dirty="0"/>
              <a:t>혹은 </a:t>
            </a:r>
            <a:r>
              <a:rPr lang="en-US" altLang="ko-KR" dirty="0"/>
              <a:t>'</a:t>
            </a:r>
            <a:r>
              <a:rPr lang="ko-KR" altLang="en-US" dirty="0"/>
              <a:t>안산</a:t>
            </a:r>
            <a:r>
              <a:rPr lang="en-US" altLang="ko-KR" dirty="0"/>
              <a:t>'</a:t>
            </a:r>
            <a:r>
              <a:rPr lang="ko-KR" altLang="en-US" dirty="0"/>
              <a:t>인 고객을 검색하시오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주소가 </a:t>
            </a:r>
            <a:r>
              <a:rPr lang="en-US" altLang="ko-KR" dirty="0"/>
              <a:t>'</a:t>
            </a:r>
            <a:r>
              <a:rPr lang="ko-KR" altLang="en-US" dirty="0"/>
              <a:t>대한민국</a:t>
            </a:r>
            <a:r>
              <a:rPr lang="en-US" altLang="ko-KR" dirty="0"/>
              <a:t>'</a:t>
            </a:r>
            <a:r>
              <a:rPr lang="ko-KR" altLang="en-US" dirty="0"/>
              <a:t>이 아닌 고객을 검색하시오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전화번호가 없는 고객을 검색하시오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고객을 이름순으로 정렬하시오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고객의 총 인원수를 구하시오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242473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마당 서점의 고객 테이블을 검색하시오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334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196752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조인이란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79308" y="1556792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조인은 한 개 이상의 테이블과 테이블을 서로 연결하여 사용하는 기법을 말한다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동등조인</a:t>
            </a:r>
            <a:r>
              <a:rPr lang="en-US" altLang="ko-KR" sz="1600" dirty="0"/>
              <a:t>, </a:t>
            </a:r>
            <a:r>
              <a:rPr lang="ko-KR" altLang="en-US" sz="1600" dirty="0"/>
              <a:t>외부 조인</a:t>
            </a:r>
            <a:r>
              <a:rPr lang="en-US" altLang="ko-KR" sz="1600" dirty="0"/>
              <a:t>, </a:t>
            </a:r>
            <a:r>
              <a:rPr lang="ko-KR" altLang="en-US" sz="1600" dirty="0"/>
              <a:t>자체 </a:t>
            </a:r>
            <a:r>
              <a:rPr lang="ko-KR" altLang="en-US" sz="1600" dirty="0" err="1"/>
              <a:t>조인등이</a:t>
            </a:r>
            <a:r>
              <a:rPr lang="ko-KR" altLang="en-US" sz="1600" dirty="0"/>
              <a:t>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/>
          </p:nvPr>
        </p:nvGraphicFramePr>
        <p:xfrm>
          <a:off x="915312" y="2420888"/>
          <a:ext cx="7473112" cy="1409205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5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조인 기법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9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동등 조인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equi</a:t>
                      </a:r>
                      <a:r>
                        <a:rPr lang="en-US" altLang="ko-KR" sz="1600" dirty="0"/>
                        <a:t> join)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/>
                        <a:t> 조인 조건이 정확히 일치하는 경우에 결과를 출력</a:t>
                      </a:r>
                      <a:r>
                        <a:rPr lang="ko-KR" altLang="en-US" sz="16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9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외부 조인</a:t>
                      </a:r>
                      <a:r>
                        <a:rPr lang="en-US" altLang="ko-KR" sz="1600" dirty="0"/>
                        <a:t>(outer join)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조인 조건이 정확히 일치하지 않아도 모든 결과를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9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자체 조인</a:t>
                      </a:r>
                      <a:r>
                        <a:rPr lang="en-US" altLang="ko-KR" sz="1600" dirty="0"/>
                        <a:t>(self join)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자체 테이블에서 조인하고자 할 때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내용 개체 틀 2"/>
          <p:cNvSpPr txBox="1">
            <a:spLocks/>
          </p:cNvSpPr>
          <p:nvPr/>
        </p:nvSpPr>
        <p:spPr>
          <a:xfrm>
            <a:off x="1331640" y="4365104"/>
            <a:ext cx="597666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SELECT  </a:t>
            </a:r>
            <a:r>
              <a:rPr lang="ko-KR" altLang="en-US" sz="1600" dirty="0"/>
              <a:t>테이블이름</a:t>
            </a:r>
            <a:r>
              <a:rPr lang="en-US" altLang="ko-KR" sz="1600" dirty="0"/>
              <a:t>1.</a:t>
            </a:r>
            <a:r>
              <a:rPr lang="ko-KR" altLang="en-US" sz="1600" dirty="0"/>
              <a:t>열 이름</a:t>
            </a:r>
            <a:r>
              <a:rPr lang="en-US" altLang="ko-KR" sz="1600" dirty="0"/>
              <a:t>1, </a:t>
            </a:r>
            <a:r>
              <a:rPr lang="ko-KR" altLang="en-US" sz="1600" dirty="0"/>
              <a:t>테이블이름</a:t>
            </a:r>
            <a:r>
              <a:rPr lang="en-US" altLang="ko-KR" sz="1600" dirty="0"/>
              <a:t>2.</a:t>
            </a:r>
            <a:r>
              <a:rPr lang="ko-KR" altLang="en-US" sz="1600" dirty="0"/>
              <a:t>열 이름</a:t>
            </a:r>
            <a:r>
              <a:rPr lang="en-US" altLang="ko-KR" sz="1600" dirty="0"/>
              <a:t>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  FROM </a:t>
            </a:r>
            <a:r>
              <a:rPr lang="ko-KR" altLang="en-US" sz="1600" dirty="0"/>
              <a:t>테이블 이름 </a:t>
            </a:r>
            <a:r>
              <a:rPr lang="en-US" altLang="ko-KR" sz="1600" dirty="0"/>
              <a:t>1, </a:t>
            </a:r>
            <a:r>
              <a:rPr lang="ko-KR" altLang="en-US" sz="1600" dirty="0"/>
              <a:t>테이블 이름</a:t>
            </a:r>
            <a:r>
              <a:rPr lang="en-US" altLang="ko-KR" sz="1600" dirty="0"/>
              <a:t>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</a:t>
            </a:r>
            <a:r>
              <a:rPr lang="en-US" altLang="ko-KR" sz="1600" b="1" dirty="0"/>
              <a:t>WHERE </a:t>
            </a:r>
            <a:r>
              <a:rPr lang="ko-KR" altLang="en-US" sz="1600" dirty="0"/>
              <a:t>테이블 이름 </a:t>
            </a:r>
            <a:r>
              <a:rPr lang="en-US" altLang="ko-KR" sz="1600" dirty="0"/>
              <a:t>1.</a:t>
            </a:r>
            <a:r>
              <a:rPr lang="ko-KR" altLang="en-US" sz="1600" dirty="0"/>
              <a:t>열 이름</a:t>
            </a:r>
            <a:r>
              <a:rPr lang="en-US" altLang="ko-KR" sz="1600" dirty="0"/>
              <a:t>1 = </a:t>
            </a:r>
            <a:r>
              <a:rPr lang="ko-KR" altLang="en-US" sz="1600" dirty="0"/>
              <a:t>테이블 이름</a:t>
            </a:r>
            <a:r>
              <a:rPr lang="en-US" altLang="ko-KR" sz="1600" dirty="0"/>
              <a:t>2.</a:t>
            </a:r>
            <a:r>
              <a:rPr lang="ko-KR" altLang="en-US" sz="1600" dirty="0"/>
              <a:t>열 이름 </a:t>
            </a:r>
            <a:r>
              <a:rPr lang="en-US" altLang="ko-KR" sz="16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576" y="393305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문법 규칙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27984" y="5301208"/>
            <a:ext cx="360041" cy="360039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287806" y="5589240"/>
            <a:ext cx="3622322" cy="60444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ysClr val="windowText" lastClr="000000"/>
                </a:solidFill>
              </a:rPr>
              <a:t>두 테이블의 열이 갖고 있는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데이터값을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논리적으로 연결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4788025" y="5661247"/>
            <a:ext cx="482133" cy="18002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66698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052736"/>
            <a:ext cx="80648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동등 조인</a:t>
            </a:r>
            <a:r>
              <a:rPr lang="en-US" altLang="ko-KR" b="1" dirty="0"/>
              <a:t>(</a:t>
            </a:r>
            <a:r>
              <a:rPr lang="en-US" altLang="ko-KR" b="1" dirty="0" err="1"/>
              <a:t>equi</a:t>
            </a:r>
            <a:r>
              <a:rPr lang="en-US" altLang="ko-KR" b="1" dirty="0"/>
              <a:t> join or inner join)</a:t>
            </a:r>
            <a:r>
              <a:rPr lang="ko-KR" altLang="en-US" b="1" dirty="0"/>
              <a:t> </a:t>
            </a:r>
            <a:r>
              <a:rPr lang="en-US" altLang="ko-KR" b="1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양쪽 테이블에서 조인 조건이 일치하는 행만 가져오는 조인으로 </a:t>
            </a:r>
            <a:r>
              <a:rPr lang="ko-KR" altLang="en-US" sz="1600" dirty="0" err="1"/>
              <a:t>기본키와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외래키의</a:t>
            </a:r>
            <a:r>
              <a:rPr lang="ko-KR" altLang="en-US" sz="1600" dirty="0"/>
              <a:t> 관계를 이용하여 조인하기도 하고 키가 아니더라도 다양한 조건으로 조인할 수 있다</a:t>
            </a:r>
            <a:r>
              <a:rPr lang="en-US" altLang="ko-KR" sz="1600" dirty="0"/>
              <a:t>.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01" y="3933056"/>
            <a:ext cx="6766469" cy="19265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01" y="2492896"/>
            <a:ext cx="4724322" cy="11465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4193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84784"/>
            <a:ext cx="5616624" cy="18424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184" y="3991126"/>
            <a:ext cx="2141406" cy="9373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789040"/>
            <a:ext cx="5139179" cy="15217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625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48" y="2204864"/>
            <a:ext cx="6328453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9" y="4293095"/>
            <a:ext cx="1762172" cy="10893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143853" y="1426226"/>
            <a:ext cx="5444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집계 함수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SUM()</a:t>
            </a:r>
            <a:r>
              <a:rPr lang="ko-KR" altLang="en-US" sz="1600" dirty="0" smtClean="0"/>
              <a:t>를 사용할 때는 </a:t>
            </a:r>
            <a:r>
              <a:rPr lang="en-US" altLang="ko-KR" sz="1600" dirty="0" smtClean="0"/>
              <a:t>GROUP BY</a:t>
            </a:r>
            <a:r>
              <a:rPr lang="ko-KR" altLang="en-US" sz="1600" dirty="0" smtClean="0"/>
              <a:t>절을 사용함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627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43608" y="1268760"/>
            <a:ext cx="53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</a:t>
            </a:r>
            <a:r>
              <a:rPr lang="en-US" altLang="ko-KR" dirty="0"/>
              <a:t>3</a:t>
            </a:r>
            <a:r>
              <a:rPr lang="ko-KR" altLang="en-US" dirty="0"/>
              <a:t>개의 테이블 조인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1855272"/>
            <a:ext cx="5391003" cy="17115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234" y="4005064"/>
            <a:ext cx="5464013" cy="16460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85"/>
          <a:stretch/>
        </p:blipFill>
        <p:spPr>
          <a:xfrm>
            <a:off x="5726767" y="4941168"/>
            <a:ext cx="2810504" cy="8458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83682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111677"/>
            <a:ext cx="806489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INNER JOIN ~ ON(FROM </a:t>
            </a:r>
            <a:r>
              <a:rPr lang="ko-KR" altLang="en-US" b="1" dirty="0"/>
              <a:t>절에서 사용</a:t>
            </a:r>
            <a:r>
              <a:rPr lang="en-US" altLang="ko-KR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STANDARD JOIN</a:t>
            </a:r>
            <a:r>
              <a:rPr lang="ko-KR" altLang="en-US" sz="1600" dirty="0"/>
              <a:t>의 하나로 표준이 되는 </a:t>
            </a:r>
            <a:r>
              <a:rPr lang="en-US" altLang="ko-KR" sz="1600" dirty="0"/>
              <a:t>ANSI SQL</a:t>
            </a:r>
            <a:r>
              <a:rPr lang="ko-KR" altLang="en-US" sz="1600" dirty="0"/>
              <a:t>을 지정하여 </a:t>
            </a:r>
            <a:r>
              <a:rPr lang="en-US" altLang="ko-KR" sz="1600" dirty="0"/>
              <a:t>Oracle</a:t>
            </a:r>
            <a:r>
              <a:rPr lang="ko-KR" altLang="en-US" sz="1600" dirty="0"/>
              <a:t>이든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MySql</a:t>
            </a:r>
            <a:r>
              <a:rPr lang="ko-KR" altLang="en-US" sz="1600" dirty="0"/>
              <a:t>이든 모든 </a:t>
            </a:r>
            <a:r>
              <a:rPr lang="en-US" altLang="ko-KR" sz="1600" dirty="0"/>
              <a:t>DBMS</a:t>
            </a:r>
            <a:r>
              <a:rPr lang="ko-KR" altLang="en-US" sz="1600" dirty="0"/>
              <a:t>에서 사용 가능하다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- Join </a:t>
            </a:r>
            <a:r>
              <a:rPr lang="ko-KR" altLang="en-US" sz="1600" dirty="0"/>
              <a:t>조건에 충족되는 데이터만 출력되는 방식이다</a:t>
            </a:r>
            <a:r>
              <a:rPr lang="en-US" altLang="ko-KR" sz="1600" dirty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3969916"/>
            <a:ext cx="1784628" cy="20891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448145"/>
            <a:ext cx="5367153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타원 8"/>
          <p:cNvSpPr/>
          <p:nvPr/>
        </p:nvSpPr>
        <p:spPr>
          <a:xfrm>
            <a:off x="2042811" y="2938659"/>
            <a:ext cx="1512168" cy="127756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131840" y="2943528"/>
            <a:ext cx="1512168" cy="127756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348660" y="3280115"/>
            <a:ext cx="77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Left table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716812" y="3280115"/>
            <a:ext cx="77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Right table</a:t>
            </a:r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>
            <a:off x="3131840" y="3140968"/>
            <a:ext cx="423139" cy="8640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66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043608" y="2168860"/>
            <a:ext cx="6552727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SELECT  </a:t>
            </a:r>
            <a:r>
              <a:rPr lang="ko-KR" altLang="en-US" sz="1600" dirty="0"/>
              <a:t>칼럼이름 </a:t>
            </a:r>
            <a:r>
              <a:rPr lang="en-US" altLang="ko-KR" sz="1600" dirty="0"/>
              <a:t>(or </a:t>
            </a:r>
            <a:r>
              <a:rPr lang="ko-KR" altLang="en-US" sz="1600" dirty="0"/>
              <a:t>별칭</a:t>
            </a:r>
            <a:r>
              <a:rPr lang="en-US" altLang="ko-KR" sz="1600" dirty="0"/>
              <a:t>) </a:t>
            </a:r>
            <a:r>
              <a:rPr lang="en-US" altLang="ko-KR" sz="1600" b="1" dirty="0"/>
              <a:t>FROM</a:t>
            </a:r>
            <a:r>
              <a:rPr lang="en-US" altLang="ko-KR" sz="1600" dirty="0"/>
              <a:t>  </a:t>
            </a:r>
            <a:r>
              <a:rPr lang="ko-KR" altLang="en-US" sz="1600" dirty="0"/>
              <a:t>테이블 이름</a:t>
            </a:r>
            <a:r>
              <a:rPr lang="en-US" altLang="ko-KR" sz="1600" dirty="0"/>
              <a:t>  </a:t>
            </a:r>
            <a:r>
              <a:rPr lang="en-US" altLang="ko-KR" sz="1600" b="1" dirty="0"/>
              <a:t>WHERE 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조건문</a:t>
            </a:r>
            <a:endParaRPr lang="en-US" altLang="ko-KR" sz="16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55577" y="980728"/>
            <a:ext cx="7848872" cy="144016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WHERE</a:t>
            </a:r>
            <a:r>
              <a:rPr lang="ko-KR" altLang="en-US" sz="1800" dirty="0"/>
              <a:t>절은 조건에 맞는 검색을 </a:t>
            </a:r>
            <a:r>
              <a:rPr lang="ko-KR" altLang="en-US" sz="1800" dirty="0" err="1"/>
              <a:t>할때</a:t>
            </a:r>
            <a:r>
              <a:rPr lang="ko-KR" altLang="en-US" sz="1800" dirty="0"/>
              <a:t> 사용한다</a:t>
            </a:r>
            <a:r>
              <a:rPr lang="en-US" altLang="ko-KR" sz="1800" dirty="0"/>
              <a:t>. </a:t>
            </a:r>
            <a:r>
              <a:rPr lang="ko-KR" altLang="en-US" sz="1800" dirty="0"/>
              <a:t>조건으로 사용할 수 있는 술어는 비교</a:t>
            </a:r>
            <a:r>
              <a:rPr lang="en-US" altLang="ko-KR" sz="1800" dirty="0"/>
              <a:t>, </a:t>
            </a:r>
            <a:r>
              <a:rPr lang="ko-KR" altLang="en-US" sz="1800" dirty="0"/>
              <a:t>범위</a:t>
            </a:r>
            <a:r>
              <a:rPr lang="en-US" altLang="ko-KR" sz="1800" dirty="0"/>
              <a:t>, </a:t>
            </a:r>
            <a:r>
              <a:rPr lang="ko-KR" altLang="en-US" sz="1800" dirty="0"/>
              <a:t>집합</a:t>
            </a:r>
            <a:r>
              <a:rPr lang="en-US" altLang="ko-KR" sz="1800" dirty="0"/>
              <a:t>, </a:t>
            </a:r>
            <a:r>
              <a:rPr lang="ko-KR" altLang="en-US" sz="1800" dirty="0"/>
              <a:t>패턴</a:t>
            </a:r>
            <a:r>
              <a:rPr lang="en-US" altLang="ko-KR" sz="1800" dirty="0"/>
              <a:t>, NULL</a:t>
            </a:r>
            <a:r>
              <a:rPr lang="ko-KR" altLang="en-US" sz="1800" dirty="0"/>
              <a:t>로 구분할 수 있다</a:t>
            </a:r>
            <a:r>
              <a:rPr lang="en-US" altLang="ko-KR" sz="1800" dirty="0"/>
              <a:t>.</a:t>
            </a:r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5405336"/>
              </p:ext>
            </p:extLst>
          </p:nvPr>
        </p:nvGraphicFramePr>
        <p:xfrm>
          <a:off x="971600" y="2924944"/>
          <a:ext cx="7056784" cy="280831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none" dirty="0"/>
                        <a:t> 연산자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 기능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  =,  &lt;&gt;,  &gt;,  &lt;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비교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같다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같지않다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크다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작다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  BETWEEN..</a:t>
                      </a:r>
                      <a:r>
                        <a:rPr lang="en-US" altLang="ko-KR" sz="1800" baseline="0" dirty="0"/>
                        <a:t> AND..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  IN</a:t>
                      </a:r>
                      <a:r>
                        <a:rPr lang="en-US" altLang="ko-KR" sz="1800" baseline="0" dirty="0"/>
                        <a:t> (A, B, C), NOT IN()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포함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조건값이</a:t>
                      </a:r>
                      <a:r>
                        <a:rPr lang="ko-KR" altLang="en-US" sz="1600" dirty="0"/>
                        <a:t> 명확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  LIKE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조회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조건값이</a:t>
                      </a:r>
                      <a:r>
                        <a:rPr lang="ko-KR" altLang="en-US" sz="1600" dirty="0"/>
                        <a:t> 불명확</a:t>
                      </a:r>
                      <a:r>
                        <a:rPr lang="en-US" altLang="ko-KR" sz="1600" dirty="0"/>
                        <a:t>), % </a:t>
                      </a:r>
                      <a:r>
                        <a:rPr lang="ko-KR" altLang="en-US" sz="1600" dirty="0"/>
                        <a:t>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  IS NULL, IS</a:t>
                      </a:r>
                      <a:r>
                        <a:rPr lang="en-US" altLang="ko-KR" sz="1800" baseline="0" dirty="0"/>
                        <a:t> NOT NULL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데이터 값이 </a:t>
                      </a:r>
                      <a:r>
                        <a:rPr lang="en-US" altLang="ko-KR" sz="1600" dirty="0"/>
                        <a:t>NULL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인 경우 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557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5576" y="1111677"/>
            <a:ext cx="80648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- (+) JOIN : ORACLE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JOIN </a:t>
            </a:r>
            <a:r>
              <a:rPr lang="ko-KR" altLang="en-US" sz="1600" dirty="0"/>
              <a:t>조건에 충족하는 데이터가 아니어도 출력될 수 있는 방식이다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WHERE </a:t>
            </a:r>
            <a:r>
              <a:rPr lang="ko-KR" altLang="en-US" sz="1600" dirty="0"/>
              <a:t>절에서 </a:t>
            </a:r>
            <a:r>
              <a:rPr lang="en-US" altLang="ko-KR" sz="1600" dirty="0"/>
              <a:t>(+) </a:t>
            </a:r>
            <a:r>
              <a:rPr lang="ko-KR" altLang="en-US" sz="1600" dirty="0"/>
              <a:t>사용</a:t>
            </a:r>
            <a:r>
              <a:rPr lang="en-US" altLang="ko-KR" sz="1600" dirty="0"/>
              <a:t>  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모든 행이 출력되는 테이블의 반대편 테이블의 옆에 </a:t>
            </a:r>
            <a:r>
              <a:rPr lang="en-US" altLang="ko-KR" sz="1600" dirty="0"/>
              <a:t>(+) </a:t>
            </a:r>
            <a:r>
              <a:rPr lang="ko-KR" altLang="en-US" sz="1600" dirty="0"/>
              <a:t>기호를 붙여준다</a:t>
            </a:r>
            <a:r>
              <a:rPr lang="en-US" altLang="ko-KR" sz="1600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307416"/>
            <a:ext cx="6408975" cy="15698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330" y="3861048"/>
            <a:ext cx="1575270" cy="20613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8" name="그룹 7"/>
          <p:cNvGrpSpPr/>
          <p:nvPr/>
        </p:nvGrpSpPr>
        <p:grpSpPr>
          <a:xfrm>
            <a:off x="2339752" y="2899328"/>
            <a:ext cx="2601197" cy="1282429"/>
            <a:chOff x="2114819" y="2780928"/>
            <a:chExt cx="2601197" cy="1282429"/>
          </a:xfrm>
        </p:grpSpPr>
        <p:sp>
          <p:nvSpPr>
            <p:cNvPr id="10" name="타원 9"/>
            <p:cNvSpPr/>
            <p:nvPr/>
          </p:nvSpPr>
          <p:spPr>
            <a:xfrm>
              <a:off x="2114819" y="2780928"/>
              <a:ext cx="1512168" cy="12775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203848" y="2785797"/>
              <a:ext cx="1512168" cy="127756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0668" y="3122384"/>
              <a:ext cx="7742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Left table</a:t>
              </a:r>
              <a:endParaRPr lang="ko-KR" alt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8820" y="3122384"/>
              <a:ext cx="7742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Right table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37612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5576" y="1111677"/>
            <a:ext cx="806489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OUTER </a:t>
            </a:r>
            <a:r>
              <a:rPr lang="en-US" altLang="ko-KR" b="1" dirty="0" smtClean="0"/>
              <a:t>JOIN – ANSI SQL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JOIN </a:t>
            </a:r>
            <a:r>
              <a:rPr lang="ko-KR" altLang="en-US" sz="1600" dirty="0"/>
              <a:t>조건에 충족하는 데이터가 아니어도 출력될 수 있는 방식이다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- LEFT OUTER JOIN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FROM</a:t>
            </a:r>
            <a:r>
              <a:rPr lang="ko-KR" altLang="en-US" sz="1600" dirty="0"/>
              <a:t>절 </a:t>
            </a:r>
            <a:r>
              <a:rPr lang="en-US" altLang="ko-KR" sz="1600" dirty="0"/>
              <a:t>: LEFT OUTER JOIN ~ ON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439126"/>
            <a:ext cx="6530906" cy="14707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61" y="3717032"/>
            <a:ext cx="1675754" cy="2192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10" name="그룹 9"/>
          <p:cNvGrpSpPr/>
          <p:nvPr/>
        </p:nvGrpSpPr>
        <p:grpSpPr>
          <a:xfrm>
            <a:off x="2339752" y="2899328"/>
            <a:ext cx="2601197" cy="1282429"/>
            <a:chOff x="2114819" y="2780928"/>
            <a:chExt cx="2601197" cy="1282429"/>
          </a:xfrm>
        </p:grpSpPr>
        <p:sp>
          <p:nvSpPr>
            <p:cNvPr id="11" name="타원 10"/>
            <p:cNvSpPr/>
            <p:nvPr/>
          </p:nvSpPr>
          <p:spPr>
            <a:xfrm>
              <a:off x="2114819" y="2780928"/>
              <a:ext cx="1512168" cy="12775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3203848" y="2785797"/>
              <a:ext cx="1512168" cy="127756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20668" y="3122384"/>
              <a:ext cx="7742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Left table</a:t>
              </a:r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88820" y="3122384"/>
              <a:ext cx="7742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Right table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8069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서브 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981480"/>
            <a:ext cx="842493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서브 쿼리</a:t>
            </a:r>
            <a:r>
              <a:rPr lang="en-US" altLang="ko-KR" b="1" dirty="0"/>
              <a:t>(Sub-Query)</a:t>
            </a:r>
            <a:r>
              <a:rPr lang="ko-KR" altLang="en-US" b="1" dirty="0"/>
              <a:t>란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부속 질의</a:t>
            </a:r>
            <a:r>
              <a:rPr lang="ko-KR" altLang="en-US" sz="1600" dirty="0"/>
              <a:t>는 하나의 </a:t>
            </a:r>
            <a:r>
              <a:rPr lang="en-US" altLang="ko-KR" sz="1600" dirty="0"/>
              <a:t>SQL</a:t>
            </a:r>
            <a:r>
              <a:rPr lang="ko-KR" altLang="en-US" sz="1600" dirty="0"/>
              <a:t>문 안에 다른 </a:t>
            </a:r>
            <a:r>
              <a:rPr lang="en-US" altLang="ko-KR" sz="1600" dirty="0"/>
              <a:t>SQL</a:t>
            </a:r>
            <a:r>
              <a:rPr lang="ko-KR" altLang="en-US" sz="1600" dirty="0"/>
              <a:t>문이 중첩된 질의를 말한다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다른 테이블에서 가져온 데이터로 현재 테이블에 있는 정보를 찾거나 가공할 때 사용한다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최종 결과를 출력하는 쿼리를 메인 쿼리라고 한다면</a:t>
            </a:r>
            <a:r>
              <a:rPr lang="en-US" altLang="ko-KR" sz="1600" dirty="0"/>
              <a:t>, </a:t>
            </a:r>
            <a:r>
              <a:rPr lang="ko-KR" altLang="en-US" sz="1600" dirty="0"/>
              <a:t>이를 위한 중간단계 혹은 보조 역할을 하는 </a:t>
            </a:r>
            <a:r>
              <a:rPr lang="en-US" altLang="ko-KR" sz="1600" dirty="0"/>
              <a:t>SELECT</a:t>
            </a:r>
            <a:r>
              <a:rPr lang="ko-KR" altLang="en-US" sz="1600" dirty="0"/>
              <a:t>문을 서브 쿼리라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127483" y="2996952"/>
            <a:ext cx="294046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rgbClr val="C00000"/>
                </a:solidFill>
              </a:rPr>
              <a:t>WHERE </a:t>
            </a:r>
            <a:r>
              <a:rPr lang="ko-KR" altLang="en-US" dirty="0">
                <a:solidFill>
                  <a:srgbClr val="C00000"/>
                </a:solidFill>
              </a:rPr>
              <a:t>절 </a:t>
            </a:r>
            <a:r>
              <a:rPr lang="ko-KR" altLang="en-US" dirty="0" err="1">
                <a:solidFill>
                  <a:srgbClr val="C00000"/>
                </a:solidFill>
              </a:rPr>
              <a:t>부속질의</a:t>
            </a:r>
            <a:endParaRPr lang="en-US" altLang="ko-KR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rgbClr val="C00000"/>
                </a:solidFill>
              </a:rPr>
              <a:t>인라인 뷰</a:t>
            </a:r>
            <a:endParaRPr lang="en-US" altLang="ko-KR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rgbClr val="C00000"/>
                </a:solidFill>
              </a:rPr>
              <a:t>스칼라 </a:t>
            </a:r>
            <a:r>
              <a:rPr lang="ko-KR" altLang="en-US" dirty="0" err="1">
                <a:solidFill>
                  <a:srgbClr val="C00000"/>
                </a:solidFill>
              </a:rPr>
              <a:t>부속질의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443" y="4608914"/>
            <a:ext cx="294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WHERE </a:t>
            </a:r>
            <a:r>
              <a:rPr lang="ko-KR" altLang="en-US" dirty="0"/>
              <a:t>절 부속질의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3608" y="5012616"/>
            <a:ext cx="7344816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WHERE </a:t>
            </a:r>
            <a:r>
              <a:rPr lang="ko-KR" altLang="en-US" sz="1600" dirty="0"/>
              <a:t>절에 또 다른 테이블 결과를 이용하기 다시 </a:t>
            </a:r>
            <a:r>
              <a:rPr lang="en-US" altLang="ko-KR" sz="1600" dirty="0"/>
              <a:t>SELECT </a:t>
            </a:r>
            <a:r>
              <a:rPr lang="ko-KR" altLang="en-US" sz="1600" dirty="0"/>
              <a:t>문을 괄호로 묶는 것을 </a:t>
            </a:r>
            <a:r>
              <a:rPr lang="ko-KR" altLang="en-US" sz="1600" dirty="0" err="1"/>
              <a:t>부속질의라</a:t>
            </a:r>
            <a:r>
              <a:rPr lang="ko-KR" altLang="en-US" sz="1600" dirty="0"/>
              <a:t>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순서는 </a:t>
            </a:r>
            <a:r>
              <a:rPr lang="en-US" altLang="ko-KR" sz="1600" dirty="0"/>
              <a:t>WHERE</a:t>
            </a:r>
            <a:r>
              <a:rPr lang="ko-KR" altLang="en-US" sz="1600" dirty="0"/>
              <a:t>절의 부속 질의를 먼저 처리하고 전체 질의를 처리한다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68412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서브 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832702"/>
            <a:ext cx="1615580" cy="4877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767443" y="1124744"/>
            <a:ext cx="294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서브쿼리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68" y="2536558"/>
            <a:ext cx="4747671" cy="29720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43608" y="1528446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 err="1" smtClean="0"/>
              <a:t>서브쿼리</a:t>
            </a:r>
            <a:r>
              <a:rPr lang="ko-KR" altLang="en-US" sz="1600" dirty="0" smtClean="0"/>
              <a:t> 결과 행</a:t>
            </a:r>
            <a:r>
              <a:rPr lang="en-US" altLang="ko-KR" sz="1600" dirty="0" smtClean="0"/>
              <a:t>(ROW)</a:t>
            </a:r>
            <a:r>
              <a:rPr lang="ko-KR" altLang="en-US" sz="1600" dirty="0" smtClean="0"/>
              <a:t>이 하나인 경우로</a:t>
            </a:r>
            <a:r>
              <a:rPr lang="en-US" altLang="ko-KR" sz="1600" dirty="0"/>
              <a:t> ( =, &gt;, &lt; 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등의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비교 연산자를 사용함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176183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서브 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96752"/>
            <a:ext cx="5121084" cy="2682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420888"/>
            <a:ext cx="4275190" cy="6553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108864"/>
            <a:ext cx="5486876" cy="1988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869160"/>
            <a:ext cx="1104996" cy="8382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9766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서브 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976718"/>
            <a:ext cx="911909" cy="1272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99620"/>
            <a:ext cx="4762913" cy="31244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67443" y="1124744"/>
            <a:ext cx="294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다중행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서브쿼리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1528446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 err="1" smtClean="0"/>
              <a:t>서브쿼리</a:t>
            </a:r>
            <a:r>
              <a:rPr lang="ko-KR" altLang="en-US" sz="1600" dirty="0" smtClean="0"/>
              <a:t> 결과 행</a:t>
            </a:r>
            <a:r>
              <a:rPr lang="en-US" altLang="ko-KR" sz="1600" dirty="0" smtClean="0"/>
              <a:t>(ROW)</a:t>
            </a:r>
            <a:r>
              <a:rPr lang="ko-KR" altLang="en-US" sz="1600" dirty="0" smtClean="0"/>
              <a:t>이 여러 개인 경우로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IN </a:t>
            </a:r>
            <a:r>
              <a:rPr lang="ko-KR" altLang="en-US" sz="1600" dirty="0" smtClean="0"/>
              <a:t>등의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함수를 사용함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667558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서브 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64" y="1806892"/>
            <a:ext cx="6050805" cy="21261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575" y="3139840"/>
            <a:ext cx="746825" cy="7696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4718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서브 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56793" y="1052736"/>
            <a:ext cx="708896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 err="1"/>
              <a:t>인라인</a:t>
            </a:r>
            <a:r>
              <a:rPr lang="ko-KR" altLang="en-US" dirty="0"/>
              <a:t> </a:t>
            </a:r>
            <a:r>
              <a:rPr lang="ko-KR" altLang="en-US" dirty="0" err="1"/>
              <a:t>뷰</a:t>
            </a:r>
            <a:r>
              <a:rPr lang="ko-KR" altLang="en-US" dirty="0"/>
              <a:t> </a:t>
            </a:r>
            <a:r>
              <a:rPr lang="en-US" altLang="ko-KR" dirty="0"/>
              <a:t>– FROM </a:t>
            </a:r>
            <a:r>
              <a:rPr lang="ko-KR" altLang="en-US" dirty="0"/>
              <a:t>부속질의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</a:t>
            </a:r>
            <a:r>
              <a:rPr lang="ko-KR" altLang="en-US" sz="1600" dirty="0" err="1"/>
              <a:t>인라인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뷰는</a:t>
            </a:r>
            <a:r>
              <a:rPr lang="ko-KR" altLang="en-US" sz="1600" dirty="0"/>
              <a:t> </a:t>
            </a:r>
            <a:r>
              <a:rPr lang="en-US" altLang="ko-KR" sz="1600" dirty="0"/>
              <a:t>FROM </a:t>
            </a:r>
            <a:r>
              <a:rPr lang="ko-KR" altLang="en-US" sz="1600" dirty="0"/>
              <a:t>절에서 사용되는 부속질의를 말한다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 err="1"/>
              <a:t>뷰는</a:t>
            </a:r>
            <a:r>
              <a:rPr lang="ko-KR" altLang="en-US" sz="1600" dirty="0"/>
              <a:t> 기존 테이블로부터 일시적으로  만들어진 가상의 </a:t>
            </a:r>
            <a:r>
              <a:rPr lang="ko-KR" altLang="en-US" sz="1600" dirty="0" err="1"/>
              <a:t>데이블이다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329047"/>
            <a:ext cx="1318374" cy="6706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806" y="2515255"/>
            <a:ext cx="5151566" cy="21490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79"/>
          <a:stretch/>
        </p:blipFill>
        <p:spPr>
          <a:xfrm>
            <a:off x="4325144" y="3934466"/>
            <a:ext cx="4104456" cy="20651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3002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서브 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56793" y="1052736"/>
            <a:ext cx="708896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스칼라 </a:t>
            </a:r>
            <a:r>
              <a:rPr lang="ko-KR" altLang="en-US" dirty="0" err="1"/>
              <a:t>부속질의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</a:t>
            </a:r>
            <a:r>
              <a:rPr lang="en-US" altLang="ko-KR" sz="1600" dirty="0"/>
              <a:t>SELECT </a:t>
            </a:r>
            <a:r>
              <a:rPr lang="ko-KR" altLang="en-US" sz="1600" dirty="0"/>
              <a:t>절에서 사용되는 </a:t>
            </a:r>
            <a:r>
              <a:rPr lang="ko-KR" altLang="en-US" sz="1600" dirty="0" err="1"/>
              <a:t>부속질의로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부속질의의</a:t>
            </a:r>
            <a:r>
              <a:rPr lang="ko-KR" altLang="en-US" sz="1600" dirty="0"/>
              <a:t> 결과 값을 </a:t>
            </a:r>
            <a:r>
              <a:rPr lang="ko-KR" altLang="en-US" sz="1600" dirty="0" err="1">
                <a:solidFill>
                  <a:srgbClr val="C00000"/>
                </a:solidFill>
              </a:rPr>
              <a:t>단일행</a:t>
            </a:r>
            <a:r>
              <a:rPr lang="en-US" altLang="ko-KR" sz="1600" dirty="0">
                <a:solidFill>
                  <a:srgbClr val="C00000"/>
                </a:solidFill>
              </a:rPr>
              <a:t>, </a:t>
            </a:r>
            <a:r>
              <a:rPr lang="ko-KR" altLang="en-US" sz="1600" dirty="0">
                <a:solidFill>
                  <a:srgbClr val="C00000"/>
                </a:solidFill>
              </a:rPr>
              <a:t>단일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  </a:t>
            </a:r>
            <a:r>
              <a:rPr lang="ko-KR" altLang="en-US" sz="1600" dirty="0" smtClean="0">
                <a:solidFill>
                  <a:srgbClr val="C00000"/>
                </a:solidFill>
              </a:rPr>
              <a:t>열 만</a:t>
            </a:r>
            <a:r>
              <a:rPr lang="ko-KR" altLang="en-US" sz="1600" dirty="0" smtClean="0"/>
              <a:t>의 </a:t>
            </a:r>
            <a:r>
              <a:rPr lang="ko-KR" altLang="en-US" sz="1600" dirty="0"/>
              <a:t>스칼라 값으로 반환한다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만약 결과값이 다중 행이거나 </a:t>
            </a:r>
            <a:r>
              <a:rPr lang="ko-KR" altLang="en-US" sz="1600" dirty="0" err="1" smtClean="0"/>
              <a:t>다중열이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라면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는 에러를 출력한다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439492"/>
            <a:ext cx="6294665" cy="16155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774409"/>
            <a:ext cx="5494496" cy="15317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906046"/>
            <a:ext cx="1737511" cy="10668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0593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11560" y="980728"/>
            <a:ext cx="6768752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 </a:t>
            </a:r>
            <a:r>
              <a:rPr lang="ko-KR" altLang="en-US" sz="2000" b="1" dirty="0" err="1"/>
              <a:t>뷰</a:t>
            </a:r>
            <a:r>
              <a:rPr lang="en-US" altLang="ko-KR" sz="2000" b="1" dirty="0"/>
              <a:t>(VIEW)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1484784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뷰는</a:t>
            </a:r>
            <a:r>
              <a:rPr lang="ko-KR" altLang="en-US" sz="1600" dirty="0"/>
              <a:t> 하나 이상의 테이블을 합하여 만든 가상의</a:t>
            </a:r>
            <a:r>
              <a:rPr lang="en-US" altLang="ko-KR" sz="1600" dirty="0"/>
              <a:t> </a:t>
            </a:r>
            <a:r>
              <a:rPr lang="ko-KR" altLang="en-US" sz="1600" dirty="0"/>
              <a:t>테이블로써 실제 테이블처럼 사용할 수 있도록 만든 데이터베이스 개체이다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rgbClr val="C00000"/>
                </a:solidFill>
              </a:rPr>
              <a:t>뷰를</a:t>
            </a:r>
            <a:r>
              <a:rPr lang="ko-KR" altLang="en-US" sz="1600" b="1" dirty="0">
                <a:solidFill>
                  <a:srgbClr val="C00000"/>
                </a:solidFill>
              </a:rPr>
              <a:t> 사용하는 이유</a:t>
            </a:r>
            <a:r>
              <a:rPr lang="ko-KR" altLang="en-US" sz="1600" dirty="0"/>
              <a:t>는 원본 테이블의 데이터를 안전하게 유지하면서 필요한 사용자에게 적절한 데이터를 제공</a:t>
            </a:r>
            <a:r>
              <a:rPr lang="en-US" altLang="ko-KR" sz="1600" dirty="0"/>
              <a:t>(</a:t>
            </a:r>
            <a:r>
              <a:rPr lang="ko-KR" altLang="en-US" sz="1600" dirty="0"/>
              <a:t>보고서 형태</a:t>
            </a:r>
            <a:r>
              <a:rPr lang="en-US" altLang="ko-KR" sz="1600" dirty="0"/>
              <a:t>) </a:t>
            </a:r>
            <a:r>
              <a:rPr lang="ko-KR" altLang="en-US" sz="1600" dirty="0"/>
              <a:t>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571190" y="3797762"/>
            <a:ext cx="3324945" cy="1090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    CREATE </a:t>
            </a:r>
            <a:r>
              <a:rPr lang="en-US" altLang="ko-KR" sz="1800" b="1" dirty="0">
                <a:solidFill>
                  <a:srgbClr val="C00000"/>
                </a:solidFill>
              </a:rPr>
              <a:t>VIEW </a:t>
            </a:r>
            <a:r>
              <a:rPr lang="ko-KR" altLang="en-US" sz="1800" b="1" dirty="0" err="1"/>
              <a:t>뷰이름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    AS SELECT </a:t>
            </a:r>
            <a:r>
              <a:rPr lang="ko-KR" altLang="en-US" sz="1800" b="1" dirty="0"/>
              <a:t>문</a:t>
            </a:r>
            <a:endParaRPr lang="en-US" altLang="ko-KR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571191" y="3236100"/>
            <a:ext cx="1488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뷰의</a:t>
            </a:r>
            <a:r>
              <a:rPr lang="ko-KR" altLang="en-US" sz="2000" b="1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222797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41"/>
          <a:stretch/>
        </p:blipFill>
        <p:spPr>
          <a:xfrm>
            <a:off x="1187624" y="1268760"/>
            <a:ext cx="5384293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43"/>
          <a:stretch/>
        </p:blipFill>
        <p:spPr>
          <a:xfrm>
            <a:off x="1187624" y="4862872"/>
            <a:ext cx="5384293" cy="11584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187623" y="439017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비교</a:t>
            </a:r>
          </a:p>
        </p:txBody>
      </p:sp>
    </p:spTree>
    <p:extLst>
      <p:ext uri="{BB962C8B-B14F-4D97-AF65-F5344CB8AC3E}">
        <p14:creationId xmlns:p14="http://schemas.microsoft.com/office/powerpoint/2010/main" val="3853825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920" y="1412776"/>
            <a:ext cx="6285422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750" y="2348880"/>
            <a:ext cx="2122288" cy="190707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6259790" y="4005064"/>
            <a:ext cx="2350129" cy="37621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43" y="3299249"/>
            <a:ext cx="2648678" cy="9714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33" y="4523217"/>
            <a:ext cx="4031330" cy="693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933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66" y="1544216"/>
            <a:ext cx="5040091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212976"/>
            <a:ext cx="2089460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31842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35" y="2642794"/>
            <a:ext cx="2970381" cy="7337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1331640" y="1916832"/>
            <a:ext cx="3324945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    </a:t>
            </a:r>
            <a:r>
              <a:rPr lang="en-US" altLang="ko-KR" sz="1800" b="1" dirty="0">
                <a:solidFill>
                  <a:srgbClr val="C00000"/>
                </a:solidFill>
              </a:rPr>
              <a:t>DROP</a:t>
            </a:r>
            <a:r>
              <a:rPr lang="en-US" altLang="ko-KR" sz="1800" b="1" dirty="0"/>
              <a:t> VIEW </a:t>
            </a:r>
            <a:r>
              <a:rPr lang="ko-KR" altLang="en-US" sz="1800" b="1" dirty="0" err="1"/>
              <a:t>뷰이름</a:t>
            </a:r>
            <a:r>
              <a:rPr lang="ko-KR" altLang="en-US" sz="1800" b="1" dirty="0"/>
              <a:t> </a:t>
            </a:r>
            <a:endParaRPr lang="en-US" altLang="ko-KR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52529" y="1340768"/>
            <a:ext cx="1488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err="1"/>
              <a:t>뷰의</a:t>
            </a:r>
            <a:r>
              <a:rPr lang="ko-KR" altLang="en-US" sz="2000" b="1" dirty="0"/>
              <a:t> 삭제</a:t>
            </a:r>
          </a:p>
        </p:txBody>
      </p:sp>
    </p:spTree>
    <p:extLst>
      <p:ext uri="{BB962C8B-B14F-4D97-AF65-F5344CB8AC3E}">
        <p14:creationId xmlns:p14="http://schemas.microsoft.com/office/powerpoint/2010/main" val="4114599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ko-KR" altLang="en-US" sz="2800" dirty="0" smtClean="0"/>
              <a:t>게시판 테이블 생성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74" b="47424"/>
          <a:stretch/>
        </p:blipFill>
        <p:spPr>
          <a:xfrm>
            <a:off x="1187624" y="1844824"/>
            <a:ext cx="5842888" cy="2592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854235"/>
            <a:ext cx="5014395" cy="662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게시판 </a:t>
            </a:r>
            <a:r>
              <a:rPr lang="en-US" altLang="ko-KR" sz="2000" b="1" dirty="0" smtClean="0"/>
              <a:t>– BOARD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9164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시퀀스 </a:t>
            </a:r>
            <a:r>
              <a:rPr lang="en-US" altLang="ko-KR" dirty="0"/>
              <a:t>- SEQUENCE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99592" y="1196752"/>
            <a:ext cx="482453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b="1" dirty="0"/>
              <a:t>  </a:t>
            </a:r>
            <a:r>
              <a:rPr lang="en-US" altLang="ko-KR" sz="1800" b="1" dirty="0"/>
              <a:t>Sequence(</a:t>
            </a:r>
            <a:r>
              <a:rPr lang="ko-KR" altLang="en-US" sz="1800" b="1" dirty="0"/>
              <a:t>시퀀스</a:t>
            </a:r>
            <a:r>
              <a:rPr lang="en-US" altLang="ko-KR" sz="1800" b="1" dirty="0"/>
              <a:t>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b="1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87624" y="3461860"/>
            <a:ext cx="3672408" cy="2376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CREATE SEQUENCE </a:t>
            </a:r>
            <a:r>
              <a:rPr lang="en-US" altLang="ko-K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mySeq</a:t>
            </a:r>
            <a:endParaRPr lang="en-US" altLang="ko-KR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INCREMENT BY 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START WITH 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MINVALUE 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MAXVALUE 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NOCYCLE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NOCACHE;</a:t>
            </a:r>
            <a:endParaRPr lang="en-US" altLang="ko-KR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1772816"/>
            <a:ext cx="72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자동순번을 반환하는 데이터베이스 객체이다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현재 </a:t>
            </a:r>
            <a:r>
              <a:rPr lang="ko-KR" altLang="en-US" sz="1600" dirty="0" smtClean="0"/>
              <a:t>사원 테이블의 </a:t>
            </a:r>
            <a:r>
              <a:rPr lang="ko-KR" altLang="en-US" sz="1600" dirty="0" err="1"/>
              <a:t>사번은</a:t>
            </a:r>
            <a:r>
              <a:rPr lang="ko-KR" altLang="en-US" sz="1600" dirty="0"/>
              <a:t> </a:t>
            </a:r>
            <a:r>
              <a:rPr lang="en-US" altLang="ko-KR" sz="1600" dirty="0"/>
              <a:t>100</a:t>
            </a:r>
            <a:r>
              <a:rPr lang="ko-KR" altLang="en-US" sz="1600" dirty="0"/>
              <a:t>부터 </a:t>
            </a:r>
            <a:r>
              <a:rPr lang="en-US" altLang="ko-KR" sz="1600" dirty="0"/>
              <a:t>206</a:t>
            </a:r>
            <a:r>
              <a:rPr lang="ko-KR" altLang="en-US" sz="1600" dirty="0" err="1"/>
              <a:t>까지인데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숫자형으로</a:t>
            </a:r>
            <a:r>
              <a:rPr lang="ko-KR" altLang="en-US" sz="1600" dirty="0"/>
              <a:t> 되어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신입사원이 들어온다면 </a:t>
            </a:r>
            <a:r>
              <a:rPr lang="en-US" altLang="ko-KR" sz="1600" dirty="0"/>
              <a:t>206</a:t>
            </a:r>
            <a:r>
              <a:rPr lang="ko-KR" altLang="en-US" sz="1600" dirty="0"/>
              <a:t>다음인 </a:t>
            </a:r>
            <a:r>
              <a:rPr lang="en-US" altLang="ko-KR" sz="1600" dirty="0"/>
              <a:t>207</a:t>
            </a:r>
            <a:r>
              <a:rPr lang="ko-KR" altLang="en-US" sz="1600" dirty="0"/>
              <a:t>번부터 생성될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그런데 </a:t>
            </a:r>
            <a:r>
              <a:rPr lang="en-US" altLang="ko-KR" sz="1600" dirty="0"/>
              <a:t>207</a:t>
            </a:r>
            <a:r>
              <a:rPr lang="ko-KR" altLang="en-US" sz="1600" dirty="0"/>
              <a:t>이란 숫자를 얻으려면 기존 사원번호 중 최대값을 구해 </a:t>
            </a:r>
            <a:r>
              <a:rPr lang="en-US" altLang="ko-KR" sz="1600" dirty="0"/>
              <a:t>1</a:t>
            </a:r>
            <a:r>
              <a:rPr lang="ko-KR" altLang="en-US" sz="1600" dirty="0"/>
              <a:t>을 더해야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5079911" y="3717032"/>
            <a:ext cx="32403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mySeq</a:t>
            </a:r>
            <a:r>
              <a:rPr lang="ko-KR" altLang="en-US" sz="1600" dirty="0"/>
              <a:t>는 </a:t>
            </a:r>
            <a:r>
              <a:rPr lang="en-US" altLang="ko-KR" sz="1600" dirty="0"/>
              <a:t>1</a:t>
            </a:r>
            <a:r>
              <a:rPr lang="ko-KR" altLang="en-US" sz="1600" dirty="0"/>
              <a:t>부터 시작해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1</a:t>
            </a:r>
            <a:r>
              <a:rPr lang="ko-KR" altLang="en-US" sz="1600" dirty="0"/>
              <a:t>씩 증가하며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최소값 </a:t>
            </a:r>
            <a:r>
              <a:rPr lang="en-US" altLang="ko-KR" sz="1600" dirty="0"/>
              <a:t>1</a:t>
            </a:r>
            <a:r>
              <a:rPr lang="ko-KR" altLang="en-US" sz="1600" dirty="0"/>
              <a:t>부터 최댓값 </a:t>
            </a:r>
            <a:r>
              <a:rPr lang="en-US" altLang="ko-KR" sz="1600" dirty="0"/>
              <a:t>1000</a:t>
            </a:r>
            <a:r>
              <a:rPr lang="ko-KR" altLang="en-US" sz="1600" dirty="0"/>
              <a:t>까지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순번을 자동 생성함</a:t>
            </a:r>
          </a:p>
        </p:txBody>
      </p:sp>
    </p:spTree>
    <p:extLst>
      <p:ext uri="{BB962C8B-B14F-4D97-AF65-F5344CB8AC3E}">
        <p14:creationId xmlns:p14="http://schemas.microsoft.com/office/powerpoint/2010/main" val="4090387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ko-KR" altLang="en-US" sz="2800" dirty="0"/>
              <a:t>게시판 테이블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게시판 </a:t>
            </a:r>
            <a:r>
              <a:rPr lang="en-US" altLang="ko-KR" sz="2000" b="1" dirty="0" smtClean="0"/>
              <a:t>– BOARD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72816"/>
            <a:ext cx="6690940" cy="38179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753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/>
              <a:t>게시판 테이블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73"/>
          <a:stretch/>
        </p:blipFill>
        <p:spPr>
          <a:xfrm>
            <a:off x="1259632" y="1772816"/>
            <a:ext cx="5166808" cy="3312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게시판 </a:t>
            </a:r>
            <a:r>
              <a:rPr lang="en-US" altLang="ko-KR" sz="2000" b="1" dirty="0" smtClean="0"/>
              <a:t>– BOARD</a:t>
            </a:r>
            <a:endParaRPr lang="ko-KR" altLang="en-US" sz="20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69" b="80037"/>
          <a:stretch/>
        </p:blipFill>
        <p:spPr>
          <a:xfrm>
            <a:off x="1259632" y="5256827"/>
            <a:ext cx="5544616" cy="864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375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ROWNUM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ROWNUM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17" b="46786"/>
          <a:stretch/>
        </p:blipFill>
        <p:spPr>
          <a:xfrm>
            <a:off x="1256486" y="3789040"/>
            <a:ext cx="6775043" cy="14406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87624" y="1593466"/>
            <a:ext cx="6840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ROWNUM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ORACLE </a:t>
            </a:r>
            <a:r>
              <a:rPr lang="ko-KR" altLang="en-US" sz="1600" dirty="0" smtClean="0"/>
              <a:t>데이터베이스의 </a:t>
            </a:r>
            <a:r>
              <a:rPr lang="en-US" altLang="ko-KR" sz="1600" dirty="0" smtClean="0"/>
              <a:t>SELECT</a:t>
            </a:r>
            <a:r>
              <a:rPr lang="ko-KR" altLang="en-US" sz="1600" dirty="0" smtClean="0"/>
              <a:t>문 결과에 대해서 논리적인 일련번호를 부여한다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ROWNUM</a:t>
            </a:r>
            <a:r>
              <a:rPr lang="ko-KR" altLang="en-US" sz="1600" dirty="0" smtClean="0"/>
              <a:t>은 조회되는 행 수를 제한할 때 사용한다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ROWNUM</a:t>
            </a:r>
            <a:r>
              <a:rPr lang="ko-KR" altLang="en-US" sz="1600" dirty="0" smtClean="0"/>
              <a:t>을 사용해서 페이지 단위 출력을 위해서는 인라인 뷰</a:t>
            </a:r>
            <a:r>
              <a:rPr lang="en-US" altLang="ko-KR" sz="1600" dirty="0" smtClean="0"/>
              <a:t>(Inline view)</a:t>
            </a:r>
            <a:r>
              <a:rPr lang="ko-KR" altLang="en-US" sz="1600" dirty="0" smtClean="0"/>
              <a:t>를 사용해야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172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ROWNUM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ROWNUM – </a:t>
            </a:r>
            <a:r>
              <a:rPr lang="ko-KR" altLang="en-US" sz="2000" b="1" dirty="0" smtClean="0"/>
              <a:t>페이지 처리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88"/>
          <a:stretch/>
        </p:blipFill>
        <p:spPr>
          <a:xfrm>
            <a:off x="1187624" y="1822092"/>
            <a:ext cx="6546240" cy="1993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077072"/>
            <a:ext cx="4237087" cy="21109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5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ROWNUM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ROWID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0" r="24912"/>
          <a:stretch/>
        </p:blipFill>
        <p:spPr>
          <a:xfrm>
            <a:off x="1691680" y="3384885"/>
            <a:ext cx="5333087" cy="15786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5185265"/>
            <a:ext cx="4061812" cy="9144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187624" y="1593466"/>
            <a:ext cx="6840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데이터를 구분할 수 있는 </a:t>
            </a:r>
            <a:r>
              <a:rPr lang="ko-KR" altLang="en-US" sz="1600" dirty="0" smtClean="0"/>
              <a:t>유일한 값이다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ROWID</a:t>
            </a:r>
            <a:r>
              <a:rPr lang="ko-KR" altLang="en-US" sz="1600" dirty="0" smtClean="0"/>
              <a:t>를 통해서 데이터가 어떤 데이터 파일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어느 블록에 저장되어 있는지 알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오브젝트 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상대 </a:t>
            </a:r>
            <a:r>
              <a:rPr lang="ko-KR" altLang="en-US" sz="1600" dirty="0" err="1" smtClean="0"/>
              <a:t>파일번호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블록 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 번호를 구성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47872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60" b="26367"/>
          <a:stretch/>
        </p:blipFill>
        <p:spPr>
          <a:xfrm>
            <a:off x="1331640" y="1814195"/>
            <a:ext cx="5256584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15616" y="11967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◆ 범위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79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87"/>
          <a:stretch/>
        </p:blipFill>
        <p:spPr>
          <a:xfrm>
            <a:off x="1475656" y="3283792"/>
            <a:ext cx="5256584" cy="1029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15616" y="11967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집합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99"/>
          <a:stretch/>
        </p:blipFill>
        <p:spPr>
          <a:xfrm>
            <a:off x="1475656" y="1926124"/>
            <a:ext cx="5256584" cy="12371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622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7" b="25961"/>
          <a:stretch/>
        </p:blipFill>
        <p:spPr>
          <a:xfrm>
            <a:off x="1259632" y="1865803"/>
            <a:ext cx="5700254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295713"/>
            <a:ext cx="5712019" cy="9754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119675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◆ 패턴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80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78"/>
          <a:stretch/>
        </p:blipFill>
        <p:spPr>
          <a:xfrm>
            <a:off x="1043608" y="1916832"/>
            <a:ext cx="5700254" cy="10865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31" y="3454657"/>
            <a:ext cx="5319221" cy="11964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13407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복합 조건</a:t>
            </a:r>
          </a:p>
        </p:txBody>
      </p:sp>
    </p:spTree>
    <p:extLst>
      <p:ext uri="{BB962C8B-B14F-4D97-AF65-F5344CB8AC3E}">
        <p14:creationId xmlns:p14="http://schemas.microsoft.com/office/powerpoint/2010/main" val="257709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17"/>
          <a:stretch/>
        </p:blipFill>
        <p:spPr>
          <a:xfrm>
            <a:off x="1089358" y="2636912"/>
            <a:ext cx="6965284" cy="356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1089358" y="1556792"/>
            <a:ext cx="6434970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SELECT  </a:t>
            </a:r>
            <a:r>
              <a:rPr lang="ko-KR" altLang="en-US" sz="1600" dirty="0"/>
              <a:t>칼럼이름 </a:t>
            </a:r>
            <a:r>
              <a:rPr lang="en-US" altLang="ko-KR" sz="1600" dirty="0"/>
              <a:t>(or </a:t>
            </a:r>
            <a:r>
              <a:rPr lang="ko-KR" altLang="en-US" sz="1600" dirty="0"/>
              <a:t>별칭</a:t>
            </a:r>
            <a:r>
              <a:rPr lang="en-US" altLang="ko-KR" sz="1600" dirty="0"/>
              <a:t>) </a:t>
            </a:r>
            <a:r>
              <a:rPr lang="en-US" altLang="ko-KR" sz="1600" b="1" dirty="0"/>
              <a:t>FROM</a:t>
            </a:r>
            <a:r>
              <a:rPr lang="en-US" altLang="ko-KR" sz="1600" dirty="0"/>
              <a:t>  </a:t>
            </a:r>
            <a:r>
              <a:rPr lang="ko-KR" altLang="en-US" sz="1600" dirty="0"/>
              <a:t>테이블 이름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/>
              <a:t>    </a:t>
            </a:r>
            <a:r>
              <a:rPr lang="en-US" altLang="ko-KR" sz="1600" b="1" dirty="0"/>
              <a:t>ORDER BY</a:t>
            </a:r>
            <a:r>
              <a:rPr lang="en-US" altLang="ko-KR" sz="1600" dirty="0"/>
              <a:t> </a:t>
            </a:r>
            <a:r>
              <a:rPr lang="ko-KR" altLang="en-US" sz="1600" dirty="0"/>
              <a:t>칼럼 이름 </a:t>
            </a:r>
            <a:r>
              <a:rPr lang="en-US" altLang="ko-KR" sz="1600" dirty="0"/>
              <a:t>ASC / DESC (</a:t>
            </a:r>
            <a:r>
              <a:rPr lang="ko-KR" altLang="en-US" sz="1600" dirty="0"/>
              <a:t>오름차순</a:t>
            </a:r>
            <a:r>
              <a:rPr lang="en-US" altLang="ko-KR" sz="1600" dirty="0"/>
              <a:t>/</a:t>
            </a:r>
            <a:r>
              <a:rPr lang="ko-KR" altLang="en-US" sz="1600" dirty="0"/>
              <a:t>내림차순</a:t>
            </a:r>
            <a:r>
              <a:rPr lang="en-US" altLang="ko-KR" sz="1600" dirty="0"/>
              <a:t>)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107005" y="980728"/>
            <a:ext cx="998873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정렬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6338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43608" y="112474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집계</a:t>
            </a:r>
            <a:r>
              <a:rPr lang="en-US" altLang="ko-KR" dirty="0"/>
              <a:t>(</a:t>
            </a:r>
            <a:r>
              <a:rPr lang="ko-KR" altLang="en-US" dirty="0"/>
              <a:t>그룹</a:t>
            </a:r>
            <a:r>
              <a:rPr lang="en-US" altLang="ko-KR" dirty="0"/>
              <a:t>)</a:t>
            </a:r>
            <a:r>
              <a:rPr lang="ko-KR" altLang="en-US" dirty="0"/>
              <a:t> 함수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119987" y="2204864"/>
            <a:ext cx="5760640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SELECT  </a:t>
            </a:r>
            <a:r>
              <a:rPr lang="ko-KR" altLang="en-US" sz="1600" dirty="0"/>
              <a:t>그룹함수 </a:t>
            </a:r>
            <a:r>
              <a:rPr lang="en-US" altLang="ko-KR" sz="1600" dirty="0"/>
              <a:t>(</a:t>
            </a:r>
            <a:r>
              <a:rPr lang="ko-KR" altLang="en-US" sz="1600" dirty="0"/>
              <a:t>칼럼이름</a:t>
            </a:r>
            <a:r>
              <a:rPr lang="en-US" altLang="ko-KR" sz="1600" dirty="0"/>
              <a:t>) </a:t>
            </a:r>
            <a:r>
              <a:rPr lang="en-US" altLang="ko-KR" sz="1600" b="1" dirty="0"/>
              <a:t>FROM</a:t>
            </a:r>
            <a:r>
              <a:rPr lang="en-US" altLang="ko-KR" sz="1600" dirty="0"/>
              <a:t>  </a:t>
            </a:r>
            <a:r>
              <a:rPr lang="ko-KR" altLang="en-US" sz="1600" dirty="0"/>
              <a:t>테이블 이름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/>
              <a:t>    </a:t>
            </a:r>
            <a:r>
              <a:rPr lang="en-US" altLang="ko-KR" sz="1600" b="1" dirty="0"/>
              <a:t>GROUP BY</a:t>
            </a:r>
            <a:r>
              <a:rPr lang="en-US" altLang="ko-KR" sz="1600" dirty="0"/>
              <a:t> </a:t>
            </a:r>
            <a:r>
              <a:rPr lang="ko-KR" altLang="en-US" sz="1600" dirty="0"/>
              <a:t>칼럼 이름</a:t>
            </a:r>
            <a:endParaRPr lang="en-US" altLang="ko-KR" sz="1600" dirty="0"/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2630776"/>
              </p:ext>
            </p:extLst>
          </p:nvPr>
        </p:nvGraphicFramePr>
        <p:xfrm>
          <a:off x="1795475" y="3497763"/>
          <a:ext cx="4409664" cy="230425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558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1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none" dirty="0"/>
                        <a:t> 함수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 기능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SUM(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baseline="0" dirty="0"/>
                        <a:t> 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합계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COUNT(*)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AVG(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평균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MAX(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최대값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MIN(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 </a:t>
                      </a:r>
                      <a:r>
                        <a:rPr lang="ko-KR" altLang="en-US" sz="1600" dirty="0"/>
                        <a:t>최소값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3608" y="157812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테이블의 각 열에 대해 계산을 하는 함수</a:t>
            </a:r>
          </a:p>
        </p:txBody>
      </p:sp>
    </p:spTree>
    <p:extLst>
      <p:ext uri="{BB962C8B-B14F-4D97-AF65-F5344CB8AC3E}">
        <p14:creationId xmlns:p14="http://schemas.microsoft.com/office/powerpoint/2010/main" val="14392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4488</TotalTime>
  <Words>1255</Words>
  <Application>Microsoft Office PowerPoint</Application>
  <PresentationFormat>화면 슬라이드 쇼(4:3)</PresentationFormat>
  <Paragraphs>230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4장. SQL – DML, JOIN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실습문제</vt:lpstr>
      <vt:lpstr>  조인(JOIN)</vt:lpstr>
      <vt:lpstr>  조인(JOIN)</vt:lpstr>
      <vt:lpstr>  조인(JOIN)</vt:lpstr>
      <vt:lpstr>  조인(JOIN)</vt:lpstr>
      <vt:lpstr>  조인(JOIN)</vt:lpstr>
      <vt:lpstr>  조인(JOIN)</vt:lpstr>
      <vt:lpstr>  조인(JOIN)</vt:lpstr>
      <vt:lpstr>  조인(JOIN)</vt:lpstr>
      <vt:lpstr>  서브 쿼리</vt:lpstr>
      <vt:lpstr>  서브 쿼리</vt:lpstr>
      <vt:lpstr>  서브 쿼리</vt:lpstr>
      <vt:lpstr>  서브 쿼리</vt:lpstr>
      <vt:lpstr>  서브 쿼리</vt:lpstr>
      <vt:lpstr>  서브 쿼리</vt:lpstr>
      <vt:lpstr>  서브 쿼리</vt:lpstr>
      <vt:lpstr>  뷰(view)</vt:lpstr>
      <vt:lpstr>  뷰(view)</vt:lpstr>
      <vt:lpstr>  뷰(view)</vt:lpstr>
      <vt:lpstr>  뷰(view)</vt:lpstr>
      <vt:lpstr>  게시판 테이블 생성</vt:lpstr>
      <vt:lpstr>  시퀀스 - SEQUENCE</vt:lpstr>
      <vt:lpstr>  게시판 테이블 생성</vt:lpstr>
      <vt:lpstr> 게시판 테이블</vt:lpstr>
      <vt:lpstr>  ROWNUM</vt:lpstr>
      <vt:lpstr>  ROWNUM</vt:lpstr>
      <vt:lpstr>  ROWNUM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318</cp:revision>
  <dcterms:created xsi:type="dcterms:W3CDTF">2019-03-04T02:36:55Z</dcterms:created>
  <dcterms:modified xsi:type="dcterms:W3CDTF">2023-04-29T22:21:26Z</dcterms:modified>
</cp:coreProperties>
</file>