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326" r:id="rId3"/>
    <p:sldId id="327" r:id="rId4"/>
    <p:sldId id="328" r:id="rId5"/>
    <p:sldId id="334" r:id="rId6"/>
    <p:sldId id="343" r:id="rId7"/>
    <p:sldId id="344" r:id="rId8"/>
    <p:sldId id="345" r:id="rId9"/>
    <p:sldId id="346" r:id="rId10"/>
    <p:sldId id="347" r:id="rId11"/>
    <p:sldId id="348" r:id="rId12"/>
    <p:sldId id="356" r:id="rId13"/>
    <p:sldId id="349" r:id="rId14"/>
    <p:sldId id="350" r:id="rId15"/>
    <p:sldId id="335" r:id="rId16"/>
    <p:sldId id="336" r:id="rId17"/>
    <p:sldId id="351" r:id="rId18"/>
    <p:sldId id="337" r:id="rId19"/>
    <p:sldId id="352" r:id="rId20"/>
    <p:sldId id="354" r:id="rId21"/>
    <p:sldId id="355" r:id="rId22"/>
    <p:sldId id="316" r:id="rId23"/>
    <p:sldId id="325" r:id="rId24"/>
    <p:sldId id="318" r:id="rId25"/>
    <p:sldId id="317" r:id="rId26"/>
    <p:sldId id="314" r:id="rId27"/>
    <p:sldId id="319" r:id="rId28"/>
    <p:sldId id="338" r:id="rId29"/>
    <p:sldId id="340" r:id="rId30"/>
    <p:sldId id="341" r:id="rId31"/>
    <p:sldId id="342" r:id="rId32"/>
    <p:sldId id="309" r:id="rId33"/>
    <p:sldId id="353" r:id="rId34"/>
    <p:sldId id="310" r:id="rId35"/>
    <p:sldId id="364" r:id="rId36"/>
    <p:sldId id="365" r:id="rId37"/>
    <p:sldId id="366" r:id="rId38"/>
    <p:sldId id="367" r:id="rId39"/>
    <p:sldId id="368" r:id="rId40"/>
    <p:sldId id="369" r:id="rId41"/>
    <p:sldId id="357" r:id="rId42"/>
    <p:sldId id="358" r:id="rId43"/>
    <p:sldId id="359" r:id="rId44"/>
    <p:sldId id="360" r:id="rId45"/>
    <p:sldId id="361" r:id="rId46"/>
    <p:sldId id="362" r:id="rId47"/>
    <p:sldId id="363" r:id="rId4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1815" y="6237312"/>
            <a:ext cx="9894185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  <p:sp>
        <p:nvSpPr>
          <p:cNvPr id="12" name="직사각형 7"/>
          <p:cNvSpPr/>
          <p:nvPr userDrawn="1"/>
        </p:nvSpPr>
        <p:spPr>
          <a:xfrm>
            <a:off x="11815" y="6511626"/>
            <a:ext cx="9906000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676875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r>
              <a:rPr lang="ko-KR" altLang="en-US" b="1" dirty="0" smtClean="0">
                <a:solidFill>
                  <a:schemeClr val="tx1"/>
                </a:solidFill>
              </a:rPr>
              <a:t>장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데이터 분석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및 시각화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381" y="1700808"/>
            <a:ext cx="3604572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00808"/>
            <a:ext cx="3528392" cy="36795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69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340768"/>
            <a:ext cx="4248472" cy="51855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4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Markdown </a:t>
            </a:r>
            <a:r>
              <a:rPr lang="ko-KR" altLang="en-US" sz="2800" dirty="0"/>
              <a:t>문서 이해하기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40363" y="1608763"/>
            <a:ext cx="4527410" cy="12311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◈ </a:t>
            </a:r>
            <a:r>
              <a:rPr lang="en-US" altLang="ko-KR" sz="2000" dirty="0" smtClean="0"/>
              <a:t>Markdown </a:t>
            </a:r>
            <a:r>
              <a:rPr lang="ko-KR" altLang="en-US" sz="2000" dirty="0" smtClean="0"/>
              <a:t>문서 이해하기</a:t>
            </a:r>
            <a:endParaRPr lang="en-US" altLang="ko-KR" sz="2000" dirty="0" smtClean="0"/>
          </a:p>
          <a:p>
            <a:r>
              <a:rPr lang="en-US" altLang="ko-KR" dirty="0" smtClean="0"/>
              <a:t>    # </a:t>
            </a:r>
            <a:r>
              <a:rPr lang="ko-KR" altLang="en-US" dirty="0" err="1" smtClean="0"/>
              <a:t>큰제목</a:t>
            </a:r>
            <a:endParaRPr lang="en-US" altLang="ko-KR" dirty="0" smtClean="0"/>
          </a:p>
          <a:p>
            <a:r>
              <a:rPr lang="en-US" altLang="ko-KR" dirty="0" smtClean="0"/>
              <a:t>    ## </a:t>
            </a:r>
            <a:r>
              <a:rPr lang="ko-KR" altLang="en-US" dirty="0" smtClean="0"/>
              <a:t>중간 제목</a:t>
            </a:r>
            <a:endParaRPr lang="en-US" altLang="ko-KR" dirty="0" smtClean="0"/>
          </a:p>
          <a:p>
            <a:r>
              <a:rPr lang="en-US" altLang="ko-KR" dirty="0" smtClean="0"/>
              <a:t>    ### </a:t>
            </a:r>
            <a:r>
              <a:rPr lang="ko-KR" altLang="en-US" dirty="0" smtClean="0"/>
              <a:t>작은 제목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40363" y="3247816"/>
            <a:ext cx="3217406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◈ 주요 단축키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/>
              <a:t>위로 셀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- [</a:t>
            </a:r>
            <a:r>
              <a:rPr lang="en-US" altLang="ko-KR" dirty="0"/>
              <a:t>a]</a:t>
            </a:r>
          </a:p>
          <a:p>
            <a:r>
              <a:rPr lang="ko-KR" altLang="en-US" dirty="0" smtClean="0"/>
              <a:t>    아래로 </a:t>
            </a:r>
            <a:r>
              <a:rPr lang="ko-KR" altLang="en-US" dirty="0"/>
              <a:t>셀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- [</a:t>
            </a:r>
            <a:r>
              <a:rPr lang="en-US" altLang="ko-KR" dirty="0"/>
              <a:t>b]</a:t>
            </a:r>
          </a:p>
          <a:p>
            <a:r>
              <a:rPr lang="ko-KR" altLang="en-US" dirty="0" smtClean="0"/>
              <a:t>    선택 </a:t>
            </a:r>
            <a:r>
              <a:rPr lang="ko-KR" altLang="en-US" dirty="0"/>
              <a:t>셀 삭제</a:t>
            </a:r>
          </a:p>
          <a:p>
            <a:r>
              <a:rPr lang="en-US" altLang="ko-KR" dirty="0" smtClean="0"/>
              <a:t>      - [</a:t>
            </a:r>
            <a:r>
              <a:rPr lang="en-US" altLang="ko-KR" dirty="0"/>
              <a:t>d][d] (d</a:t>
            </a:r>
            <a:r>
              <a:rPr lang="ko-KR" altLang="en-US" dirty="0"/>
              <a:t>를 </a:t>
            </a:r>
            <a:r>
              <a:rPr lang="ko-KR" altLang="en-US" dirty="0" err="1"/>
              <a:t>두번</a:t>
            </a:r>
            <a:r>
              <a:rPr lang="ko-KR" altLang="en-US" dirty="0"/>
              <a:t> 누름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80" y="3517809"/>
            <a:ext cx="4153260" cy="937341"/>
          </a:xfrm>
          <a:prstGeom prst="rect">
            <a:avLst/>
          </a:prstGeom>
        </p:spPr>
      </p:pic>
      <p:sp>
        <p:nvSpPr>
          <p:cNvPr id="14" name="타원형 설명선 13"/>
          <p:cNvSpPr/>
          <p:nvPr/>
        </p:nvSpPr>
        <p:spPr>
          <a:xfrm>
            <a:off x="8264654" y="2839869"/>
            <a:ext cx="936818" cy="832232"/>
          </a:xfrm>
          <a:prstGeom prst="wedgeEllipseCallout">
            <a:avLst>
              <a:gd name="adj1" fmla="val -52165"/>
              <a:gd name="adj2" fmla="val 59771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Markdown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76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3140968"/>
            <a:ext cx="4206605" cy="2248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32" y="1494108"/>
            <a:ext cx="5273497" cy="1318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47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628800"/>
            <a:ext cx="5418290" cy="2857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78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DataFrame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만들기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412776"/>
            <a:ext cx="4682993" cy="4176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321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64569" y="1300698"/>
            <a:ext cx="5616623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b="1" dirty="0"/>
              <a:t>운동</a:t>
            </a:r>
            <a:r>
              <a:rPr lang="en-US" altLang="ko-KR" sz="2000" b="1" dirty="0"/>
              <a:t>(practice) </a:t>
            </a:r>
            <a:r>
              <a:rPr lang="ko-KR" altLang="en-US" sz="2000" b="1" dirty="0"/>
              <a:t>데이터프레임 만들기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13" y="1948770"/>
            <a:ext cx="427378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126162"/>
            <a:ext cx="4214225" cy="55097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301" y="1340768"/>
            <a:ext cx="3909399" cy="48467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02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4569" y="1196752"/>
            <a:ext cx="3024335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csv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파일로 내보내기</a:t>
            </a:r>
            <a:endParaRPr lang="en-US" altLang="ko-KR" sz="2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3396403"/>
            <a:ext cx="2301439" cy="2438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60848"/>
            <a:ext cx="4313294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4569" y="1196752"/>
            <a:ext cx="3024335" cy="482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csv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파일 읽기</a:t>
            </a:r>
            <a:endParaRPr lang="en-US" altLang="ko-KR" sz="2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16832"/>
            <a:ext cx="6233700" cy="44428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12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아나콘다 설치하기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2560" y="1426402"/>
            <a:ext cx="8208912" cy="9694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▶ 아나콘다 설치 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-&gt; anaconda </a:t>
            </a:r>
            <a:r>
              <a:rPr lang="ko-KR" altLang="en-US" sz="2000" b="1" i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네비게이터</a:t>
            </a: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-&gt; </a:t>
            </a:r>
            <a:r>
              <a:rPr lang="en-US" altLang="ko-KR" sz="2000" b="1" i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jupyter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notebook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  <a:hlinkClick r:id="rId2"/>
              </a:rPr>
              <a:t>www.anaconda.com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86" y="2553653"/>
            <a:ext cx="6933639" cy="23865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타원형 설명선 8"/>
          <p:cNvSpPr/>
          <p:nvPr/>
        </p:nvSpPr>
        <p:spPr>
          <a:xfrm>
            <a:off x="3728864" y="5057098"/>
            <a:ext cx="1026824" cy="892182"/>
          </a:xfrm>
          <a:prstGeom prst="wedgeEllipseCallout">
            <a:avLst>
              <a:gd name="adj1" fmla="val 8491"/>
              <a:gd name="adj2" fmla="val -847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개발도구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IDE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18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700808"/>
            <a:ext cx="5421956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12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96752"/>
            <a:ext cx="4392488" cy="543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53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837644"/>
            <a:ext cx="2592288" cy="254368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268760"/>
            <a:ext cx="6558729" cy="18466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+mn-ea"/>
              </a:rPr>
              <a:t>넘파이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Numpy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Numerical Python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ko-KR" altLang="en-US" sz="1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줄임말이다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수치 계산용 </a:t>
            </a:r>
            <a:r>
              <a:rPr lang="ko-KR" altLang="en-US" sz="1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파이썬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라이브러이다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배열이나 행렬 계산에 사용된다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.-  </a:t>
            </a:r>
            <a:r>
              <a:rPr lang="ko-KR" altLang="en-US" sz="1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딥러닝에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자주 등장</a:t>
            </a:r>
            <a:endParaRPr lang="en-US" altLang="ko-KR" sz="16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pandas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sz="1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matplotlib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기반이기도 하다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6559" y="3230117"/>
            <a:ext cx="3894433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+mn-ea"/>
              </a:rPr>
              <a:t>넘파</a:t>
            </a:r>
            <a:r>
              <a:rPr lang="ko-KR" altLang="en-US" dirty="0" err="1">
                <a:latin typeface="+mn-ea"/>
              </a:rPr>
              <a:t>이</a:t>
            </a:r>
            <a:r>
              <a:rPr lang="ko-KR" altLang="en-US" dirty="0" smtClean="0">
                <a:latin typeface="+mn-ea"/>
              </a:rPr>
              <a:t> 배열 생성하</a:t>
            </a:r>
            <a:r>
              <a:rPr lang="ko-KR" altLang="en-US" dirty="0">
                <a:latin typeface="+mn-ea"/>
              </a:rPr>
              <a:t>기</a:t>
            </a:r>
            <a:endParaRPr lang="en-US" altLang="ko-KR" dirty="0" smtClean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877227" y="5953496"/>
            <a:ext cx="6819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664968" y="5773476"/>
            <a:ext cx="1944217" cy="360040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는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step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#3, 5, 7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536255" y="4521770"/>
            <a:ext cx="6819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4354115"/>
            <a:ext cx="3528392" cy="3457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7" y="4846217"/>
            <a:ext cx="3528392" cy="711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58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87" y="2356447"/>
            <a:ext cx="4027074" cy="3160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853433" y="6520259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6559" y="1268760"/>
            <a:ext cx="6270697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넘파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배열 생성하기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np.array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  <a:r>
              <a:rPr lang="ko-KR" altLang="en-US" dirty="0">
                <a:solidFill>
                  <a:sysClr val="windowText" lastClr="000000"/>
                </a:solidFill>
              </a:rPr>
              <a:t>는 리스트를 인수로 받아 배열을 반환한다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071760" y="3181845"/>
            <a:ext cx="792089" cy="1820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931510" y="3020031"/>
            <a:ext cx="3400531" cy="36004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존재하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는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리스트를 이용하여 생성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169024" y="3992139"/>
            <a:ext cx="6819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5956765" y="3812119"/>
            <a:ext cx="3400531" cy="36004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리스트를 직접 입력하여 생성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6559" y="1196752"/>
            <a:ext cx="3534393" cy="4431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넘파이의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산술연산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78"/>
          <a:stretch/>
        </p:blipFill>
        <p:spPr>
          <a:xfrm>
            <a:off x="1757363" y="1772816"/>
            <a:ext cx="3695467" cy="2226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27" r="55615"/>
          <a:stretch/>
        </p:blipFill>
        <p:spPr>
          <a:xfrm>
            <a:off x="3814664" y="2924944"/>
            <a:ext cx="1640246" cy="9361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 flipV="1">
            <a:off x="5032363" y="3014750"/>
            <a:ext cx="792089" cy="1820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892113" y="2852936"/>
            <a:ext cx="1409867" cy="36004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err="1" smtClean="0">
                <a:solidFill>
                  <a:sysClr val="windowText" lastClr="000000"/>
                </a:solidFill>
              </a:rPr>
              <a:t>원소별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덧셈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058865" y="3492632"/>
            <a:ext cx="792089" cy="1820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5918615" y="3330818"/>
            <a:ext cx="1383365" cy="36004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원소별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곱셈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74"/>
          <a:stretch/>
        </p:blipFill>
        <p:spPr>
          <a:xfrm>
            <a:off x="1757363" y="4254390"/>
            <a:ext cx="3697547" cy="11000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59" r="60513"/>
          <a:stretch/>
        </p:blipFill>
        <p:spPr>
          <a:xfrm>
            <a:off x="3840412" y="4570369"/>
            <a:ext cx="1889552" cy="711924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4881623" y="4645904"/>
            <a:ext cx="10369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6103763" y="4444371"/>
            <a:ext cx="2089597" cy="36004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차원 배열의 형상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954893" y="4959453"/>
            <a:ext cx="937220" cy="87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6103763" y="4922253"/>
            <a:ext cx="2953693" cy="36004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배열에 담긴 자료의 타입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(type)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77041" y="5661248"/>
            <a:ext cx="5963648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차원 배열과 수치 하나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스칼라값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의 조합으로 산술연산 수행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248209" y="5360702"/>
            <a:ext cx="357927" cy="30054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 응용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924944"/>
            <a:ext cx="7353488" cy="33843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1484784"/>
            <a:ext cx="3240361" cy="2053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86559" y="1196752"/>
            <a:ext cx="3534393" cy="4431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2019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년 프로야구 성적표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3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8238" y="1344441"/>
            <a:ext cx="8767290" cy="12003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넘파이의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N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배열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차원 배열은 벡터</a:t>
            </a:r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(vector)</a:t>
            </a:r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라 함</a:t>
            </a:r>
            <a:endParaRPr lang="en-US" altLang="ko-KR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배열은 행렬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(matrix)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또는 문자를 </a:t>
            </a:r>
            <a:r>
              <a:rPr lang="ko-KR" altLang="en-US" b="1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괄호안에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직사각형 형태로 배열 </a:t>
            </a:r>
            <a:endParaRPr lang="en-US" altLang="ko-KR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배열은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텐서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(tensor)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라고 함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47"/>
          <a:stretch/>
        </p:blipFill>
        <p:spPr>
          <a:xfrm>
            <a:off x="1496616" y="2708920"/>
            <a:ext cx="3179920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4160" r="70454" b="17920"/>
          <a:stretch/>
        </p:blipFill>
        <p:spPr>
          <a:xfrm>
            <a:off x="3554734" y="2972430"/>
            <a:ext cx="1099005" cy="780606"/>
          </a:xfrm>
          <a:prstGeom prst="rect">
            <a:avLst/>
          </a:prstGeom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80" r="73018"/>
          <a:stretch/>
        </p:blipFill>
        <p:spPr>
          <a:xfrm>
            <a:off x="3554733" y="4365104"/>
            <a:ext cx="1048315" cy="864095"/>
          </a:xfrm>
          <a:prstGeom prst="rect">
            <a:avLst/>
          </a:prstGeom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2708920"/>
            <a:ext cx="3663998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89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8238" y="1344441"/>
            <a:ext cx="2142554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원소 접근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35"/>
          <a:stretch/>
        </p:blipFill>
        <p:spPr>
          <a:xfrm>
            <a:off x="1424608" y="1852272"/>
            <a:ext cx="3014671" cy="29263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64" r="52453" b="13853"/>
          <a:stretch/>
        </p:blipFill>
        <p:spPr>
          <a:xfrm>
            <a:off x="3512840" y="2204862"/>
            <a:ext cx="2016224" cy="11298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31" r="82146"/>
          <a:stretch/>
        </p:blipFill>
        <p:spPr>
          <a:xfrm>
            <a:off x="3682172" y="4286440"/>
            <a:ext cx="694763" cy="436070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931943" y="3042059"/>
            <a:ext cx="580897" cy="21682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720752" y="2552969"/>
            <a:ext cx="699520" cy="21682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839375" y="4396065"/>
            <a:ext cx="580897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4000722"/>
            <a:ext cx="3067478" cy="7906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92524" y="2826886"/>
            <a:ext cx="3456384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브로드캐스트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형상이 다른 배열끼리 연산 수행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정육면체 22"/>
          <p:cNvSpPr/>
          <p:nvPr/>
        </p:nvSpPr>
        <p:spPr>
          <a:xfrm>
            <a:off x="3157143" y="548413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3158159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정육면체 23"/>
          <p:cNvSpPr/>
          <p:nvPr/>
        </p:nvSpPr>
        <p:spPr>
          <a:xfrm>
            <a:off x="3558950" y="548082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4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3558950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정육면체 25"/>
          <p:cNvSpPr/>
          <p:nvPr/>
        </p:nvSpPr>
        <p:spPr>
          <a:xfrm>
            <a:off x="4520952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정육면체 27"/>
          <p:cNvSpPr/>
          <p:nvPr/>
        </p:nvSpPr>
        <p:spPr>
          <a:xfrm>
            <a:off x="4921743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20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정육면체 28"/>
          <p:cNvSpPr/>
          <p:nvPr/>
        </p:nvSpPr>
        <p:spPr>
          <a:xfrm>
            <a:off x="5888088" y="548413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정육면체 29"/>
          <p:cNvSpPr/>
          <p:nvPr/>
        </p:nvSpPr>
        <p:spPr>
          <a:xfrm>
            <a:off x="5889104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정육면체 30"/>
          <p:cNvSpPr/>
          <p:nvPr/>
        </p:nvSpPr>
        <p:spPr>
          <a:xfrm>
            <a:off x="6289895" y="548082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4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2" name="정육면체 31"/>
          <p:cNvSpPr/>
          <p:nvPr/>
        </p:nvSpPr>
        <p:spPr>
          <a:xfrm>
            <a:off x="6289895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3" name="정육면체 32"/>
          <p:cNvSpPr/>
          <p:nvPr/>
        </p:nvSpPr>
        <p:spPr>
          <a:xfrm>
            <a:off x="7184232" y="5484131"/>
            <a:ext cx="504056" cy="432048"/>
          </a:xfrm>
          <a:prstGeom prst="cub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정육면체 33"/>
          <p:cNvSpPr/>
          <p:nvPr/>
        </p:nvSpPr>
        <p:spPr>
          <a:xfrm>
            <a:off x="7185248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정육면체 34"/>
          <p:cNvSpPr/>
          <p:nvPr/>
        </p:nvSpPr>
        <p:spPr>
          <a:xfrm>
            <a:off x="7586039" y="5480821"/>
            <a:ext cx="504056" cy="432048"/>
          </a:xfrm>
          <a:prstGeom prst="cub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20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정육면체 35"/>
          <p:cNvSpPr/>
          <p:nvPr/>
        </p:nvSpPr>
        <p:spPr>
          <a:xfrm>
            <a:off x="7586039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20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정육면체 36"/>
          <p:cNvSpPr/>
          <p:nvPr/>
        </p:nvSpPr>
        <p:spPr>
          <a:xfrm>
            <a:off x="8480376" y="548413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30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정육면체 37"/>
          <p:cNvSpPr/>
          <p:nvPr/>
        </p:nvSpPr>
        <p:spPr>
          <a:xfrm>
            <a:off x="8481392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정육면체 38"/>
          <p:cNvSpPr/>
          <p:nvPr/>
        </p:nvSpPr>
        <p:spPr>
          <a:xfrm>
            <a:off x="8882183" y="548082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80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0" name="정육면체 39"/>
          <p:cNvSpPr/>
          <p:nvPr/>
        </p:nvSpPr>
        <p:spPr>
          <a:xfrm>
            <a:off x="8882183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40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2881" y="5333870"/>
            <a:ext cx="2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12755" y="5407955"/>
            <a:ext cx="2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31017" y="5373216"/>
            <a:ext cx="2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69414" y="5404574"/>
            <a:ext cx="2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2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69" b="45313"/>
          <a:stretch/>
        </p:blipFill>
        <p:spPr>
          <a:xfrm>
            <a:off x="1280592" y="1556792"/>
            <a:ext cx="3775052" cy="2520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1420225" y="1988840"/>
            <a:ext cx="2524663" cy="50405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2"/>
          <a:stretch/>
        </p:blipFill>
        <p:spPr>
          <a:xfrm>
            <a:off x="3656856" y="4172122"/>
            <a:ext cx="4970018" cy="20662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7" name="직선 연결선 16"/>
          <p:cNvCxnSpPr/>
          <p:nvPr/>
        </p:nvCxnSpPr>
        <p:spPr>
          <a:xfrm>
            <a:off x="3768999" y="5013176"/>
            <a:ext cx="47457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7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6" y="1412776"/>
            <a:ext cx="5195871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29" y="2708920"/>
            <a:ext cx="4425771" cy="3477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87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jupyter</a:t>
            </a:r>
            <a:r>
              <a:rPr lang="en-US" altLang="ko-KR" sz="2800" dirty="0" smtClean="0"/>
              <a:t> notebook </a:t>
            </a:r>
            <a:r>
              <a:rPr lang="ko-KR" altLang="en-US" sz="2800" dirty="0" smtClean="0"/>
              <a:t>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90" y="2028910"/>
            <a:ext cx="4358339" cy="20105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92560" y="1340768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 dirty="0" err="1" smtClean="0"/>
              <a:t>study_data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폴더 생성하고 경로 설정하기</a:t>
            </a:r>
            <a:endParaRPr lang="ko-KR" altLang="en-US" sz="2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3137175"/>
            <a:ext cx="3581342" cy="23805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5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– </a:t>
            </a:r>
            <a:r>
              <a:rPr lang="ko-KR" altLang="en-US" sz="2800" dirty="0" smtClean="0"/>
              <a:t>이미지 표시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412776"/>
            <a:ext cx="4608512" cy="45432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1496616" y="2060848"/>
            <a:ext cx="3744416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2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+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3"/>
          <a:stretch/>
        </p:blipFill>
        <p:spPr>
          <a:xfrm>
            <a:off x="704528" y="1484784"/>
            <a:ext cx="3945096" cy="38884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622928" y="1412776"/>
            <a:ext cx="1740164" cy="2880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1484784"/>
            <a:ext cx="4215731" cy="45803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199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84784"/>
            <a:ext cx="7493881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41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84784"/>
            <a:ext cx="639459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7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268760"/>
            <a:ext cx="9410700" cy="41726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7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55" y="1268761"/>
            <a:ext cx="9291257" cy="41696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2" y="1412776"/>
            <a:ext cx="8985448" cy="3899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26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6" y="1484784"/>
            <a:ext cx="8769424" cy="31333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01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255470"/>
            <a:ext cx="9289032" cy="19816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8" y="3410976"/>
            <a:ext cx="8712968" cy="31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7" y="1268760"/>
            <a:ext cx="8702794" cy="47248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37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jupyter</a:t>
            </a:r>
            <a:r>
              <a:rPr lang="en-US" altLang="ko-KR" sz="2800" dirty="0" smtClean="0"/>
              <a:t> notebook </a:t>
            </a:r>
            <a:r>
              <a:rPr lang="ko-KR" altLang="en-US" sz="2800" dirty="0" smtClean="0"/>
              <a:t>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60" y="1507083"/>
            <a:ext cx="3198075" cy="2085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71807" t="20277" r="12928" b="56462"/>
          <a:stretch/>
        </p:blipFill>
        <p:spPr>
          <a:xfrm>
            <a:off x="4444815" y="1606593"/>
            <a:ext cx="1774606" cy="15210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모서리가 둥근 사각형 설명선 10"/>
          <p:cNvSpPr/>
          <p:nvPr/>
        </p:nvSpPr>
        <p:spPr>
          <a:xfrm>
            <a:off x="6219421" y="1598666"/>
            <a:ext cx="1109843" cy="945987"/>
          </a:xfrm>
          <a:prstGeom prst="wedgeRoundRectCallout">
            <a:avLst>
              <a:gd name="adj1" fmla="val -88214"/>
              <a:gd name="adj2" fmla="val -994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우측상단 </a:t>
            </a:r>
            <a:r>
              <a:rPr lang="en-US" altLang="ko-KR" sz="1600" dirty="0" smtClean="0"/>
              <a:t>New-&gt;</a:t>
            </a:r>
          </a:p>
          <a:p>
            <a:r>
              <a:rPr lang="en-US" altLang="ko-KR" sz="1600" dirty="0" smtClean="0"/>
              <a:t>Python3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42" y="3846158"/>
            <a:ext cx="4424443" cy="17331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모서리가 둥근 사각형 설명선 12"/>
          <p:cNvSpPr/>
          <p:nvPr/>
        </p:nvSpPr>
        <p:spPr>
          <a:xfrm>
            <a:off x="1921498" y="5579357"/>
            <a:ext cx="1797164" cy="945987"/>
          </a:xfrm>
          <a:prstGeom prst="wedgeRoundRectCallout">
            <a:avLst>
              <a:gd name="adj1" fmla="val -12887"/>
              <a:gd name="adj2" fmla="val -69784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코드 입력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실행 </a:t>
            </a:r>
            <a:r>
              <a:rPr lang="en-US" altLang="ko-KR" sz="1600" dirty="0" smtClean="0"/>
              <a:t>: Run </a:t>
            </a:r>
            <a:r>
              <a:rPr lang="ko-KR" altLang="en-US" sz="1600" dirty="0" smtClean="0"/>
              <a:t>또는 </a:t>
            </a:r>
            <a:endParaRPr lang="en-US" altLang="ko-KR" sz="1600" dirty="0" smtClean="0"/>
          </a:p>
          <a:p>
            <a:r>
              <a:rPr lang="en-US" altLang="ko-KR" sz="1600" dirty="0" smtClean="0"/>
              <a:t>shift + Enter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15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66" y="1700808"/>
            <a:ext cx="7926745" cy="359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서울시 청소년 정신건강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524626"/>
            <a:ext cx="3963942" cy="21053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2924944"/>
            <a:ext cx="4464496" cy="19616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5085184"/>
            <a:ext cx="6152533" cy="10801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6825208" y="3797542"/>
            <a:ext cx="648073" cy="3687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2"/>
          </p:cNvCxnSpPr>
          <p:nvPr/>
        </p:nvCxnSpPr>
        <p:spPr>
          <a:xfrm flipH="1">
            <a:off x="7113241" y="4166310"/>
            <a:ext cx="36004" cy="92737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4568" y="1196752"/>
            <a:ext cx="7128791" cy="9694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자료 얻기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열린 데이터 광장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&gt;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청소년 정신건강 검색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-&gt;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자료 다운로드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6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청소년 정신건강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28" b="37476"/>
          <a:stretch/>
        </p:blipFill>
        <p:spPr>
          <a:xfrm>
            <a:off x="1496616" y="2492896"/>
            <a:ext cx="5931456" cy="273630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64568" y="1196752"/>
            <a:ext cx="7128791" cy="9694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Microsoft YaHei" panose="020B0503020204020204" pitchFamily="34" charset="-122"/>
                <a:ea typeface="돋움" panose="020B0600000101010101" pitchFamily="50" charset="-127"/>
              </a:rPr>
              <a:t>데이터 읽어 오기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pd.read_csv</a:t>
            </a:r>
            <a:r>
              <a:rPr lang="en-US" altLang="ko-KR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("./data/report.txt", delimiter='\t')</a:t>
            </a:r>
          </a:p>
        </p:txBody>
      </p:sp>
    </p:spTree>
    <p:extLst>
      <p:ext uri="{BB962C8B-B14F-4D97-AF65-F5344CB8AC3E}">
        <p14:creationId xmlns:p14="http://schemas.microsoft.com/office/powerpoint/2010/main" val="2167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청소년 정신건강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20552" y="1344805"/>
            <a:ext cx="6229585" cy="100811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csv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를 엑셀 파일로 변환하기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    데이터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- &gt;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외부데이터 가져오기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텍스트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탭으로 구분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85" y="2636911"/>
            <a:ext cx="4795166" cy="18796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5" r="34553"/>
          <a:stretch/>
        </p:blipFill>
        <p:spPr>
          <a:xfrm>
            <a:off x="1112385" y="4653136"/>
            <a:ext cx="6710310" cy="14401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65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청소년 정신건강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01"/>
          <a:stretch/>
        </p:blipFill>
        <p:spPr>
          <a:xfrm>
            <a:off x="1224830" y="1630000"/>
            <a:ext cx="6768752" cy="14845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789040"/>
            <a:ext cx="6623326" cy="24952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1352601" y="5020522"/>
            <a:ext cx="3240358" cy="49671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6536" y="327569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변수에 </a:t>
            </a:r>
            <a:r>
              <a:rPr lang="ko-KR" altLang="en-US" dirty="0" err="1" smtClean="0"/>
              <a:t>담은후</a:t>
            </a:r>
            <a:r>
              <a:rPr lang="ko-KR" altLang="en-US" dirty="0" smtClean="0"/>
              <a:t> 스트레스 질문에 그렇지 않다 데이터 행 만들기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6536" y="121657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열 이름 바꾸기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28564" y="1630000"/>
            <a:ext cx="1080120" cy="344191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청소년 정신건강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80"/>
          <a:stretch/>
        </p:blipFill>
        <p:spPr>
          <a:xfrm>
            <a:off x="1033682" y="1628800"/>
            <a:ext cx="7578525" cy="16482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11"/>
          <a:stretch/>
        </p:blipFill>
        <p:spPr>
          <a:xfrm>
            <a:off x="1158645" y="4005064"/>
            <a:ext cx="7578525" cy="18903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536" y="121657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‘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열이름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919096" y="2330980"/>
            <a:ext cx="850327" cy="1026011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350100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‘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인덱스 설정하기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33682" y="4879361"/>
            <a:ext cx="850327" cy="1026011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청소년 정신건강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4297308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76536" y="121657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smtClean="0"/>
              <a:t>데이터를 그래프로 표현하기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80592" y="2132856"/>
            <a:ext cx="4392488" cy="648072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707030" y="2366678"/>
            <a:ext cx="792089" cy="1820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6566780" y="2225157"/>
            <a:ext cx="1914612" cy="36004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한글 글꼴로 변환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청소년 정신건강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6536" y="121657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smtClean="0"/>
              <a:t>데이터를 그래프로 표현하기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00808"/>
            <a:ext cx="7848872" cy="4461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127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6559" y="1268760"/>
            <a:ext cx="7638849" cy="1274195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Pandas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패키지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대부분의 데이터는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시계열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(Series)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이나 표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(table)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형태로 표현 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Series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클래스와 </a:t>
            </a: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DataFrame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클래스가 제공된다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4591" y="2708920"/>
            <a:ext cx="7638849" cy="1274195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Series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클래스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값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(value) +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인덱스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(Index)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형태이다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벡터 데이터에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행방향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인덱스를 붙인 것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4149080"/>
            <a:ext cx="2210109" cy="2229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92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340768"/>
            <a:ext cx="4709568" cy="208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/>
          <a:stretch/>
        </p:blipFill>
        <p:spPr>
          <a:xfrm>
            <a:off x="1640632" y="3789040"/>
            <a:ext cx="6858601" cy="18823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23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9" y="1196752"/>
            <a:ext cx="6624736" cy="12741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DataFrame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데이터 프레임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행렬 데이터에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행방향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인덱스를 붙인 것이다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열방향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인덱스도 붙일 수 있다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2780928"/>
            <a:ext cx="3848433" cy="2865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66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772816"/>
            <a:ext cx="5052498" cy="3452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45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556792"/>
            <a:ext cx="4496190" cy="3939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874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5312</TotalTime>
  <Words>658</Words>
  <Application>Microsoft Office PowerPoint</Application>
  <PresentationFormat>A4 용지(210x297mm)</PresentationFormat>
  <Paragraphs>185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Microsoft YaHei</vt:lpstr>
      <vt:lpstr>돋움</vt:lpstr>
      <vt:lpstr>맑은 고딕</vt:lpstr>
      <vt:lpstr>휴먼엑스포</vt:lpstr>
      <vt:lpstr>Arial</vt:lpstr>
      <vt:lpstr>Wingdings</vt:lpstr>
      <vt:lpstr>Office 테마</vt:lpstr>
      <vt:lpstr>13장. 데이터 분석 및 시각화</vt:lpstr>
      <vt:lpstr> 아나콘다 설치하기</vt:lpstr>
      <vt:lpstr> jupyter notebook 사용</vt:lpstr>
      <vt:lpstr> jupyter notebook 사용</vt:lpstr>
      <vt:lpstr> Pandas 라이브러리</vt:lpstr>
      <vt:lpstr> Pandas 라이브러리</vt:lpstr>
      <vt:lpstr> Pandas 라이브러리</vt:lpstr>
      <vt:lpstr> Pandas 라이브러리</vt:lpstr>
      <vt:lpstr> Pandas 라이브러리</vt:lpstr>
      <vt:lpstr> Pandas 라이브러리</vt:lpstr>
      <vt:lpstr> Pandas 라이브러리</vt:lpstr>
      <vt:lpstr> Markdown 문서 이해하기</vt:lpstr>
      <vt:lpstr> Pandas 라이브러리</vt:lpstr>
      <vt:lpstr> Pandas 라이브러리</vt:lpstr>
      <vt:lpstr> DataFrame 만들기 예제</vt:lpstr>
      <vt:lpstr> DataFrame 만들기 예제</vt:lpstr>
      <vt:lpstr> DataFrame 만들기 예제</vt:lpstr>
      <vt:lpstr> DataFrame 만들기 예제</vt:lpstr>
      <vt:lpstr> DataFrame 만들기 예제</vt:lpstr>
      <vt:lpstr> DataFrame 만들기 예제</vt:lpstr>
      <vt:lpstr> DataFrame 만들기 예제</vt:lpstr>
      <vt:lpstr>PowerPoint 프레젠테이션</vt:lpstr>
      <vt:lpstr>PowerPoint 프레젠테이션</vt:lpstr>
      <vt:lpstr>PowerPoint 프레젠테이션</vt:lpstr>
      <vt:lpstr> numpy 모듈 응용 예제</vt:lpstr>
      <vt:lpstr>PowerPoint 프레젠테이션</vt:lpstr>
      <vt:lpstr>PowerPoint 프레젠테이션</vt:lpstr>
      <vt:lpstr> numpy 모듈</vt:lpstr>
      <vt:lpstr> Matplotlib 모듈</vt:lpstr>
      <vt:lpstr> Matplotlib – 이미지 표시</vt:lpstr>
      <vt:lpstr> Matplotlib + Numpy 모듈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청소년 정신건강 분석</vt:lpstr>
      <vt:lpstr> 서울시 청소년 정신건강 분석</vt:lpstr>
      <vt:lpstr> 서울시 청소년 정신건강 분석</vt:lpstr>
      <vt:lpstr> 서울시 청소년 정신건강 분석</vt:lpstr>
      <vt:lpstr> 서울시 청소년 정신건강 분석</vt:lpstr>
      <vt:lpstr> 서울시 청소년 정신건강 분석</vt:lpstr>
      <vt:lpstr> 서울시 청소년 정신건강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339</cp:revision>
  <dcterms:created xsi:type="dcterms:W3CDTF">2019-03-04T02:36:55Z</dcterms:created>
  <dcterms:modified xsi:type="dcterms:W3CDTF">2023-04-30T21:46:57Z</dcterms:modified>
</cp:coreProperties>
</file>