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389" r:id="rId3"/>
    <p:sldId id="421" r:id="rId4"/>
    <p:sldId id="422" r:id="rId5"/>
    <p:sldId id="447" r:id="rId6"/>
    <p:sldId id="446" r:id="rId7"/>
    <p:sldId id="445" r:id="rId8"/>
    <p:sldId id="428" r:id="rId9"/>
    <p:sldId id="430" r:id="rId10"/>
    <p:sldId id="444" r:id="rId11"/>
    <p:sldId id="423" r:id="rId12"/>
    <p:sldId id="458" r:id="rId13"/>
    <p:sldId id="452" r:id="rId14"/>
    <p:sldId id="424" r:id="rId15"/>
    <p:sldId id="425" r:id="rId16"/>
    <p:sldId id="426" r:id="rId17"/>
    <p:sldId id="448" r:id="rId18"/>
    <p:sldId id="457" r:id="rId19"/>
    <p:sldId id="459" r:id="rId20"/>
    <p:sldId id="427" r:id="rId21"/>
    <p:sldId id="431" r:id="rId22"/>
    <p:sldId id="441" r:id="rId23"/>
    <p:sldId id="456" r:id="rId2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15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3600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람다식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3600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스트림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lambda / stream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(lambda expression)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16034" y="1024629"/>
            <a:ext cx="5685106" cy="5321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rgbClr val="C00000"/>
                </a:solidFill>
              </a:rPr>
              <a:t>객체 지향 프로그래밍 방식과 </a:t>
            </a:r>
            <a:r>
              <a:rPr lang="ko-KR" altLang="en-US" sz="1800" b="1" dirty="0" err="1" smtClean="0">
                <a:solidFill>
                  <a:srgbClr val="C00000"/>
                </a:solidFill>
              </a:rPr>
              <a:t>람다식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비교</a:t>
            </a: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4568" y="1484784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람다 프로그래밍 방식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018224"/>
            <a:ext cx="5646910" cy="1920407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506" y="3645023"/>
            <a:ext cx="6461949" cy="26024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529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(lambda expression)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494065"/>
            <a:ext cx="2016224" cy="7920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함수를 변수로 </a:t>
            </a:r>
            <a:endParaRPr lang="en-US" altLang="ko-KR" sz="1800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사용하는 </a:t>
            </a:r>
            <a:r>
              <a:rPr lang="ko-KR" altLang="en-US" sz="1800" b="1" dirty="0" err="1" smtClean="0">
                <a:solidFill>
                  <a:srgbClr val="C00000"/>
                </a:solidFill>
              </a:rPr>
              <a:t>람다식</a:t>
            </a:r>
            <a:endParaRPr lang="en-US" altLang="ko-KR" sz="1600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24" y="944819"/>
            <a:ext cx="6274548" cy="5355065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228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(Stream)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16033" y="980727"/>
            <a:ext cx="9045479" cy="12961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스트림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(Stream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smtClean="0">
                <a:latin typeface="+mn-ea"/>
              </a:rPr>
              <a:t>자료가 모여있는 배열이나 컬렉션에서 처리에 대한 기능을 구현해 놓은 클래스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err="1" smtClean="0">
                <a:latin typeface="+mn-ea"/>
              </a:rPr>
              <a:t>스트림</a:t>
            </a:r>
            <a:r>
              <a:rPr lang="ko-KR" altLang="en-US" sz="1600" dirty="0" smtClean="0">
                <a:latin typeface="+mn-ea"/>
              </a:rPr>
              <a:t> 클래스는 </a:t>
            </a:r>
            <a:r>
              <a:rPr lang="ko-KR" altLang="en-US" sz="1600" dirty="0" err="1" smtClean="0">
                <a:latin typeface="+mn-ea"/>
              </a:rPr>
              <a:t>람다식으로</a:t>
            </a:r>
            <a:r>
              <a:rPr lang="ko-KR" altLang="en-US" sz="1600" dirty="0" smtClean="0">
                <a:latin typeface="+mn-ea"/>
              </a:rPr>
              <a:t> 처리하는 반복자이다</a:t>
            </a:r>
            <a:r>
              <a:rPr lang="en-US" altLang="ko-KR" sz="1600" dirty="0" smtClean="0">
                <a:latin typeface="+mn-ea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748876"/>
            <a:ext cx="4607406" cy="21922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103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(Stream)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19" y="1714788"/>
            <a:ext cx="4878949" cy="17601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98116" y="1066716"/>
            <a:ext cx="5949135" cy="5040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b="1" dirty="0" smtClean="0">
                <a:solidFill>
                  <a:srgbClr val="C00000"/>
                </a:solidFill>
              </a:rPr>
              <a:t>Arrays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클래스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– </a:t>
            </a:r>
            <a:r>
              <a:rPr lang="en-US" altLang="ko-KR" sz="1800" b="1" dirty="0" err="1" smtClean="0">
                <a:solidFill>
                  <a:srgbClr val="C00000"/>
                </a:solidFill>
              </a:rPr>
              <a:t>asList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(), stream() </a:t>
            </a:r>
            <a:r>
              <a:rPr lang="ko-KR" altLang="en-US" sz="1800" b="1" dirty="0" err="1" smtClean="0">
                <a:solidFill>
                  <a:srgbClr val="C00000"/>
                </a:solidFill>
              </a:rPr>
              <a:t>메서드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30"/>
          <a:stretch/>
        </p:blipFill>
        <p:spPr>
          <a:xfrm>
            <a:off x="1604542" y="3803020"/>
            <a:ext cx="3962744" cy="15701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65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(Stream)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60" y="1741376"/>
            <a:ext cx="7618473" cy="40324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031437"/>
            <a:ext cx="6768752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b="1" dirty="0" smtClean="0">
                <a:solidFill>
                  <a:srgbClr val="C00000"/>
                </a:solidFill>
                <a:latin typeface="+mn-ea"/>
              </a:rPr>
              <a:t>Collection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으로부터 스트림 얻기</a:t>
            </a:r>
            <a:endParaRPr lang="en-US" altLang="ko-KR" sz="1800" b="1" dirty="0">
              <a:solidFill>
                <a:srgbClr val="C00000"/>
              </a:solidFill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>
              <a:solidFill>
                <a:srgbClr val="C00000"/>
              </a:solidFill>
              <a:latin typeface="+mn-ea"/>
            </a:endParaRPr>
          </a:p>
          <a:p>
            <a:pPr lvl="1" algn="r">
              <a:lnSpc>
                <a:spcPct val="100000"/>
              </a:lnSpc>
            </a:pPr>
            <a:endParaRPr lang="en-US" altLang="ko-KR" sz="1800" dirty="0">
              <a:solidFill>
                <a:srgbClr val="C00000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800" dirty="0" smtClean="0">
              <a:solidFill>
                <a:srgbClr val="C00000"/>
              </a:solidFill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endParaRPr lang="en-US" altLang="ko-KR" sz="1800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endParaRPr lang="en-US" altLang="ko-KR" sz="1800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(Stream)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60512" y="1340768"/>
            <a:ext cx="1844679" cy="8855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rgbClr val="C00000"/>
                </a:solidFill>
              </a:rPr>
              <a:t>배열로 </a:t>
            </a:r>
            <a:r>
              <a:rPr lang="ko-KR" altLang="en-US" sz="1800" b="1" dirty="0" err="1" smtClean="0">
                <a:solidFill>
                  <a:srgbClr val="C00000"/>
                </a:solidFill>
              </a:rPr>
              <a:t>부터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800" b="1" dirty="0" err="1" smtClean="0">
                <a:solidFill>
                  <a:srgbClr val="C00000"/>
                </a:solidFill>
              </a:rPr>
              <a:t>스트림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얻기</a:t>
            </a:r>
            <a:endParaRPr lang="en-US" altLang="ko-KR" sz="1800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>
              <a:latin typeface="+mn-ea"/>
            </a:endParaRPr>
          </a:p>
          <a:p>
            <a:pPr lvl="1" algn="r">
              <a:lnSpc>
                <a:spcPct val="100000"/>
              </a:lnSpc>
            </a:pPr>
            <a:endParaRPr lang="en-US" altLang="ko-KR" sz="1800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800" dirty="0" smtClean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 smtClean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740" y="992861"/>
            <a:ext cx="5968856" cy="52060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557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(Stream)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980727"/>
            <a:ext cx="7965359" cy="12241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 err="1" smtClean="0">
                <a:solidFill>
                  <a:srgbClr val="C00000"/>
                </a:solidFill>
              </a:rPr>
              <a:t>스트림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(Stream)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연산</a:t>
            </a:r>
            <a:endParaRPr lang="en-US" altLang="ko-KR" sz="18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600" dirty="0" smtClean="0">
                <a:latin typeface="+mn-ea"/>
              </a:rPr>
              <a:t>중간 연산 </a:t>
            </a:r>
            <a:r>
              <a:rPr lang="en-US" altLang="ko-KR" sz="1600" dirty="0" smtClean="0">
                <a:latin typeface="+mn-ea"/>
              </a:rPr>
              <a:t>– </a:t>
            </a:r>
            <a:r>
              <a:rPr lang="ko-KR" altLang="en-US" sz="1600" dirty="0" smtClean="0">
                <a:latin typeface="+mn-ea"/>
              </a:rPr>
              <a:t>자료를 거르거나 변경하여 또 다른 자료를 내부적으로 생성함</a:t>
            </a:r>
            <a:endParaRPr lang="en-US" altLang="ko-KR" sz="1600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600" dirty="0" smtClean="0">
                <a:latin typeface="+mn-ea"/>
              </a:rPr>
              <a:t>최종 연산 </a:t>
            </a:r>
            <a:r>
              <a:rPr lang="en-US" altLang="ko-KR" sz="1600" dirty="0" smtClean="0">
                <a:latin typeface="+mn-ea"/>
              </a:rPr>
              <a:t>– </a:t>
            </a:r>
            <a:r>
              <a:rPr lang="ko-KR" altLang="en-US" sz="1600" dirty="0" smtClean="0">
                <a:latin typeface="+mn-ea"/>
              </a:rPr>
              <a:t>생성된 내부 자료를 소모해 가면서 연산을 수행함</a:t>
            </a:r>
            <a:endParaRPr lang="en-US" altLang="ko-KR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1218122" y="2708920"/>
            <a:ext cx="7983350" cy="1440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문자열 배열이 있을 때 문자열의 길이가 </a:t>
            </a:r>
            <a:r>
              <a:rPr lang="en-US" altLang="ko-KR" sz="1600" dirty="0" smtClean="0">
                <a:latin typeface="+mn-ea"/>
              </a:rPr>
              <a:t>5 </a:t>
            </a:r>
            <a:r>
              <a:rPr lang="ko-KR" altLang="en-US" sz="1600" dirty="0" smtClean="0">
                <a:latin typeface="+mn-ea"/>
              </a:rPr>
              <a:t>이상인 경우 출력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b="1" dirty="0" err="1" smtClean="0">
                <a:latin typeface="+mn-ea"/>
              </a:rPr>
              <a:t>sList.stream</a:t>
            </a:r>
            <a:r>
              <a:rPr lang="en-US" altLang="ko-KR" sz="1600" b="1" dirty="0" smtClean="0">
                <a:latin typeface="+mn-ea"/>
              </a:rPr>
              <a:t>().</a:t>
            </a:r>
            <a:r>
              <a:rPr lang="en-US" altLang="ko-KR" sz="1600" b="1" dirty="0" smtClean="0">
                <a:solidFill>
                  <a:srgbClr val="C00000"/>
                </a:solidFill>
                <a:latin typeface="+mn-ea"/>
              </a:rPr>
              <a:t>filter</a:t>
            </a:r>
            <a:r>
              <a:rPr lang="en-US" altLang="ko-KR" sz="1600" b="1" dirty="0" smtClean="0">
                <a:latin typeface="+mn-ea"/>
              </a:rPr>
              <a:t>(s-&gt;</a:t>
            </a:r>
            <a:r>
              <a:rPr lang="en-US" altLang="ko-KR" sz="1600" b="1" dirty="0" err="1" smtClean="0">
                <a:latin typeface="+mn-ea"/>
              </a:rPr>
              <a:t>s.length</a:t>
            </a:r>
            <a:r>
              <a:rPr lang="en-US" altLang="ko-KR" sz="1600" b="1" dirty="0" smtClean="0">
                <a:latin typeface="+mn-ea"/>
              </a:rPr>
              <a:t>() &gt;=5).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+mn-ea"/>
              </a:rPr>
              <a:t>forEach</a:t>
            </a:r>
            <a:r>
              <a:rPr lang="en-US" altLang="ko-KR" sz="1600" b="1" dirty="0" smtClean="0">
                <a:latin typeface="+mn-ea"/>
              </a:rPr>
              <a:t>(s-&gt;</a:t>
            </a:r>
            <a:r>
              <a:rPr lang="en-US" altLang="ko-KR" sz="1600" b="1" dirty="0" err="1" smtClean="0">
                <a:latin typeface="+mn-ea"/>
              </a:rPr>
              <a:t>System.out.println</a:t>
            </a:r>
            <a:r>
              <a:rPr lang="en-US" altLang="ko-KR" sz="1600" b="1" dirty="0" smtClean="0">
                <a:latin typeface="+mn-ea"/>
              </a:rPr>
              <a:t>(s));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고객 클래스에서 고객 이름만 가져와 출력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   </a:t>
            </a:r>
            <a:r>
              <a:rPr lang="en-US" altLang="ko-KR" sz="1600" b="1" dirty="0" err="1" smtClean="0">
                <a:latin typeface="+mn-ea"/>
              </a:rPr>
              <a:t>customerList.stream</a:t>
            </a:r>
            <a:r>
              <a:rPr lang="en-US" altLang="ko-KR" sz="1600" b="1" dirty="0" smtClean="0">
                <a:latin typeface="+mn-ea"/>
              </a:rPr>
              <a:t>().</a:t>
            </a:r>
            <a:r>
              <a:rPr lang="en-US" altLang="ko-KR" sz="1600" b="1" dirty="0" smtClean="0">
                <a:solidFill>
                  <a:srgbClr val="C00000"/>
                </a:solidFill>
                <a:latin typeface="+mn-ea"/>
              </a:rPr>
              <a:t>map</a:t>
            </a:r>
            <a:r>
              <a:rPr lang="en-US" altLang="ko-KR" sz="1600" b="1" dirty="0" smtClean="0">
                <a:latin typeface="+mn-ea"/>
              </a:rPr>
              <a:t>(c-&gt;</a:t>
            </a:r>
            <a:r>
              <a:rPr lang="en-US" altLang="ko-KR" sz="1600" b="1" dirty="0" err="1" smtClean="0">
                <a:latin typeface="+mn-ea"/>
              </a:rPr>
              <a:t>c.getName</a:t>
            </a:r>
            <a:r>
              <a:rPr lang="en-US" altLang="ko-KR" sz="1600" b="1" dirty="0" smtClean="0">
                <a:latin typeface="+mn-ea"/>
              </a:rPr>
              <a:t>()).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+mn-ea"/>
              </a:rPr>
              <a:t>forEach</a:t>
            </a:r>
            <a:r>
              <a:rPr lang="en-US" altLang="ko-KR" sz="1600" b="1" dirty="0" smtClean="0">
                <a:latin typeface="+mn-ea"/>
              </a:rPr>
              <a:t>(s-&gt;</a:t>
            </a:r>
            <a:r>
              <a:rPr lang="en-US" altLang="ko-KR" sz="1600" b="1" dirty="0" err="1" smtClean="0">
                <a:latin typeface="+mn-ea"/>
              </a:rPr>
              <a:t>System.out.println</a:t>
            </a:r>
            <a:r>
              <a:rPr lang="en-US" altLang="ko-KR" sz="1600" b="1" dirty="0" smtClean="0">
                <a:latin typeface="+mn-ea"/>
              </a:rPr>
              <a:t>(s));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64568" y="2276872"/>
            <a:ext cx="3086806" cy="315857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</a:rPr>
              <a:t>중간연산 </a:t>
            </a:r>
            <a:r>
              <a:rPr lang="en-US" altLang="ko-KR" b="1" dirty="0" smtClean="0">
                <a:solidFill>
                  <a:srgbClr val="C00000"/>
                </a:solidFill>
              </a:rPr>
              <a:t>– filter(), map()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18122" y="4797152"/>
            <a:ext cx="7263270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+mn-ea"/>
              </a:rPr>
              <a:t>-  List</a:t>
            </a:r>
            <a:r>
              <a:rPr lang="ko-KR" altLang="en-US" sz="1600" dirty="0" smtClean="0">
                <a:latin typeface="+mn-ea"/>
              </a:rPr>
              <a:t>컬렉션에서 </a:t>
            </a:r>
            <a:r>
              <a:rPr lang="ko-KR" altLang="en-US" sz="1600" dirty="0" err="1" smtClean="0">
                <a:latin typeface="+mn-ea"/>
              </a:rPr>
              <a:t>정렬후</a:t>
            </a:r>
            <a:r>
              <a:rPr lang="ko-KR" altLang="en-US" sz="1600" dirty="0" smtClean="0">
                <a:latin typeface="+mn-ea"/>
              </a:rPr>
              <a:t> 출력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b="1" dirty="0" err="1" smtClean="0">
                <a:latin typeface="+mn-ea"/>
              </a:rPr>
              <a:t>sList.stream</a:t>
            </a:r>
            <a:r>
              <a:rPr lang="en-US" altLang="ko-KR" sz="1600" b="1" dirty="0">
                <a:latin typeface="+mn-ea"/>
              </a:rPr>
              <a:t>().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sorted().</a:t>
            </a:r>
            <a:r>
              <a:rPr lang="en-US" altLang="ko-KR" sz="1600" b="1" dirty="0" err="1">
                <a:solidFill>
                  <a:srgbClr val="C00000"/>
                </a:solidFill>
                <a:latin typeface="+mn-ea"/>
              </a:rPr>
              <a:t>forEach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-US" altLang="ko-KR" sz="1600" b="1" dirty="0" err="1">
                <a:latin typeface="+mn-ea"/>
              </a:rPr>
              <a:t>str</a:t>
            </a:r>
            <a:r>
              <a:rPr lang="en-US" altLang="ko-KR" sz="1600" b="1" dirty="0">
                <a:latin typeface="+mn-ea"/>
              </a:rPr>
              <a:t> -&gt; </a:t>
            </a:r>
            <a:r>
              <a:rPr lang="en-US" altLang="ko-KR" sz="1600" b="1" dirty="0" err="1">
                <a:latin typeface="+mn-ea"/>
              </a:rPr>
              <a:t>System.out.print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-US" altLang="ko-KR" sz="1600" b="1" dirty="0" err="1">
                <a:latin typeface="+mn-ea"/>
              </a:rPr>
              <a:t>str</a:t>
            </a:r>
            <a:r>
              <a:rPr lang="en-US" altLang="ko-KR" sz="1600" b="1" dirty="0">
                <a:latin typeface="+mn-ea"/>
              </a:rPr>
              <a:t>+" "));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18122" y="4365104"/>
            <a:ext cx="5175038" cy="30072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</a:rPr>
              <a:t>최종 연산 </a:t>
            </a:r>
            <a:r>
              <a:rPr lang="en-US" altLang="ko-KR" b="1" dirty="0" smtClean="0">
                <a:solidFill>
                  <a:srgbClr val="C00000"/>
                </a:solidFill>
              </a:rPr>
              <a:t>–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forEach</a:t>
            </a:r>
            <a:r>
              <a:rPr lang="en-US" altLang="ko-KR" b="1" dirty="0" smtClean="0">
                <a:solidFill>
                  <a:srgbClr val="C00000"/>
                </a:solidFill>
              </a:rPr>
              <a:t>(), count(), sum(), reduce()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63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(Stream)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16033" y="980727"/>
            <a:ext cx="4724999" cy="5040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b="1" dirty="0" smtClean="0">
                <a:solidFill>
                  <a:srgbClr val="C00000"/>
                </a:solidFill>
              </a:rPr>
              <a:t>VO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로부터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스트림 얻기</a:t>
            </a:r>
            <a:endParaRPr lang="en-US" altLang="ko-KR" sz="1600" dirty="0" smtClean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lvl="1">
              <a:lnSpc>
                <a:spcPct val="100000"/>
              </a:lnSpc>
            </a:pPr>
            <a:endParaRPr lang="en-US" altLang="ko-KR" sz="1600" dirty="0" smtClean="0"/>
          </a:p>
          <a:p>
            <a:pPr lvl="1">
              <a:lnSpc>
                <a:spcPct val="100000"/>
              </a:lnSpc>
            </a:pP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612526"/>
            <a:ext cx="4506052" cy="40487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8416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(Stream)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196752"/>
            <a:ext cx="7407282" cy="4709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681192" y="1844824"/>
            <a:ext cx="272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StudentStreamTest.java</a:t>
            </a:r>
          </a:p>
        </p:txBody>
      </p:sp>
    </p:spTree>
    <p:extLst>
      <p:ext uri="{BB962C8B-B14F-4D97-AF65-F5344CB8AC3E}">
        <p14:creationId xmlns:p14="http://schemas.microsoft.com/office/powerpoint/2010/main" val="338289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(Stream)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93" y="1628800"/>
            <a:ext cx="8855207" cy="33302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57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(lambda expression)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16032" y="944668"/>
            <a:ext cx="8901463" cy="35644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   함수형 프로그래밍과 </a:t>
            </a:r>
            <a:r>
              <a:rPr lang="ko-KR" altLang="en-US" sz="1800" b="1" dirty="0" err="1" smtClean="0">
                <a:solidFill>
                  <a:srgbClr val="C00000"/>
                </a:solidFill>
              </a:rPr>
              <a:t>람다식</a:t>
            </a:r>
            <a:endParaRPr lang="en-US" altLang="ko-KR" sz="18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자바는 객체를 기반으로 프로그램을 구현하며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어떤 기능이 필요하다면 클래스를 만들고 그 안에 기능을 구현한 </a:t>
            </a:r>
            <a:r>
              <a:rPr lang="ko-KR" altLang="en-US" sz="1600" dirty="0" err="1" smtClean="0">
                <a:latin typeface="+mn-ea"/>
              </a:rPr>
              <a:t>메서드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함수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를 만든 후 사용한다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그러므로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클래스가 없다면 </a:t>
            </a:r>
            <a:r>
              <a:rPr lang="ko-KR" altLang="en-US" sz="1600" dirty="0" err="1" smtClean="0">
                <a:latin typeface="+mn-ea"/>
              </a:rPr>
              <a:t>메서드를</a:t>
            </a:r>
            <a:r>
              <a:rPr lang="ko-KR" altLang="en-US" sz="1600" dirty="0" smtClean="0">
                <a:latin typeface="+mn-ea"/>
              </a:rPr>
              <a:t> 사용할 수 없다</a:t>
            </a:r>
            <a:r>
              <a:rPr lang="en-US" altLang="ko-KR" sz="1600" dirty="0" smtClean="0">
                <a:latin typeface="+mn-ea"/>
              </a:rPr>
              <a:t>.</a:t>
            </a:r>
            <a:r>
              <a:rPr lang="ko-KR" altLang="en-US" sz="1600" dirty="0" smtClean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/>
              <a:t>자바 </a:t>
            </a:r>
            <a:r>
              <a:rPr lang="en-US" altLang="ko-KR" sz="1600" b="1" dirty="0"/>
              <a:t>8</a:t>
            </a:r>
            <a:r>
              <a:rPr lang="ko-KR" altLang="en-US" sz="1600" b="1" dirty="0"/>
              <a:t>이후부터 </a:t>
            </a:r>
            <a:r>
              <a:rPr lang="ko-KR" altLang="en-US" sz="1600" b="1" dirty="0" smtClean="0"/>
              <a:t>사용할 수 있는 </a:t>
            </a:r>
            <a:r>
              <a:rPr lang="ko-KR" altLang="en-US" sz="1600" b="1" dirty="0" err="1" smtClean="0"/>
              <a:t>람다식은</a:t>
            </a:r>
            <a:r>
              <a:rPr lang="ko-KR" altLang="en-US" sz="1600" b="1" dirty="0" smtClean="0"/>
              <a:t> 객체 없이 인터페이스의 구현만으로 </a:t>
            </a:r>
            <a:r>
              <a:rPr lang="ko-KR" altLang="en-US" sz="1600" b="1" dirty="0" err="1" smtClean="0"/>
              <a:t>메서드를</a:t>
            </a:r>
            <a:r>
              <a:rPr lang="ko-KR" altLang="en-US" sz="1600" b="1" dirty="0" smtClean="0"/>
              <a:t> 호출할 </a:t>
            </a:r>
            <a:r>
              <a:rPr lang="ko-KR" altLang="en-US" sz="1600" b="1" dirty="0" err="1" smtClean="0"/>
              <a:t>수있다</a:t>
            </a:r>
            <a:r>
              <a:rPr lang="en-US" altLang="ko-KR" sz="1600" b="1" dirty="0" smtClean="0"/>
              <a:t>.</a:t>
            </a:r>
            <a:endParaRPr lang="en-US" altLang="ko-KR" sz="1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ko-KR" altLang="en-US" sz="1800" b="1" dirty="0" err="1" smtClean="0">
                <a:solidFill>
                  <a:srgbClr val="C00000"/>
                </a:solidFill>
                <a:latin typeface="+mn-ea"/>
              </a:rPr>
              <a:t>람다식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 구현하기</a:t>
            </a:r>
            <a:endParaRPr lang="en-US" altLang="ko-KR" sz="1800" b="1" dirty="0" smtClean="0">
              <a:solidFill>
                <a:srgbClr val="C0000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함수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이름이 없는 </a:t>
            </a:r>
            <a:r>
              <a:rPr lang="ko-KR" altLang="en-US" sz="1600" b="1" dirty="0" smtClean="0"/>
              <a:t>익명 함수</a:t>
            </a:r>
            <a:r>
              <a:rPr lang="ko-KR" altLang="en-US" sz="1600" dirty="0" smtClean="0"/>
              <a:t>를 만드는 것으로 익명 객체 구현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err="1" smtClean="0"/>
              <a:t>표현식</a:t>
            </a:r>
            <a:r>
              <a:rPr lang="ko-KR" altLang="en-US" sz="1600" b="1" dirty="0" smtClean="0"/>
              <a:t> </a:t>
            </a:r>
            <a:r>
              <a:rPr lang="en-US" altLang="ko-KR" sz="1600" dirty="0" smtClean="0"/>
              <a:t>:</a:t>
            </a:r>
            <a:r>
              <a:rPr lang="en-US" altLang="ko-KR" sz="1600" b="1" dirty="0" smtClean="0"/>
              <a:t> (</a:t>
            </a:r>
            <a:r>
              <a:rPr lang="ko-KR" altLang="en-US" sz="1600" b="1" dirty="0" smtClean="0"/>
              <a:t>매개변수</a:t>
            </a:r>
            <a:r>
              <a:rPr lang="en-US" altLang="ko-KR" sz="1600" b="1" dirty="0" smtClean="0"/>
              <a:t>) -&gt; { </a:t>
            </a:r>
            <a:r>
              <a:rPr lang="ko-KR" altLang="en-US" sz="1600" b="1" dirty="0" err="1" smtClean="0"/>
              <a:t>실행문</a:t>
            </a:r>
            <a:r>
              <a:rPr lang="en-US" altLang="ko-KR" sz="1600" b="1" dirty="0" smtClean="0"/>
              <a:t>; 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784648" y="4941168"/>
            <a:ext cx="3280591" cy="9650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add(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x,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y){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return x + y;</a:t>
            </a:r>
          </a:p>
          <a:p>
            <a:r>
              <a:rPr lang="en-US" altLang="ko-KR" dirty="0" smtClean="0">
                <a:latin typeface="+mn-ea"/>
              </a:rPr>
              <a:t>  }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20881" y="5171658"/>
            <a:ext cx="1912439" cy="4751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(x, y) -&gt;  x + y</a:t>
            </a:r>
            <a:endParaRPr lang="en-US" altLang="ko-KR" dirty="0">
              <a:latin typeface="+mn-ea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5241032" y="5301208"/>
            <a:ext cx="504056" cy="216024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30728" y="6006825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일반 </a:t>
            </a:r>
            <a:r>
              <a:rPr lang="ko-KR" altLang="en-US" sz="1600" dirty="0" err="1" smtClean="0"/>
              <a:t>메서드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함수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499058" y="5721538"/>
            <a:ext cx="902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람다식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953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(Stream)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5"/>
            <a:ext cx="6669215" cy="5760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 err="1" smtClean="0">
                <a:solidFill>
                  <a:srgbClr val="C00000"/>
                </a:solidFill>
              </a:rPr>
              <a:t>스트림을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활용하여 여행객의 여행 비용 계산하기</a:t>
            </a:r>
            <a:endParaRPr lang="en-US" altLang="ko-KR" sz="1800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8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800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>
              <a:latin typeface="+mn-ea"/>
            </a:endParaRPr>
          </a:p>
          <a:p>
            <a:pPr lvl="1" algn="r">
              <a:lnSpc>
                <a:spcPct val="100000"/>
              </a:lnSpc>
            </a:pPr>
            <a:endParaRPr lang="en-US" altLang="ko-KR" sz="1800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800" dirty="0" smtClean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 smtClean="0">
              <a:solidFill>
                <a:srgbClr val="002060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1241191-1320-448B-958D-8CB79767C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018886"/>
              </p:ext>
            </p:extLst>
          </p:nvPr>
        </p:nvGraphicFramePr>
        <p:xfrm>
          <a:off x="1208584" y="1700808"/>
          <a:ext cx="6336705" cy="15121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112235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478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CustomerLee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CustomerKang</a:t>
                      </a:r>
                      <a:endParaRPr lang="ko-KR" altLang="en-US" sz="1600" dirty="0" smtClean="0"/>
                    </a:p>
                  </a:txBody>
                  <a:tcPr marL="74295" marR="74295" marT="37148" marB="37148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CustomerHong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1033316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이름 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smtClean="0"/>
                        <a:t>이순신</a:t>
                      </a:r>
                      <a:endParaRPr lang="en-US" altLang="ko-KR" sz="16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나이 </a:t>
                      </a:r>
                      <a:r>
                        <a:rPr lang="en-US" altLang="ko-KR" sz="1600" dirty="0" smtClean="0"/>
                        <a:t>: 40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비용 </a:t>
                      </a:r>
                      <a:r>
                        <a:rPr lang="en-US" altLang="ko-KR" sz="1600" dirty="0" smtClean="0"/>
                        <a:t>: 100</a:t>
                      </a:r>
                      <a:r>
                        <a:rPr lang="ko-KR" altLang="en-US" sz="1600" dirty="0" smtClean="0"/>
                        <a:t>만원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이름 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smtClean="0"/>
                        <a:t>강감찬</a:t>
                      </a:r>
                      <a:endParaRPr lang="en-US" altLang="ko-KR" sz="16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나이 </a:t>
                      </a:r>
                      <a:r>
                        <a:rPr lang="en-US" altLang="ko-KR" sz="1600" dirty="0" smtClean="0"/>
                        <a:t>: 30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비용 </a:t>
                      </a:r>
                      <a:r>
                        <a:rPr lang="en-US" altLang="ko-KR" sz="1600" dirty="0" smtClean="0"/>
                        <a:t>: 100</a:t>
                      </a:r>
                      <a:r>
                        <a:rPr lang="ko-KR" altLang="en-US" sz="1600" dirty="0" smtClean="0"/>
                        <a:t>만원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- </a:t>
                      </a:r>
                      <a:r>
                        <a:rPr lang="ko-KR" altLang="en-US" sz="1600" dirty="0" smtClean="0"/>
                        <a:t>이름 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smtClean="0"/>
                        <a:t>홍길동</a:t>
                      </a:r>
                      <a:endParaRPr lang="en-US" altLang="ko-KR" sz="16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나이 </a:t>
                      </a:r>
                      <a:r>
                        <a:rPr lang="en-US" altLang="ko-KR" sz="1600" dirty="0" smtClean="0"/>
                        <a:t>: 14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비용 </a:t>
                      </a:r>
                      <a:r>
                        <a:rPr lang="en-US" altLang="ko-KR" sz="1600" dirty="0" smtClean="0"/>
                        <a:t>: 100</a:t>
                      </a:r>
                      <a:r>
                        <a:rPr lang="ko-KR" altLang="en-US" sz="1600" dirty="0" smtClean="0"/>
                        <a:t>만원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08584" y="3429000"/>
            <a:ext cx="6336705" cy="152202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▶ 예제 시나리오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고객의 명단을 출력합니다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여행의 총 비용을 계산합니다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고객 중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세 이상인 사람의 이름을 정렬하여 출력합니다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0400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(Stream)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5"/>
            <a:ext cx="6957247" cy="5040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 err="1" smtClean="0">
                <a:solidFill>
                  <a:srgbClr val="C00000"/>
                </a:solidFill>
              </a:rPr>
              <a:t>스트림을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활용하여 여행객의 여행 비용 계산하기</a:t>
            </a:r>
            <a:endParaRPr lang="en-US" altLang="ko-KR" sz="1800" dirty="0" smtClean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372" y="1597103"/>
            <a:ext cx="5225804" cy="46402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12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(Stream)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5"/>
            <a:ext cx="6957247" cy="5040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 err="1" smtClean="0">
                <a:solidFill>
                  <a:srgbClr val="C00000"/>
                </a:solidFill>
              </a:rPr>
              <a:t>스트림을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활용하여 여행객의 여행 비용 계산하기</a:t>
            </a: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 smtClean="0">
              <a:solidFill>
                <a:srgbClr val="00206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24" y="1628800"/>
            <a:ext cx="8420583" cy="4248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2056910"/>
            <a:ext cx="3052711" cy="14801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5794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스트림</a:t>
            </a:r>
            <a:r>
              <a:rPr lang="en-US" altLang="ko-KR" dirty="0"/>
              <a:t>(Stream)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052736"/>
            <a:ext cx="1728192" cy="3600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실습 예제 </a:t>
            </a:r>
            <a:endParaRPr lang="en-US" altLang="ko-KR" sz="1800" dirty="0"/>
          </a:p>
        </p:txBody>
      </p:sp>
      <p:sp>
        <p:nvSpPr>
          <p:cNvPr id="9" name="직사각형 8"/>
          <p:cNvSpPr/>
          <p:nvPr/>
        </p:nvSpPr>
        <p:spPr>
          <a:xfrm>
            <a:off x="426120" y="1268760"/>
            <a:ext cx="8631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   --------------------------------------------------------------------------------</a:t>
            </a:r>
          </a:p>
          <a:p>
            <a:r>
              <a:rPr lang="en-US" altLang="ko-KR" dirty="0" smtClean="0"/>
              <a:t>        </a:t>
            </a:r>
            <a:r>
              <a:rPr lang="ko-KR" altLang="en-US" sz="1600" dirty="0" err="1" smtClean="0"/>
              <a:t>스트림을</a:t>
            </a:r>
            <a:r>
              <a:rPr lang="ko-KR" altLang="en-US" sz="1600" dirty="0" smtClean="0"/>
              <a:t> 활용하여 다음처럼 책 목록을 출력해 보세요</a:t>
            </a:r>
            <a:r>
              <a:rPr lang="en-US" altLang="ko-KR" sz="1600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      --------------------------------------------------------------------------------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4568" y="2141588"/>
            <a:ext cx="6408712" cy="7833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  - </a:t>
            </a:r>
            <a:r>
              <a:rPr lang="ko-KR" altLang="en-US" sz="1600" dirty="0" smtClean="0"/>
              <a:t>모든 책의 가격의 합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책의 가격이 </a:t>
            </a:r>
            <a:r>
              <a:rPr lang="en-US" altLang="ko-KR" sz="1600" dirty="0" smtClean="0"/>
              <a:t>20,000</a:t>
            </a:r>
            <a:r>
              <a:rPr lang="ko-KR" altLang="en-US" sz="1600" dirty="0" smtClean="0"/>
              <a:t>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이상인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책의 이름을 정렬하여 출력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81" y="3140968"/>
            <a:ext cx="4561529" cy="2016224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788" y="3573016"/>
            <a:ext cx="5058233" cy="2269720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970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(lambda expression)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16033" y="1052735"/>
            <a:ext cx="9045479" cy="4320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800" b="1" dirty="0" err="1" smtClean="0">
                <a:solidFill>
                  <a:srgbClr val="C00000"/>
                </a:solidFill>
              </a:rPr>
              <a:t>람다식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문법 살펴보기</a:t>
            </a:r>
            <a:endParaRPr lang="en-US" altLang="ko-KR" sz="18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b="1" dirty="0" smtClean="0">
                <a:latin typeface="+mn-ea"/>
              </a:rPr>
              <a:t>매개변수 </a:t>
            </a:r>
            <a:r>
              <a:rPr lang="ko-KR" altLang="en-US" sz="1600" b="1" dirty="0" err="1" smtClean="0">
                <a:latin typeface="+mn-ea"/>
              </a:rPr>
              <a:t>자료형과</a:t>
            </a:r>
            <a:r>
              <a:rPr lang="ko-KR" altLang="en-US" sz="1600" b="1" dirty="0" smtClean="0">
                <a:latin typeface="+mn-ea"/>
              </a:rPr>
              <a:t> 괄호 생략하기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매개변수가 하나인 경우 괄호 생략</a:t>
            </a:r>
            <a:endParaRPr lang="en-US" altLang="ko-KR" sz="1600" dirty="0" smtClean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b="1" dirty="0" smtClean="0">
                <a:latin typeface="+mn-ea"/>
              </a:rPr>
              <a:t>중괄호 생략하기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중괄호 안의 구현 부분이 한 문장인 경우 중괄호 생략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800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8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b="1" dirty="0" smtClean="0">
                <a:latin typeface="+mn-ea"/>
              </a:rPr>
              <a:t>매개변수가 없다면 괄호 생략할 수 없음</a:t>
            </a:r>
            <a:endParaRPr lang="en-US" altLang="ko-KR" sz="1600" b="1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800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r>
              <a:rPr lang="en-US" altLang="ko-KR" sz="1600" b="1" dirty="0" smtClean="0"/>
              <a:t>return </a:t>
            </a:r>
            <a:r>
              <a:rPr lang="ko-KR" altLang="en-US" sz="1600" b="1" dirty="0" smtClean="0"/>
              <a:t>생략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80592" y="2060848"/>
            <a:ext cx="612068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 (</a:t>
            </a:r>
            <a:r>
              <a:rPr lang="en-US" altLang="ko-KR" dirty="0" err="1" smtClean="0">
                <a:latin typeface="+mn-ea"/>
              </a:rPr>
              <a:t>str</a:t>
            </a:r>
            <a:r>
              <a:rPr lang="en-US" altLang="ko-KR" dirty="0" smtClean="0">
                <a:latin typeface="+mn-ea"/>
              </a:rPr>
              <a:t>) -&gt; { </a:t>
            </a:r>
            <a:r>
              <a:rPr lang="en-US" altLang="ko-KR" dirty="0" err="1">
                <a:latin typeface="+mn-ea"/>
              </a:rPr>
              <a:t>S</a:t>
            </a:r>
            <a:r>
              <a:rPr lang="en-US" altLang="ko-KR" dirty="0" err="1" smtClean="0">
                <a:latin typeface="+mn-ea"/>
              </a:rPr>
              <a:t>ystem.out.println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str</a:t>
            </a:r>
            <a:r>
              <a:rPr lang="en-US" altLang="ko-KR" dirty="0" smtClean="0">
                <a:latin typeface="+mn-ea"/>
              </a:rPr>
              <a:t>); }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80592" y="2996952"/>
            <a:ext cx="6120680" cy="4320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str</a:t>
            </a:r>
            <a:r>
              <a:rPr lang="en-US" altLang="ko-KR" dirty="0" smtClean="0">
                <a:latin typeface="+mn-ea"/>
              </a:rPr>
              <a:t> -&gt; </a:t>
            </a:r>
            <a:r>
              <a:rPr lang="en-US" altLang="ko-KR" dirty="0" err="1" smtClean="0">
                <a:latin typeface="+mn-ea"/>
              </a:rPr>
              <a:t>System.out.println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str</a:t>
            </a:r>
            <a:r>
              <a:rPr lang="en-US" altLang="ko-KR" dirty="0" smtClean="0">
                <a:latin typeface="+mn-ea"/>
              </a:rPr>
              <a:t>); 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80592" y="3933056"/>
            <a:ext cx="6120680" cy="4320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 ( ) -&gt; { </a:t>
            </a:r>
            <a:r>
              <a:rPr lang="ko-KR" altLang="en-US" dirty="0" err="1" smtClean="0">
                <a:latin typeface="+mn-ea"/>
              </a:rPr>
              <a:t>실행문</a:t>
            </a:r>
            <a:r>
              <a:rPr lang="en-US" altLang="ko-KR" dirty="0" smtClean="0">
                <a:latin typeface="+mn-ea"/>
              </a:rPr>
              <a:t>; } 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0592" y="4869160"/>
            <a:ext cx="6120680" cy="93610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>
                <a:latin typeface="+mn-ea"/>
              </a:rPr>
              <a:t>x, y) -&gt; {return x + y</a:t>
            </a:r>
            <a:r>
              <a:rPr lang="en-US" altLang="ko-KR" dirty="0" smtClean="0">
                <a:latin typeface="+mn-ea"/>
              </a:rPr>
              <a:t>};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(x, y) -&gt; x + y; 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510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(lambda expression)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16033" y="1052735"/>
            <a:ext cx="9045479" cy="18002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  함수형 인터페이스</a:t>
            </a:r>
            <a:endParaRPr lang="en-US" altLang="ko-KR" sz="1800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 smtClean="0">
                <a:latin typeface="+mn-ea"/>
              </a:rPr>
              <a:t>   </a:t>
            </a:r>
            <a:r>
              <a:rPr lang="ko-KR" altLang="en-US" sz="1600" dirty="0" err="1" smtClean="0">
                <a:latin typeface="+mn-ea"/>
              </a:rPr>
              <a:t>람다식을</a:t>
            </a:r>
            <a:r>
              <a:rPr lang="ko-KR" altLang="en-US" sz="1600" dirty="0" smtClean="0">
                <a:latin typeface="+mn-ea"/>
              </a:rPr>
              <a:t> 구현하기 위해 </a:t>
            </a:r>
            <a:r>
              <a:rPr lang="ko-KR" altLang="en-US" sz="1600" b="1" dirty="0" smtClean="0">
                <a:latin typeface="+mn-ea"/>
              </a:rPr>
              <a:t>함수형 인터페이스</a:t>
            </a:r>
            <a:r>
              <a:rPr lang="ko-KR" altLang="en-US" sz="1600" dirty="0" smtClean="0">
                <a:latin typeface="+mn-ea"/>
              </a:rPr>
              <a:t>를 만들고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인터페이스에 </a:t>
            </a:r>
            <a:r>
              <a:rPr lang="ko-KR" altLang="en-US" sz="1600" dirty="0" err="1" smtClean="0">
                <a:latin typeface="+mn-ea"/>
              </a:rPr>
              <a:t>람다식으로</a:t>
            </a:r>
            <a:r>
              <a:rPr lang="ko-KR" altLang="en-US" sz="1600" dirty="0" smtClean="0">
                <a:latin typeface="+mn-ea"/>
              </a:rPr>
              <a:t> 구현할 </a:t>
            </a:r>
            <a:r>
              <a:rPr lang="ko-KR" altLang="en-US" sz="1600" dirty="0" err="1" smtClean="0">
                <a:latin typeface="+mn-ea"/>
              </a:rPr>
              <a:t>메서드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</a:t>
            </a:r>
            <a:r>
              <a:rPr lang="ko-KR" altLang="en-US" sz="1600" dirty="0" smtClean="0">
                <a:latin typeface="+mn-ea"/>
              </a:rPr>
              <a:t>를 선언한다</a:t>
            </a:r>
            <a:r>
              <a:rPr lang="en-US" altLang="ko-KR" sz="1600" dirty="0" smtClean="0">
                <a:latin typeface="+mn-ea"/>
              </a:rPr>
              <a:t>.  </a:t>
            </a:r>
            <a:r>
              <a:rPr lang="ko-KR" altLang="en-US" sz="1600" u="sng" dirty="0" err="1" smtClean="0">
                <a:latin typeface="+mn-ea"/>
              </a:rPr>
              <a:t>람다식은</a:t>
            </a:r>
            <a:r>
              <a:rPr lang="ko-KR" altLang="en-US" sz="1600" u="sng" dirty="0" smtClean="0">
                <a:latin typeface="+mn-ea"/>
              </a:rPr>
              <a:t> 이름이 없는 익명 함수로 구현하기 때문에 </a:t>
            </a:r>
            <a:r>
              <a:rPr lang="ko-KR" altLang="en-US" sz="1600" u="sng" dirty="0" err="1" smtClean="0">
                <a:latin typeface="+mn-ea"/>
              </a:rPr>
              <a:t>메서드에</a:t>
            </a:r>
            <a:r>
              <a:rPr lang="ko-KR" altLang="en-US" sz="1600" u="sng" dirty="0" smtClean="0">
                <a:latin typeface="+mn-ea"/>
              </a:rPr>
              <a:t> </a:t>
            </a:r>
            <a:r>
              <a:rPr lang="ko-KR" altLang="en-US" sz="1600" b="1" u="sng" dirty="0" smtClean="0">
                <a:latin typeface="+mn-ea"/>
              </a:rPr>
              <a:t>오직 하나의 추상</a:t>
            </a:r>
            <a:endParaRPr lang="en-US" altLang="ko-KR" sz="1600" b="1" u="sng" dirty="0" smtClean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b="1" u="sng" dirty="0">
                <a:latin typeface="+mn-ea"/>
              </a:rPr>
              <a:t> </a:t>
            </a:r>
            <a:r>
              <a:rPr lang="en-US" altLang="ko-KR" sz="1600" b="1" u="sng" dirty="0" smtClean="0">
                <a:latin typeface="+mn-ea"/>
              </a:rPr>
              <a:t>  </a:t>
            </a:r>
            <a:r>
              <a:rPr lang="ko-KR" altLang="en-US" sz="1600" b="1" u="sng" dirty="0" err="1" smtClean="0">
                <a:latin typeface="+mn-ea"/>
              </a:rPr>
              <a:t>메서드</a:t>
            </a:r>
            <a:r>
              <a:rPr lang="ko-KR" altLang="en-US" sz="1600" u="sng" dirty="0" err="1" smtClean="0">
                <a:latin typeface="+mn-ea"/>
              </a:rPr>
              <a:t>만</a:t>
            </a:r>
            <a:r>
              <a:rPr lang="ko-KR" altLang="en-US" sz="1600" u="sng" dirty="0" smtClean="0">
                <a:latin typeface="+mn-ea"/>
              </a:rPr>
              <a:t> 선언할 수 있다</a:t>
            </a:r>
            <a:r>
              <a:rPr lang="en-US" altLang="ko-KR" sz="1600" u="sng" dirty="0" smtClean="0">
                <a:latin typeface="+mn-ea"/>
              </a:rPr>
              <a:t>. (</a:t>
            </a:r>
            <a:r>
              <a:rPr lang="ko-KR" altLang="en-US" sz="1600" u="sng" dirty="0" smtClean="0">
                <a:latin typeface="+mn-ea"/>
              </a:rPr>
              <a:t>여러 개는 구현이 모호해지므로</a:t>
            </a:r>
            <a:r>
              <a:rPr lang="en-US" altLang="ko-KR" sz="1600" u="sng" dirty="0" smtClean="0">
                <a:latin typeface="+mn-ea"/>
              </a:rPr>
              <a:t>)</a:t>
            </a: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3584848" y="2780928"/>
            <a:ext cx="5033764" cy="1951276"/>
          </a:xfrm>
          <a:prstGeom prst="wedgeRoundRectCallout">
            <a:avLst>
              <a:gd name="adj1" fmla="val -59634"/>
              <a:gd name="adj2" fmla="val -1980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ysClr val="windowText" lastClr="000000"/>
                </a:solidFill>
              </a:rPr>
              <a:t>- </a:t>
            </a:r>
            <a:r>
              <a:rPr lang="ko-KR" altLang="en-US" sz="1600" b="1" dirty="0" smtClean="0">
                <a:solidFill>
                  <a:sysClr val="windowText" lastClr="000000"/>
                </a:solidFill>
              </a:rPr>
              <a:t>객체지향 방식은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객체를 기반으로 구현하는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방식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ysClr val="windowText" lastClr="000000"/>
                </a:solidFill>
              </a:rPr>
              <a:t>- </a:t>
            </a:r>
            <a:r>
              <a:rPr lang="ko-KR" altLang="en-US" sz="1600" b="1" dirty="0" smtClean="0">
                <a:solidFill>
                  <a:sysClr val="windowText" lastClr="000000"/>
                </a:solidFill>
              </a:rPr>
              <a:t>함수형 </a:t>
            </a:r>
            <a:r>
              <a:rPr lang="ko-KR" altLang="en-US" sz="1600" b="1" dirty="0" smtClean="0">
                <a:solidFill>
                  <a:sysClr val="windowText" lastClr="000000"/>
                </a:solidFill>
              </a:rPr>
              <a:t>프로그래밍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은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함수를 기반으로 하고 자료를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입력받아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구현하는 방식이다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970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(lambda expression)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36113" y="1138718"/>
            <a:ext cx="3860903" cy="360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매개 변수가 없는 </a:t>
            </a:r>
            <a:r>
              <a:rPr lang="ko-KR" altLang="en-US" sz="1800" b="1" dirty="0" err="1" smtClean="0">
                <a:solidFill>
                  <a:srgbClr val="C00000"/>
                </a:solidFill>
              </a:rPr>
              <a:t>람다식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693872"/>
            <a:ext cx="4592931" cy="1879268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cxnSp>
        <p:nvCxnSpPr>
          <p:cNvPr id="9" name="직선 화살표 연결선 8"/>
          <p:cNvCxnSpPr/>
          <p:nvPr/>
        </p:nvCxnSpPr>
        <p:spPr>
          <a:xfrm flipH="1">
            <a:off x="3611201" y="2129385"/>
            <a:ext cx="1735984" cy="9001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57056" y="1728557"/>
            <a:ext cx="2952328" cy="64698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애너테이션을</a:t>
            </a:r>
            <a:r>
              <a:rPr lang="ko-KR" altLang="en-US" sz="1600" dirty="0" smtClean="0"/>
              <a:t> 명시해서 </a:t>
            </a:r>
            <a:r>
              <a:rPr lang="ko-KR" altLang="en-US" sz="1600" dirty="0" err="1" smtClean="0"/>
              <a:t>실행전에</a:t>
            </a:r>
            <a:r>
              <a:rPr lang="ko-KR" altLang="en-US" sz="1600" dirty="0" smtClean="0"/>
              <a:t> 오류 체크함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375" y="3768253"/>
            <a:ext cx="6123282" cy="24026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9117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(lambda expression)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1"/>
            <a:ext cx="4104456" cy="4320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매개 변수가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1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개 있는 </a:t>
            </a:r>
            <a:r>
              <a:rPr lang="ko-KR" altLang="en-US" sz="1800" b="1" dirty="0" err="1" smtClean="0">
                <a:solidFill>
                  <a:srgbClr val="C00000"/>
                </a:solidFill>
              </a:rPr>
              <a:t>람다식</a:t>
            </a:r>
            <a:endParaRPr lang="en-US" altLang="ko-KR" sz="18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 smtClean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761051"/>
            <a:ext cx="5309577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39" y="2852936"/>
            <a:ext cx="4824536" cy="3385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173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(lambda expression)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2627" y="1052736"/>
            <a:ext cx="648864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매개변수가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2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개 있고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return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문이 있는 함수형 인터페이스  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9596" y="1700808"/>
            <a:ext cx="3801395" cy="171358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7030A0"/>
                </a:solidFill>
                <a:latin typeface="+mn-ea"/>
              </a:rPr>
              <a:t>@</a:t>
            </a:r>
            <a:r>
              <a:rPr lang="en-US" altLang="ko-KR" sz="1600" dirty="0" err="1" smtClean="0">
                <a:solidFill>
                  <a:srgbClr val="7030A0"/>
                </a:solidFill>
                <a:latin typeface="+mn-ea"/>
              </a:rPr>
              <a:t>FunctionalInterface</a:t>
            </a:r>
            <a:endParaRPr lang="en-US" altLang="ko-KR" sz="1600" dirty="0" smtClean="0">
              <a:solidFill>
                <a:srgbClr val="7030A0"/>
              </a:solidFill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public </a:t>
            </a:r>
            <a:r>
              <a:rPr lang="en-US" altLang="ko-KR" sz="1600" dirty="0">
                <a:latin typeface="+mn-ea"/>
              </a:rPr>
              <a:t>interface </a:t>
            </a:r>
            <a:r>
              <a:rPr lang="en-US" altLang="ko-KR" sz="1600" dirty="0" err="1">
                <a:latin typeface="+mn-ea"/>
              </a:rPr>
              <a:t>MyNumber</a:t>
            </a:r>
            <a:r>
              <a:rPr lang="en-US" altLang="ko-KR" sz="1600" dirty="0">
                <a:latin typeface="+mn-ea"/>
              </a:rPr>
              <a:t> {</a:t>
            </a:r>
          </a:p>
          <a:p>
            <a:r>
              <a:rPr lang="en-US" altLang="ko-KR" sz="1600" dirty="0">
                <a:latin typeface="+mn-ea"/>
              </a:rPr>
              <a:t>    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getMax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n1, 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n2</a:t>
            </a:r>
            <a:r>
              <a:rPr lang="en-US" altLang="ko-KR" sz="1600" dirty="0" smtClean="0">
                <a:latin typeface="+mn-ea"/>
              </a:rPr>
              <a:t>);   </a:t>
            </a:r>
          </a:p>
          <a:p>
            <a:r>
              <a:rPr lang="en-US" altLang="ko-KR" sz="1600" dirty="0" smtClean="0">
                <a:latin typeface="+mn-ea"/>
              </a:rPr>
              <a:t>    //</a:t>
            </a:r>
            <a:r>
              <a:rPr lang="en-US" altLang="ko-KR" sz="1600" dirty="0" err="1" smtClean="0">
                <a:latin typeface="+mn-ea"/>
              </a:rPr>
              <a:t>int</a:t>
            </a:r>
            <a:r>
              <a:rPr lang="en-US" altLang="ko-KR" sz="1600" dirty="0" smtClean="0">
                <a:latin typeface="+mn-ea"/>
              </a:rPr>
              <a:t> add(</a:t>
            </a:r>
            <a:r>
              <a:rPr lang="en-US" altLang="ko-KR" sz="1600" dirty="0" err="1" smtClean="0">
                <a:latin typeface="+mn-ea"/>
              </a:rPr>
              <a:t>int</a:t>
            </a:r>
            <a:r>
              <a:rPr lang="en-US" altLang="ko-KR" sz="1600" dirty="0" smtClean="0">
                <a:latin typeface="+mn-ea"/>
              </a:rPr>
              <a:t> a, </a:t>
            </a:r>
            <a:r>
              <a:rPr lang="en-US" altLang="ko-KR" sz="1600" dirty="0" err="1" smtClean="0">
                <a:latin typeface="+mn-ea"/>
              </a:rPr>
              <a:t>int</a:t>
            </a:r>
            <a:r>
              <a:rPr lang="en-US" altLang="ko-KR" sz="1600" dirty="0" smtClean="0">
                <a:latin typeface="+mn-ea"/>
              </a:rPr>
              <a:t> b);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5085184"/>
            <a:ext cx="7182017" cy="864096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1621632" y="2958094"/>
            <a:ext cx="0" cy="20550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6536" y="3638920"/>
            <a:ext cx="2952328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개의 </a:t>
            </a:r>
            <a:r>
              <a:rPr lang="ko-KR" altLang="en-US" sz="1600" dirty="0" err="1" smtClean="0"/>
              <a:t>추상메서드만</a:t>
            </a:r>
            <a:r>
              <a:rPr lang="ko-KR" altLang="en-US" sz="1600" dirty="0" smtClean="0"/>
              <a:t> 사용가능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421" y="2521363"/>
            <a:ext cx="5616624" cy="22351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439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(lambda expression)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28387" y="1050848"/>
            <a:ext cx="237626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계산기 구현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2708920"/>
            <a:ext cx="4890095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562375"/>
            <a:ext cx="4000847" cy="9906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390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(lambda expression)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08054" y="980728"/>
            <a:ext cx="5685106" cy="5321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객체 지향 프로그래밍 방식과 </a:t>
            </a:r>
            <a:r>
              <a:rPr lang="ko-KR" altLang="en-US" sz="1800" b="1" dirty="0" err="1" smtClean="0">
                <a:solidFill>
                  <a:srgbClr val="C00000"/>
                </a:solidFill>
              </a:rPr>
              <a:t>람다식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비교</a:t>
            </a:r>
            <a:endParaRPr lang="en-US" altLang="ko-KR" sz="18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600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>
              <a:latin typeface="+mn-ea"/>
            </a:endParaRPr>
          </a:p>
          <a:p>
            <a:pPr lvl="1" algn="r">
              <a:lnSpc>
                <a:spcPct val="100000"/>
              </a:lnSpc>
            </a:pPr>
            <a:endParaRPr lang="en-US" altLang="ko-KR" sz="1600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600" dirty="0" smtClean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lvl="1">
              <a:lnSpc>
                <a:spcPct val="100000"/>
              </a:lnSpc>
            </a:pPr>
            <a:endParaRPr lang="en-US" altLang="ko-KR" sz="1600" dirty="0" smtClean="0"/>
          </a:p>
          <a:p>
            <a:pPr lvl="1">
              <a:lnSpc>
                <a:spcPct val="100000"/>
              </a:lnSpc>
            </a:pP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85" y="1895346"/>
            <a:ext cx="5646910" cy="1920407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3429000"/>
            <a:ext cx="5904656" cy="1821195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064568" y="1484784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객체 지향 프로그래밍 방식</a:t>
            </a:r>
            <a:endParaRPr lang="ko-KR" altLang="en-US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07" y="4725144"/>
            <a:ext cx="5467177" cy="1448213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174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9035</TotalTime>
  <Words>746</Words>
  <Application>Microsoft Office PowerPoint</Application>
  <PresentationFormat>A4 용지(210x297mm)</PresentationFormat>
  <Paragraphs>176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15장. 람다식, 스트림</vt:lpstr>
      <vt:lpstr> 람다식(lambda expression)</vt:lpstr>
      <vt:lpstr> 람다식(lambda expression)</vt:lpstr>
      <vt:lpstr> 람다식(lambda expression)</vt:lpstr>
      <vt:lpstr> 람다식(lambda expression)</vt:lpstr>
      <vt:lpstr> 람다식(lambda expression)</vt:lpstr>
      <vt:lpstr> 람다식(lambda expression)</vt:lpstr>
      <vt:lpstr> 람다식(lambda expression)</vt:lpstr>
      <vt:lpstr> 람다식(lambda expression)</vt:lpstr>
      <vt:lpstr> 람다식(lambda expression)</vt:lpstr>
      <vt:lpstr> 람다식(lambda expression)</vt:lpstr>
      <vt:lpstr> 스트림(Stream)</vt:lpstr>
      <vt:lpstr> 스트림(Stream)</vt:lpstr>
      <vt:lpstr> 스트림(Stream)</vt:lpstr>
      <vt:lpstr> 스트림(Stream)</vt:lpstr>
      <vt:lpstr> 스트림(Stream)</vt:lpstr>
      <vt:lpstr> 스트림(Stream)</vt:lpstr>
      <vt:lpstr> 스트림(Stream)</vt:lpstr>
      <vt:lpstr> 스트림(Stream)</vt:lpstr>
      <vt:lpstr> 스트림(Stream)</vt:lpstr>
      <vt:lpstr> 스트림(Stream)</vt:lpstr>
      <vt:lpstr> 스트림(Stream)</vt:lpstr>
      <vt:lpstr> 스트림(Stream)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619</cp:revision>
  <dcterms:created xsi:type="dcterms:W3CDTF">2019-03-04T02:36:55Z</dcterms:created>
  <dcterms:modified xsi:type="dcterms:W3CDTF">2023-07-18T23:16:10Z</dcterms:modified>
</cp:coreProperties>
</file>