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400" r:id="rId3"/>
    <p:sldId id="424" r:id="rId4"/>
    <p:sldId id="425" r:id="rId5"/>
    <p:sldId id="431" r:id="rId6"/>
    <p:sldId id="427" r:id="rId7"/>
    <p:sldId id="401" r:id="rId8"/>
    <p:sldId id="402" r:id="rId9"/>
    <p:sldId id="432" r:id="rId10"/>
    <p:sldId id="403" r:id="rId11"/>
    <p:sldId id="404" r:id="rId12"/>
    <p:sldId id="405" r:id="rId13"/>
    <p:sldId id="406" r:id="rId14"/>
    <p:sldId id="407" r:id="rId15"/>
    <p:sldId id="409" r:id="rId16"/>
    <p:sldId id="410" r:id="rId17"/>
    <p:sldId id="411" r:id="rId18"/>
    <p:sldId id="412" r:id="rId19"/>
    <p:sldId id="413" r:id="rId20"/>
    <p:sldId id="414" r:id="rId21"/>
    <p:sldId id="434" r:id="rId22"/>
    <p:sldId id="415" r:id="rId23"/>
    <p:sldId id="389" r:id="rId24"/>
    <p:sldId id="390" r:id="rId25"/>
    <p:sldId id="391" r:id="rId26"/>
    <p:sldId id="392" r:id="rId27"/>
    <p:sldId id="433" r:id="rId28"/>
    <p:sldId id="393" r:id="rId29"/>
    <p:sldId id="398" r:id="rId30"/>
    <p:sldId id="394" r:id="rId31"/>
    <p:sldId id="399" r:id="rId32"/>
    <p:sldId id="395" r:id="rId33"/>
    <p:sldId id="430" r:id="rId3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쿠키와 세션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bg1"/>
                </a:solidFill>
              </a:rPr>
              <a:t> cookie </a:t>
            </a:r>
            <a:r>
              <a:rPr lang="en-US" altLang="ko-KR" sz="1800" i="1" dirty="0">
                <a:solidFill>
                  <a:schemeClr val="bg1"/>
                </a:solidFill>
              </a:rPr>
              <a:t>/ session 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부여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</a:t>
            </a:r>
            <a:r>
              <a:rPr lang="ko-KR" altLang="en-US" dirty="0" smtClean="0"/>
              <a:t>세션이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되는 시기는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성공한 때이다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39" y="2204864"/>
            <a:ext cx="6591872" cy="37417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34598" y="5648393"/>
            <a:ext cx="6786754" cy="44490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09165" y="3356992"/>
            <a:ext cx="6786754" cy="64807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3040" y="1988840"/>
            <a:ext cx="309754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session/session01_process.jsp</a:t>
            </a:r>
          </a:p>
        </p:txBody>
      </p:sp>
    </p:spTree>
    <p:extLst>
      <p:ext uri="{BB962C8B-B14F-4D97-AF65-F5344CB8AC3E}">
        <p14:creationId xmlns:p14="http://schemas.microsoft.com/office/powerpoint/2010/main" val="11975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정보 얻기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단일 세션 정보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세션 정보는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반환 유형이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형이므로 반드시 형 변환을 사용해야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43489" y="2463966"/>
            <a:ext cx="640871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String id = (String)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session.getAttribute</a:t>
            </a:r>
            <a:r>
              <a:rPr lang="en-US" altLang="ko-KR" b="1" dirty="0" smtClean="0">
                <a:solidFill>
                  <a:schemeClr val="tx1"/>
                </a:solidFill>
              </a:rPr>
              <a:t>(“</a:t>
            </a:r>
            <a:r>
              <a:rPr lang="en-US" altLang="ko-KR" b="1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b="1" dirty="0" smtClean="0">
                <a:solidFill>
                  <a:schemeClr val="tx1"/>
                </a:solidFill>
              </a:rPr>
              <a:t>”);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16" y="3108616"/>
            <a:ext cx="3407008" cy="91622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53" y="3108616"/>
            <a:ext cx="3528392" cy="931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0592" y="4221088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같은 브라우저에서 세션이 부여되면 계속 유지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됨</a:t>
            </a:r>
            <a:endParaRPr lang="ko-KR" altLang="en-US" sz="1600" dirty="0"/>
          </a:p>
        </p:txBody>
      </p:sp>
      <p:sp>
        <p:nvSpPr>
          <p:cNvPr id="13" name="오른쪽 화살표 12"/>
          <p:cNvSpPr/>
          <p:nvPr/>
        </p:nvSpPr>
        <p:spPr>
          <a:xfrm>
            <a:off x="4899518" y="3495717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49" y="4559642"/>
            <a:ext cx="6119391" cy="177561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83404" y="4379622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session/session02.jsp</a:t>
            </a:r>
          </a:p>
        </p:txBody>
      </p:sp>
    </p:spTree>
    <p:extLst>
      <p:ext uri="{BB962C8B-B14F-4D97-AF65-F5344CB8AC3E}">
        <p14:creationId xmlns:p14="http://schemas.microsoft.com/office/powerpoint/2010/main" val="40549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유지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웹 브라우저 단위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48544" y="1493516"/>
            <a:ext cx="828092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세션은 오직 웹 서버에 존재하는 객체로 웹 브라우저마다 </a:t>
            </a:r>
            <a:r>
              <a:rPr lang="ko-KR" altLang="en-US" sz="1600" dirty="0">
                <a:solidFill>
                  <a:srgbClr val="C00000"/>
                </a:solidFill>
              </a:rPr>
              <a:t>하나씩</a:t>
            </a:r>
            <a:r>
              <a:rPr lang="ko-KR" altLang="en-US" sz="1600" dirty="0"/>
              <a:t> 존재하므로 브라우저를 닫기 전까지 웹 페이지를 이동하더라도 사용자 정보가 유지된다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852936"/>
            <a:ext cx="4032448" cy="1505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57056" y="4572412"/>
            <a:ext cx="430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브라우저를 새로 열면 세션이 유지되지 않음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20552" y="4428401"/>
            <a:ext cx="406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세션이 생성된 브라우저는 </a:t>
            </a:r>
            <a:r>
              <a:rPr lang="ko-KR" altLang="en-US" sz="1600" dirty="0" err="1" smtClean="0"/>
              <a:t>새창을</a:t>
            </a:r>
            <a:r>
              <a:rPr lang="ko-KR" altLang="en-US" sz="1600" dirty="0" smtClean="0"/>
              <a:t> 열어도</a:t>
            </a:r>
            <a:endParaRPr lang="en-US" altLang="ko-KR" sz="1600" dirty="0" smtClean="0"/>
          </a:p>
          <a:p>
            <a:r>
              <a:rPr lang="ko-KR" altLang="en-US" sz="1600" dirty="0" smtClean="0"/>
              <a:t>세션이 계속 유지됨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1" y="2852936"/>
            <a:ext cx="4479328" cy="14426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0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삭제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단일 세션 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세션에 저장된 하나의 세션 속성 이름을 삭제하려면 </a:t>
            </a:r>
            <a:r>
              <a:rPr lang="en-US" altLang="ko-KR" sz="1600" dirty="0" err="1" smtClean="0"/>
              <a:t>removeAttribute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20652" y="1904057"/>
            <a:ext cx="424847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session.removeAttribute</a:t>
            </a:r>
            <a:r>
              <a:rPr lang="en-US" altLang="ko-KR" b="1" dirty="0" smtClean="0">
                <a:solidFill>
                  <a:srgbClr val="C00000"/>
                </a:solidFill>
              </a:rPr>
              <a:t>(“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userId</a:t>
            </a:r>
            <a:r>
              <a:rPr lang="en-US" altLang="ko-KR" b="1" dirty="0" smtClean="0">
                <a:solidFill>
                  <a:srgbClr val="C00000"/>
                </a:solidFill>
              </a:rPr>
              <a:t>”);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48" y="2512518"/>
            <a:ext cx="2592288" cy="185258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2516317"/>
            <a:ext cx="5381437" cy="350497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1" y="1984104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ession/session03.jsp</a:t>
            </a:r>
          </a:p>
        </p:txBody>
      </p:sp>
    </p:spTree>
    <p:extLst>
      <p:ext uri="{BB962C8B-B14F-4D97-AF65-F5344CB8AC3E}">
        <p14:creationId xmlns:p14="http://schemas.microsoft.com/office/powerpoint/2010/main" val="2023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980728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모든 세션 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세션에 저장된 모든 속성 이름을 삭제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768" y="2000806"/>
            <a:ext cx="244827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session.invalidate</a:t>
            </a:r>
            <a:r>
              <a:rPr lang="en-US" altLang="ko-KR" b="1" dirty="0" smtClean="0">
                <a:solidFill>
                  <a:srgbClr val="C00000"/>
                </a:solidFill>
              </a:rPr>
              <a:t>();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22" y="2550294"/>
            <a:ext cx="4534293" cy="13107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6711933" cy="2314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3861048"/>
            <a:ext cx="237626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session/session04.jsp</a:t>
            </a:r>
          </a:p>
        </p:txBody>
      </p:sp>
    </p:spTree>
    <p:extLst>
      <p:ext uri="{BB962C8B-B14F-4D97-AF65-F5344CB8AC3E}">
        <p14:creationId xmlns:p14="http://schemas.microsoft.com/office/powerpoint/2010/main" val="4131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7129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설정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 유효 시간은 세션을 유지하기 위한 세션의 일정 시간을 말한다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기본값은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분이다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유효시간을 설정할 때는 </a:t>
            </a:r>
            <a:r>
              <a:rPr lang="en-US" altLang="ko-KR" sz="1600" dirty="0" smtClean="0"/>
              <a:t>session </a:t>
            </a:r>
            <a:r>
              <a:rPr lang="ko-KR" altLang="en-US" sz="1600" dirty="0" smtClean="0"/>
              <a:t>객체의 </a:t>
            </a:r>
            <a:r>
              <a:rPr lang="en-US" altLang="ko-KR" b="1" dirty="0" err="1" smtClean="0"/>
              <a:t>setMaxInactiveInterval</a:t>
            </a:r>
            <a:r>
              <a:rPr lang="en-US" altLang="ko-KR" b="1" dirty="0" smtClean="0"/>
              <a:t>()</a:t>
            </a:r>
            <a:r>
              <a:rPr lang="ko-KR" altLang="en-US" sz="1600" dirty="0" smtClean="0"/>
              <a:t>을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2383073"/>
            <a:ext cx="8064896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session.setMaxInactiveInterval</a:t>
            </a:r>
            <a:r>
              <a:rPr lang="en-US" altLang="ko-KR" b="1" dirty="0" smtClean="0">
                <a:solidFill>
                  <a:srgbClr val="0070C0"/>
                </a:solidFill>
              </a:rPr>
              <a:t>(10*60);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세션 유효시간 </a:t>
            </a:r>
            <a:r>
              <a:rPr lang="en-US" altLang="ko-KR" sz="1600" b="1" dirty="0">
                <a:solidFill>
                  <a:srgbClr val="00B050"/>
                </a:solidFill>
              </a:rPr>
              <a:t>1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0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분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(600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초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설정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664" y="29249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servers &gt; web.xml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299753"/>
            <a:ext cx="6444029" cy="2961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95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설정 </a:t>
            </a:r>
            <a:r>
              <a:rPr lang="en-US" altLang="ko-KR" sz="2000" b="1" dirty="0" smtClean="0"/>
              <a:t>– 5</a:t>
            </a:r>
            <a:r>
              <a:rPr lang="ko-KR" altLang="en-US" sz="2000" b="1" dirty="0" smtClean="0"/>
              <a:t>분으로 설정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97016" y="5525964"/>
            <a:ext cx="367240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C00000"/>
                </a:solidFill>
              </a:rPr>
              <a:t>변경후</a:t>
            </a:r>
            <a:r>
              <a:rPr lang="ko-KR" altLang="en-US" sz="1600" dirty="0" smtClean="0">
                <a:solidFill>
                  <a:srgbClr val="C00000"/>
                </a:solidFill>
              </a:rPr>
              <a:t> 브라우저를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새로고침하면</a:t>
            </a:r>
            <a:r>
              <a:rPr lang="ko-KR" altLang="en-US" sz="1600" dirty="0" smtClean="0">
                <a:solidFill>
                  <a:srgbClr val="C00000"/>
                </a:solidFill>
              </a:rPr>
              <a:t> 변경된 유효시간을 표시함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560" y="1534726"/>
            <a:ext cx="76328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은행사이트에 로그인한 경우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분에서 초단위로 </a:t>
            </a:r>
            <a:r>
              <a:rPr lang="ko-KR" altLang="en-US" sz="1600" dirty="0" err="1" smtClean="0"/>
              <a:t>역카운팅</a:t>
            </a:r>
            <a:r>
              <a:rPr lang="ko-KR" altLang="en-US" sz="1600" dirty="0" smtClean="0"/>
              <a:t> 되면서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분이 지나면 자동 로그아웃</a:t>
            </a:r>
            <a:r>
              <a:rPr lang="en-US" altLang="ko-KR" sz="1600" dirty="0"/>
              <a:t>[</a:t>
            </a:r>
            <a:r>
              <a:rPr lang="en-US" altLang="ko-KR" sz="1600" dirty="0" err="1" smtClean="0"/>
              <a:t>session.invalidate</a:t>
            </a:r>
            <a:r>
              <a:rPr lang="en-US" altLang="ko-KR" sz="1600" dirty="0" smtClean="0"/>
              <a:t>()]</a:t>
            </a:r>
            <a:r>
              <a:rPr lang="ko-KR" altLang="en-US" sz="1600" dirty="0" smtClean="0"/>
              <a:t> 됨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580939"/>
            <a:ext cx="3312368" cy="28797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08" y="2594124"/>
            <a:ext cx="2983872" cy="2851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13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설정 </a:t>
            </a:r>
            <a:r>
              <a:rPr lang="en-US" altLang="ko-KR" sz="2000" b="1" dirty="0" smtClean="0"/>
              <a:t>– 5</a:t>
            </a:r>
            <a:r>
              <a:rPr lang="ko-KR" altLang="en-US" sz="2000" b="1" dirty="0" smtClean="0"/>
              <a:t>분으로 설정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4104"/>
            <a:ext cx="7060764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02356" y="1843567"/>
            <a:ext cx="230425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timeout.jsp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실습하기 </a:t>
            </a:r>
            <a:r>
              <a:rPr lang="en-US" altLang="ko-KR" sz="2000" b="1" dirty="0" smtClean="0"/>
              <a:t>– 5</a:t>
            </a:r>
            <a:r>
              <a:rPr lang="ko-KR" altLang="en-US" sz="2000" b="1" dirty="0" smtClean="0"/>
              <a:t>분으로 설정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00" y="4869160"/>
            <a:ext cx="3221299" cy="86409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24018"/>
            <a:ext cx="3038283" cy="13681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97" y="1951786"/>
            <a:ext cx="3528392" cy="931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4381832" y="2256066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2" y="3573016"/>
            <a:ext cx="3407008" cy="91622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 rot="7676901">
            <a:off x="4889858" y="3146734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886143">
            <a:off x="5493058" y="4547979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21152" y="436510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5</a:t>
            </a:r>
            <a:r>
              <a:rPr lang="ko-KR" altLang="en-US" sz="1600" dirty="0" err="1" smtClean="0"/>
              <a:t>분후</a:t>
            </a:r>
            <a:r>
              <a:rPr lang="ko-KR" altLang="en-US" sz="1600" dirty="0" smtClean="0"/>
              <a:t> 세션 삭제됨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90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8136904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15" y="1614764"/>
            <a:ext cx="3499308" cy="159821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0" y="1818989"/>
            <a:ext cx="3782568" cy="142687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20552" y="328498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session.jsp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session_process.jsp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아이디와 비밀번호가 인증되면 아이디 값을 </a:t>
            </a:r>
            <a:r>
              <a:rPr lang="ko-KR" altLang="en-US" sz="1600" dirty="0" err="1" smtClean="0"/>
              <a:t>세션명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값으로 설정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respons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객체의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이용하여 </a:t>
            </a:r>
            <a:r>
              <a:rPr lang="en-US" altLang="ko-KR" sz="1600" dirty="0" err="1" smtClean="0"/>
              <a:t>welcome.jsp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파일로 이동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sz="1600" dirty="0" err="1" smtClean="0"/>
              <a:t>welcome.jsp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파일을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세션이 있으면 세션을 가져와서 환영인사를 출력함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&lt;</a:t>
            </a:r>
            <a:r>
              <a:rPr lang="ko-KR" altLang="en-US" sz="1600" dirty="0" smtClean="0"/>
              <a:t>로그아웃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클릭하면 설정된 세션을 해제하도록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session_out.jsp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설정된 모든 </a:t>
            </a:r>
            <a:r>
              <a:rPr lang="ko-KR" altLang="en-US" sz="1600" dirty="0" err="1" smtClean="0"/>
              <a:t>세션명을</a:t>
            </a:r>
            <a:r>
              <a:rPr lang="ko-KR" altLang="en-US" sz="1600" dirty="0" smtClean="0"/>
              <a:t> 해제하고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session.jsp</a:t>
            </a:r>
            <a:r>
              <a:rPr lang="ko-KR" altLang="en-US" sz="1600" dirty="0" smtClean="0"/>
              <a:t>로 이동함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2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7129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클라이언트와 웹 서버 간의 상태를 지속적으로 유지하는 방법을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 인증을 통해 특정 페이지를 사용할 수 있도록 권한 상태 유지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웹 쇼핑몰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장바구니나 주문 처리와 같은 회원 전용 페이지 로그인 후 다른 웹 페이지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에 갔다가 돌아와도 로그인 상태 유지됨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세션은 오직 웹 서버에 존재하는 객체로 웹 브라우저마다 </a:t>
            </a:r>
            <a:r>
              <a:rPr lang="ko-KR" altLang="en-US" sz="1600" dirty="0" smtClean="0">
                <a:solidFill>
                  <a:srgbClr val="C00000"/>
                </a:solidFill>
              </a:rPr>
              <a:t>하나씩</a:t>
            </a:r>
            <a:r>
              <a:rPr lang="ko-KR" altLang="en-US" sz="1600" dirty="0" smtClean="0"/>
              <a:t> 존재하므로 브라우저를 닫기 전까지 웹 페이지를 이동하더라도 사용자 정보가 유지된다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85048" y="4106441"/>
            <a:ext cx="1872208" cy="213087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24250" y="4214452"/>
            <a:ext cx="1588122" cy="1878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JSP </a:t>
            </a:r>
            <a:r>
              <a:rPr lang="ko-KR" altLang="en-US" sz="1400" dirty="0" smtClean="0"/>
              <a:t>컨테이너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2267" y="4751016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2267" y="5409311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093687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5432" y="4830209"/>
            <a:ext cx="1971664" cy="154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4" idx="3"/>
            <a:endCxn id="28" idx="1"/>
          </p:cNvCxnSpPr>
          <p:nvPr/>
        </p:nvCxnSpPr>
        <p:spPr>
          <a:xfrm>
            <a:off x="3845432" y="5579223"/>
            <a:ext cx="2076835" cy="64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37" y="4473661"/>
            <a:ext cx="845395" cy="6841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87" y="5286227"/>
            <a:ext cx="839945" cy="5859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0" y="385418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388222" y="3818104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808137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99681" y="378685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01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8136904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80729"/>
            <a:ext cx="6480720" cy="26501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92960" y="1637927"/>
            <a:ext cx="244827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ession-ex/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session.jsp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8136904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16710"/>
            <a:ext cx="6292720" cy="29523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226799" y="1631519"/>
            <a:ext cx="3418521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session-ex/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session_process.jsp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24" y="4869160"/>
            <a:ext cx="4961050" cy="122692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97312" y="1362273"/>
            <a:ext cx="2645069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session-ex/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welcome.jsp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85048" y="4322354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session-ex/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session_out.jsp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30" y="1799841"/>
            <a:ext cx="6828108" cy="2224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1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쿠</a:t>
            </a:r>
            <a:r>
              <a:rPr lang="ko-KR" altLang="en-US" dirty="0"/>
              <a:t>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클라이언트와 웹 서버간의 상태를 지속적으로 유지하는 방법으로 쿠키와 세션이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쿠키는 세션과 달리 상태 정보를 웹 서버가 아닌 클라이언트에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어떤 웹 사이트를 처음 방문한 사용자가 로그인 인증을 하고 나면 아이디와 비밀번호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를 기록한 쿠키가 만들어지고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다음부터 사용자가  그 사이트에 접속하면 별도의 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차를 거치지 않고 쉽게 접속할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쿠키는 클라이언트의 일정 폴더에 정보를 저장하므로 웹 서버의 부하를 줄일 수 있으나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개인 정보 기록이 남기 때문에 보안에 문제가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65168" y="4232042"/>
            <a:ext cx="1045905" cy="16310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3930574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47762" y="4725144"/>
            <a:ext cx="2245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32920" y="5122654"/>
            <a:ext cx="2160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72" y="4239464"/>
            <a:ext cx="1021055" cy="82636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97" y="385418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288704" y="3654991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645024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65168" y="378685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87493" y="5176721"/>
            <a:ext cx="1201411" cy="8383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쿠키저장소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99787" y="5528967"/>
            <a:ext cx="792087" cy="3420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쿠</a:t>
            </a:r>
            <a:r>
              <a:rPr lang="ko-KR" altLang="en-US" sz="1400"/>
              <a:t>키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63285" y="5864935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2920" y="5237810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7760" y="4077072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5957" y="4150466"/>
            <a:ext cx="2225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쿠키생성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response.addCookie</a:t>
            </a:r>
            <a:r>
              <a:rPr lang="en-US" altLang="ko-KR" sz="1400" dirty="0" smtClean="0"/>
              <a:t>())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731108" y="5949280"/>
            <a:ext cx="11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쿠키저장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3740" y="5237810"/>
            <a:ext cx="1995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쿠키전송</a:t>
            </a:r>
            <a:endParaRPr lang="en-US" altLang="ko-KR" sz="16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request.getCookie</a:t>
            </a:r>
            <a:r>
              <a:rPr lang="en-US" altLang="ko-KR" sz="1400" dirty="0" smtClean="0"/>
              <a:t>())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7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쿠</a:t>
            </a:r>
            <a:r>
              <a:rPr lang="ko-KR" altLang="en-US" dirty="0"/>
              <a:t>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3808956" cy="261865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920552" y="162880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Chrome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폴더안의</a:t>
            </a:r>
            <a:r>
              <a:rPr lang="ko-KR" altLang="en-US" sz="1600" dirty="0" smtClean="0">
                <a:solidFill>
                  <a:srgbClr val="C00000"/>
                </a:solidFill>
              </a:rPr>
              <a:t> 쿠키 파일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70" y="2132856"/>
            <a:ext cx="2695880" cy="28261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3385636"/>
            <a:ext cx="2659828" cy="257703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7827500" y="5856521"/>
            <a:ext cx="725900" cy="38079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클</a:t>
            </a:r>
            <a:r>
              <a:rPr lang="ko-KR" altLang="en-US" sz="1600">
                <a:solidFill>
                  <a:sysClr val="windowText" lastClr="000000"/>
                </a:solidFill>
              </a:rPr>
              <a:t>릭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7485388" y="5783738"/>
            <a:ext cx="342112" cy="26317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5604808"/>
            <a:ext cx="858674" cy="35786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13040" y="162880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Internet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Exploer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쿠키 파일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4744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내장 객체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7707"/>
              </p:ext>
            </p:extLst>
          </p:nvPr>
        </p:nvGraphicFramePr>
        <p:xfrm>
          <a:off x="755824" y="1844824"/>
          <a:ext cx="8640960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getName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쿠키의 이름을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getValue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쿠키에 설정된 값을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setMaxAge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쿠키의 유효 기간을 설정한다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쿠키 생성은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클래스로 쿠키를 생성한 후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객체의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addCookie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</a:t>
            </a:r>
            <a:r>
              <a:rPr lang="ko-KR" altLang="en-US" dirty="0"/>
              <a:t>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  쿠키 </a:t>
            </a:r>
            <a:r>
              <a:rPr lang="ko-KR" altLang="en-US" dirty="0"/>
              <a:t>이름 </a:t>
            </a:r>
            <a:r>
              <a:rPr lang="en-US" altLang="ko-KR" dirty="0"/>
              <a:t>– </a:t>
            </a:r>
            <a:r>
              <a:rPr lang="en-US" altLang="ko-KR" dirty="0" err="1" smtClean="0"/>
              <a:t>userId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쿠키 값 </a:t>
            </a:r>
            <a:r>
              <a:rPr lang="en-US" altLang="ko-KR" dirty="0" smtClean="0"/>
              <a:t>- admin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08584" y="2924944"/>
            <a:ext cx="6300328" cy="10215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Cookie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cookie</a:t>
            </a:r>
            <a:r>
              <a:rPr lang="en-US" altLang="ko-KR" b="1" dirty="0" smtClean="0">
                <a:solidFill>
                  <a:srgbClr val="0070C0"/>
                </a:solidFill>
              </a:rPr>
              <a:t> = new Cookie(“</a:t>
            </a:r>
            <a:r>
              <a:rPr lang="en-US" altLang="ko-KR" b="1" dirty="0" err="1" smtClean="0">
                <a:solidFill>
                  <a:srgbClr val="0070C0"/>
                </a:solidFill>
              </a:rPr>
              <a:t>userId</a:t>
            </a:r>
            <a:r>
              <a:rPr lang="en-US" altLang="ko-KR" b="1" dirty="0" smtClean="0">
                <a:solidFill>
                  <a:srgbClr val="0070C0"/>
                </a:solidFill>
              </a:rPr>
              <a:t>”, “admin”);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response.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addCookie</a:t>
            </a:r>
            <a:r>
              <a:rPr lang="en-US" altLang="ko-KR" b="1" dirty="0" smtClean="0">
                <a:solidFill>
                  <a:srgbClr val="C00000"/>
                </a:solidFill>
              </a:rPr>
              <a:t>(cookie</a:t>
            </a:r>
            <a:r>
              <a:rPr lang="en-US" altLang="ko-KR" b="1" dirty="0" smtClean="0">
                <a:solidFill>
                  <a:srgbClr val="0070C0"/>
                </a:solidFill>
              </a:rPr>
              <a:t>);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1" y="3656238"/>
            <a:ext cx="8588484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2952781" cy="144016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092423"/>
            <a:ext cx="3909399" cy="944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9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552" y="1074802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03" y="2348880"/>
            <a:ext cx="6774768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66392" y="1859633"/>
            <a:ext cx="22184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cookie/cookie01.jsp</a:t>
            </a:r>
          </a:p>
        </p:txBody>
      </p:sp>
    </p:spTree>
    <p:extLst>
      <p:ext uri="{BB962C8B-B14F-4D97-AF65-F5344CB8AC3E}">
        <p14:creationId xmlns:p14="http://schemas.microsoft.com/office/powerpoint/2010/main" val="30472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552" y="1052736"/>
            <a:ext cx="338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8"/>
            <a:ext cx="6505398" cy="41894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93221" y="1772816"/>
            <a:ext cx="260423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ookie/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cookieProcess.jsp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8544" y="1537363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세션은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프로토콜을 이용하는 웹 환경에서 상태를 유지하기 위한 </a:t>
            </a:r>
            <a:r>
              <a:rPr lang="ko-KR" altLang="en-US" sz="1600" b="1" dirty="0" smtClean="0"/>
              <a:t>기술이다</a:t>
            </a:r>
            <a:r>
              <a:rPr lang="en-US" altLang="ko-KR" sz="1600" dirty="0" smtClean="0"/>
              <a:t>. HTTP</a:t>
            </a:r>
            <a:r>
              <a:rPr lang="ko-KR" altLang="en-US" sz="1600" dirty="0"/>
              <a:t>는 요청과 응답으로 이루어지며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특정 </a:t>
            </a:r>
            <a:r>
              <a:rPr lang="en-US" altLang="ko-KR" sz="1600" dirty="0"/>
              <a:t>URL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요청할 때마다 </a:t>
            </a:r>
            <a:r>
              <a:rPr lang="ko-KR" altLang="en-US" sz="1600" b="1" dirty="0">
                <a:solidFill>
                  <a:srgbClr val="C00000"/>
                </a:solidFill>
              </a:rPr>
              <a:t>새로운 </a:t>
            </a:r>
            <a:r>
              <a:rPr lang="en-US" altLang="ko-KR" sz="1600" b="1" dirty="0">
                <a:solidFill>
                  <a:srgbClr val="C00000"/>
                </a:solidFill>
              </a:rPr>
              <a:t>HTTP </a:t>
            </a:r>
            <a:r>
              <a:rPr lang="ko-KR" altLang="en-US" sz="1600" b="1" dirty="0">
                <a:solidFill>
                  <a:srgbClr val="C00000"/>
                </a:solidFill>
              </a:rPr>
              <a:t>요청이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생성</a:t>
            </a:r>
            <a:r>
              <a:rPr lang="ko-KR" altLang="en-US" sz="1600" dirty="0" smtClean="0"/>
              <a:t>되기 때문에 </a:t>
            </a:r>
            <a:r>
              <a:rPr lang="ko-KR" altLang="en-US" sz="1600" dirty="0"/>
              <a:t>이들간에 상태를 유지할 수 있는 방법이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들어 </a:t>
            </a:r>
            <a:r>
              <a:rPr lang="en-US" altLang="ko-KR" sz="1600" dirty="0"/>
              <a:t>/</a:t>
            </a:r>
            <a:r>
              <a:rPr lang="en-US" altLang="ko-KR" sz="1600" dirty="0" err="1" smtClean="0"/>
              <a:t>login.jsp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라는 </a:t>
            </a:r>
            <a:r>
              <a:rPr lang="en-US" altLang="ko-KR" sz="1600" dirty="0"/>
              <a:t>URL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로그 인을 </a:t>
            </a:r>
            <a:r>
              <a:rPr lang="ko-KR" altLang="en-US" sz="1600" dirty="0"/>
              <a:t>했다고 하더라도 </a:t>
            </a:r>
            <a:r>
              <a:rPr lang="en-US" altLang="ko-KR" sz="1600" dirty="0"/>
              <a:t>/boards </a:t>
            </a:r>
            <a:r>
              <a:rPr lang="ko-KR" altLang="en-US" sz="1600" dirty="0"/>
              <a:t>페이지로 이동하게 되면 새로운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요청이므로 </a:t>
            </a:r>
            <a:r>
              <a:rPr lang="ko-KR" altLang="en-US" sz="1600" dirty="0" smtClean="0"/>
              <a:t>로그 인을 </a:t>
            </a:r>
            <a:r>
              <a:rPr lang="ko-KR" altLang="en-US" sz="1600" dirty="0"/>
              <a:t>했다는 정보를 </a:t>
            </a:r>
            <a:r>
              <a:rPr lang="ko-KR" altLang="en-US" sz="1600" dirty="0" smtClean="0"/>
              <a:t>확인할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없는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이러한 </a:t>
            </a:r>
            <a:r>
              <a:rPr lang="en-US" altLang="ko-KR" sz="1600" dirty="0" smtClean="0"/>
              <a:t>HTTP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무상태</a:t>
            </a:r>
            <a:r>
              <a:rPr lang="en-US" altLang="ko-KR" sz="1600" dirty="0"/>
              <a:t>(Stateless)</a:t>
            </a:r>
            <a:r>
              <a:rPr lang="ko-KR" altLang="en-US" sz="1600" dirty="0"/>
              <a:t>한 특성을 극복하고자 나온 기술이 쿠키와 </a:t>
            </a:r>
            <a:r>
              <a:rPr lang="ko-KR" altLang="en-US" sz="1600" dirty="0" smtClean="0"/>
              <a:t>세션이다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둘은 특정 데이터를 저장해두고 페이지를 이동하거나 </a:t>
            </a:r>
            <a:r>
              <a:rPr lang="ko-KR" altLang="en-US" sz="1600" dirty="0" smtClean="0"/>
              <a:t>새로 고침 </a:t>
            </a:r>
            <a:r>
              <a:rPr lang="ko-KR" altLang="en-US" sz="1600" dirty="0"/>
              <a:t>하는 등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요청이 매번 발생해도 특정 상태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를 유지할 수 있는 </a:t>
            </a:r>
            <a:r>
              <a:rPr lang="ko-KR" altLang="en-US" sz="1600" dirty="0" smtClean="0"/>
              <a:t>기술이다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98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024860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정보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클라이언트에 저장된 모든 쿠키 객체를 가져오려면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객체의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getCookies</a:t>
            </a:r>
            <a:r>
              <a:rPr lang="en-US" altLang="ko-KR" b="1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789889" y="2204864"/>
            <a:ext cx="5112568" cy="5618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Cookie[] cookies =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request.getCookies</a:t>
            </a:r>
            <a:r>
              <a:rPr lang="en-US" altLang="ko-KR" b="1" dirty="0" smtClean="0">
                <a:solidFill>
                  <a:srgbClr val="0070C0"/>
                </a:solidFill>
              </a:rPr>
              <a:t>();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996952"/>
            <a:ext cx="5100974" cy="280831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13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342" y="951792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정보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9" y="1700808"/>
            <a:ext cx="8581329" cy="20882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92088" y="3933056"/>
            <a:ext cx="88414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JSESSIONID</a:t>
            </a:r>
            <a:r>
              <a:rPr lang="ko-KR" altLang="en-US" sz="1600" b="1" dirty="0"/>
              <a:t>란</a:t>
            </a:r>
            <a:r>
              <a:rPr lang="en-US" altLang="ko-KR" sz="1600" b="1" dirty="0"/>
              <a:t>?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</a:t>
            </a: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컨테이너에서 세션을 유지하기 위해 발급하는 키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HTTP </a:t>
            </a:r>
            <a:r>
              <a:rPr lang="ko-KR" altLang="en-US" sz="1600" dirty="0"/>
              <a:t>프로토콜은 </a:t>
            </a:r>
            <a:r>
              <a:rPr lang="en-US" altLang="ko-KR" sz="1600" dirty="0" smtClean="0"/>
              <a:t>stateless </a:t>
            </a:r>
            <a:r>
              <a:rPr lang="ko-KR" altLang="en-US" sz="1600" dirty="0" smtClean="0"/>
              <a:t>하다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요청시마다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새로운 연결이 생성되고 </a:t>
            </a:r>
            <a:r>
              <a:rPr lang="ko-KR" altLang="en-US" sz="1600" dirty="0" err="1"/>
              <a:t>응답후</a:t>
            </a:r>
            <a:r>
              <a:rPr lang="ko-KR" altLang="en-US" sz="1600" dirty="0"/>
              <a:t> 연결은 끊기게 되므로 </a:t>
            </a:r>
            <a:r>
              <a:rPr lang="ko-KR" altLang="en-US" sz="1600" dirty="0" smtClean="0"/>
              <a:t>상태를 </a:t>
            </a:r>
            <a:r>
              <a:rPr lang="ko-KR" altLang="en-US" sz="1600" dirty="0"/>
              <a:t>유지할 수 없다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상태를 저장하기 위해서 </a:t>
            </a:r>
            <a:r>
              <a:rPr lang="ko-KR" altLang="en-US" sz="1600" dirty="0" err="1"/>
              <a:t>톰캣은</a:t>
            </a:r>
            <a:r>
              <a:rPr lang="ko-KR" altLang="en-US" sz="1600" dirty="0"/>
              <a:t> </a:t>
            </a:r>
            <a:r>
              <a:rPr lang="en-US" altLang="ko-KR" sz="1600" dirty="0"/>
              <a:t>JSESSIONID </a:t>
            </a:r>
            <a:r>
              <a:rPr lang="ko-KR" altLang="en-US" sz="1600" dirty="0"/>
              <a:t>쿠키를 클라이언트에게 발급해주고 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값을 </a:t>
            </a:r>
            <a:r>
              <a:rPr lang="ko-KR" altLang="en-US" sz="1600" dirty="0"/>
              <a:t>통해 </a:t>
            </a:r>
            <a:r>
              <a:rPr lang="ko-KR" altLang="en-US" sz="1600" dirty="0" smtClean="0"/>
              <a:t>세션을 </a:t>
            </a:r>
            <a:r>
              <a:rPr lang="ko-KR" altLang="en-US" sz="1600" dirty="0"/>
              <a:t>유지할 수 있도록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37176" y="1541983"/>
            <a:ext cx="22184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cookie/cookie02.jsp</a:t>
            </a:r>
          </a:p>
        </p:txBody>
      </p:sp>
    </p:spTree>
    <p:extLst>
      <p:ext uri="{BB962C8B-B14F-4D97-AF65-F5344CB8AC3E}">
        <p14:creationId xmlns:p14="http://schemas.microsoft.com/office/powerpoint/2010/main" val="27243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쿠키의 유효 기간을 만료한다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2288704" y="1997489"/>
            <a:ext cx="2947088" cy="5618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cookie.setMaxAge</a:t>
            </a:r>
            <a:r>
              <a:rPr lang="en-US" altLang="ko-KR" b="1" dirty="0" smtClean="0">
                <a:solidFill>
                  <a:schemeClr val="tx1"/>
                </a:solidFill>
              </a:rPr>
              <a:t>(0);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34" y="2705066"/>
            <a:ext cx="6336704" cy="3226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76882" y="2278417"/>
            <a:ext cx="22184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cookie/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maxage.jsp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쿠키의 유효 기간을 만료한다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276872"/>
            <a:ext cx="5677392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52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374" y="1124744"/>
            <a:ext cx="3967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2" y="2132856"/>
            <a:ext cx="4184333" cy="1993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81723" y="2564904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createSession.jsp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374" y="1124744"/>
            <a:ext cx="3967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7003413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8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ko-KR" altLang="en-US" sz="2000" b="1" dirty="0"/>
              <a:t>의</a:t>
            </a:r>
            <a:r>
              <a:rPr lang="ko-KR" altLang="en-US" sz="2000" b="1" dirty="0" smtClean="0"/>
              <a:t> 프로세스</a:t>
            </a:r>
            <a:r>
              <a:rPr lang="en-US" altLang="ko-KR" sz="2000" b="1" dirty="0" smtClean="0"/>
              <a:t>(Process)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381" y="1484784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브라우저가 </a:t>
            </a:r>
            <a:r>
              <a:rPr lang="ko-KR" altLang="en-US" sz="1600" dirty="0" smtClean="0"/>
              <a:t>서버 측에 </a:t>
            </a:r>
            <a:r>
              <a:rPr lang="ko-KR" altLang="en-US" sz="1600" dirty="0"/>
              <a:t>특정 페이지를 요청합니다</a:t>
            </a:r>
            <a:r>
              <a:rPr lang="en-US" altLang="ko-KR" sz="1600" dirty="0"/>
              <a:t>. /</a:t>
            </a:r>
            <a:r>
              <a:rPr lang="en-US" altLang="ko-KR" sz="1600" dirty="0" err="1"/>
              <a:t>createSession.jsp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요청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88193"/>
            <a:ext cx="6048672" cy="10991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43381" y="307825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이후 요청 시마다 </a:t>
            </a:r>
            <a:r>
              <a:rPr lang="ko-KR" altLang="en-US" sz="1600" dirty="0"/>
              <a:t>해당 세션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 헤더에 포함하여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70"/>
          <a:stretch/>
        </p:blipFill>
        <p:spPr>
          <a:xfrm>
            <a:off x="1435181" y="3438292"/>
            <a:ext cx="4165892" cy="1840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92089" y="5415607"/>
            <a:ext cx="8913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서버는 </a:t>
            </a:r>
            <a:r>
              <a:rPr lang="ko-KR" altLang="en-US" sz="1600" dirty="0"/>
              <a:t>요청 헤더의 </a:t>
            </a:r>
            <a:r>
              <a:rPr lang="en-US" altLang="ko-KR" sz="1600" dirty="0"/>
              <a:t>JSESSIONID </a:t>
            </a:r>
            <a:r>
              <a:rPr lang="ko-KR" altLang="en-US" sz="1600" dirty="0"/>
              <a:t>쿠키를 참조하여 자신이 가지고 있는 </a:t>
            </a:r>
            <a:r>
              <a:rPr lang="ko-KR" altLang="en-US" sz="1600" dirty="0" smtClean="0"/>
              <a:t>세션 객체를 구분한다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예를 </a:t>
            </a:r>
            <a:r>
              <a:rPr lang="ko-KR" altLang="en-US" sz="1600" dirty="0"/>
              <a:t>들어 해당 세션에 </a:t>
            </a:r>
            <a:r>
              <a:rPr lang="ko-KR" altLang="en-US" sz="1600" dirty="0" smtClean="0"/>
              <a:t>로그인 된 </a:t>
            </a:r>
            <a:r>
              <a:rPr lang="ko-KR" altLang="en-US" sz="1600" dirty="0"/>
              <a:t>사용자 </a:t>
            </a:r>
            <a:r>
              <a:rPr lang="ko-KR" altLang="en-US" sz="1600" dirty="0" smtClean="0"/>
              <a:t>정보 등이 담겨 있으면 </a:t>
            </a:r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되어 있는 것으로 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판단하게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41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내장 객체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38336"/>
              </p:ext>
            </p:extLst>
          </p:nvPr>
        </p:nvGraphicFramePr>
        <p:xfrm>
          <a:off x="560512" y="1685528"/>
          <a:ext cx="9145016" cy="419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setAttribute</a:t>
                      </a:r>
                      <a:r>
                        <a:rPr lang="en-US" altLang="ko-KR" sz="1600" dirty="0" smtClean="0"/>
                        <a:t>(String name, Object value)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 속성 이름이 </a:t>
                      </a:r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속성에 </a:t>
                      </a:r>
                      <a:r>
                        <a:rPr lang="en-US" altLang="ko-KR" sz="1600" dirty="0" smtClean="0"/>
                        <a:t>value</a:t>
                      </a:r>
                      <a:r>
                        <a:rPr lang="ko-KR" altLang="en-US" sz="1600" dirty="0" smtClean="0"/>
                        <a:t>를 할당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getAttribute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java.lang.Object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세션 속성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</a:t>
                      </a:r>
                      <a:r>
                        <a:rPr lang="en-US" altLang="ko-KR" sz="1600" dirty="0" smtClean="0"/>
                        <a:t>Object</a:t>
                      </a:r>
                      <a:r>
                        <a:rPr lang="ko-KR" altLang="en-US" sz="1600" dirty="0" smtClean="0"/>
                        <a:t>형으로 반환한다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b="1" dirty="0" smtClean="0"/>
                        <a:t>형 변환</a:t>
                      </a:r>
                      <a:r>
                        <a:rPr lang="ko-KR" altLang="en-US" sz="1600" dirty="0" smtClean="0"/>
                        <a:t>이 필요함</a:t>
                      </a:r>
                      <a:r>
                        <a:rPr lang="en-US" altLang="ko-KR" sz="1600" dirty="0" smtClean="0"/>
                        <a:t>(Object-&gt;String)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getId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Java.lang.String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세션에 할당된 고유 아이디를 </a:t>
                      </a:r>
                      <a:r>
                        <a:rPr lang="en-US" altLang="ko-KR" sz="1600" dirty="0" smtClean="0"/>
                        <a:t>String</a:t>
                      </a:r>
                      <a:r>
                        <a:rPr lang="ko-KR" altLang="en-US" sz="1600" dirty="0" smtClean="0"/>
                        <a:t>형으로 반환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setMaxInactiveInterval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interval)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세션을 유지하기 위해 세션 유지 시간을 초 단위로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getMaxInactiveInterval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interval)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세션을 유지하기 위해 세션 유지 시간을 반환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기본값은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1800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초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(30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분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removeAttribute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 속성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속성을 제거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invalidate()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현재 세션에 저장된 모든 세션 속성을 제거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세션 생성은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  세션 </a:t>
            </a:r>
            <a:r>
              <a:rPr lang="ko-KR" altLang="en-US" dirty="0"/>
              <a:t>속성 이름 </a:t>
            </a:r>
            <a:r>
              <a:rPr lang="en-US" altLang="ko-KR" dirty="0"/>
              <a:t>– </a:t>
            </a:r>
            <a:r>
              <a:rPr lang="en-US" altLang="ko-KR" dirty="0" err="1" smtClean="0"/>
              <a:t>userId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 </a:t>
            </a:r>
            <a:r>
              <a:rPr lang="en-US" altLang="ko-KR" dirty="0" smtClean="0"/>
              <a:t>- admin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84648" y="2496268"/>
            <a:ext cx="464414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setAttribute</a:t>
            </a:r>
            <a:r>
              <a:rPr lang="en-US" altLang="ko-KR" b="1" dirty="0" smtClean="0">
                <a:solidFill>
                  <a:schemeClr val="tx1"/>
                </a:solidFill>
              </a:rPr>
              <a:t>(“</a:t>
            </a:r>
            <a:r>
              <a:rPr lang="en-US" altLang="ko-KR" b="1" dirty="0" err="1" smtClean="0">
                <a:solidFill>
                  <a:srgbClr val="0070C0"/>
                </a:solidFill>
              </a:rPr>
              <a:t>userId</a:t>
            </a:r>
            <a:r>
              <a:rPr lang="en-US" altLang="ko-KR" b="1" dirty="0" smtClean="0">
                <a:solidFill>
                  <a:schemeClr val="tx1"/>
                </a:solidFill>
              </a:rPr>
              <a:t>”,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b="1" dirty="0" smtClean="0">
                <a:solidFill>
                  <a:schemeClr val="tx1"/>
                </a:solidFill>
              </a:rPr>
              <a:t>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725770"/>
            <a:ext cx="3038283" cy="13681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806516"/>
            <a:ext cx="3528392" cy="931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4743949" y="4191542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99" y="2309209"/>
            <a:ext cx="6738339" cy="134766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57056" y="1661571"/>
            <a:ext cx="2349909" cy="3596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session/session01.jsp</a:t>
            </a:r>
          </a:p>
        </p:txBody>
      </p:sp>
    </p:spTree>
    <p:extLst>
      <p:ext uri="{BB962C8B-B14F-4D97-AF65-F5344CB8AC3E}">
        <p14:creationId xmlns:p14="http://schemas.microsoft.com/office/powerpoint/2010/main" val="30925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12984</TotalTime>
  <Words>1233</Words>
  <Application>Microsoft Office PowerPoint</Application>
  <PresentationFormat>A4 용지(210x297mm)</PresentationFormat>
  <Paragraphs>209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jsp 쿠키와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808</cp:revision>
  <dcterms:created xsi:type="dcterms:W3CDTF">2019-03-04T02:36:55Z</dcterms:created>
  <dcterms:modified xsi:type="dcterms:W3CDTF">2023-07-18T20:24:52Z</dcterms:modified>
</cp:coreProperties>
</file>