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256" r:id="rId2"/>
    <p:sldId id="264" r:id="rId3"/>
    <p:sldId id="289" r:id="rId4"/>
    <p:sldId id="267" r:id="rId5"/>
    <p:sldId id="269" r:id="rId6"/>
    <p:sldId id="274" r:id="rId7"/>
    <p:sldId id="349" r:id="rId8"/>
    <p:sldId id="270" r:id="rId9"/>
    <p:sldId id="370" r:id="rId10"/>
    <p:sldId id="319" r:id="rId11"/>
    <p:sldId id="371" r:id="rId12"/>
    <p:sldId id="372" r:id="rId13"/>
    <p:sldId id="373" r:id="rId14"/>
    <p:sldId id="374" r:id="rId15"/>
    <p:sldId id="375" r:id="rId16"/>
    <p:sldId id="376" r:id="rId17"/>
    <p:sldId id="377" r:id="rId18"/>
    <p:sldId id="378" r:id="rId19"/>
    <p:sldId id="379" r:id="rId20"/>
    <p:sldId id="380" r:id="rId21"/>
    <p:sldId id="381" r:id="rId22"/>
    <p:sldId id="382" r:id="rId23"/>
    <p:sldId id="394" r:id="rId24"/>
    <p:sldId id="395" r:id="rId25"/>
    <p:sldId id="396" r:id="rId26"/>
    <p:sldId id="383" r:id="rId27"/>
    <p:sldId id="386" r:id="rId28"/>
    <p:sldId id="385" r:id="rId29"/>
    <p:sldId id="384" r:id="rId30"/>
    <p:sldId id="387" r:id="rId31"/>
    <p:sldId id="390" r:id="rId32"/>
    <p:sldId id="388" r:id="rId33"/>
    <p:sldId id="389" r:id="rId34"/>
    <p:sldId id="391" r:id="rId35"/>
    <p:sldId id="392" r:id="rId36"/>
    <p:sldId id="393" r:id="rId3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77" y="53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46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39555" y="6381328"/>
            <a:ext cx="9945555" cy="476672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050" name="Picture 2" descr="javaì ëí ì´ë¯¸ì§ ê²ìê²°ê³¼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52" y="5933989"/>
            <a:ext cx="685900" cy="6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7050783" cy="1226567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Banking project</a:t>
            </a:r>
            <a:endParaRPr lang="ko-KR" altLang="en-US" sz="3600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000" i="1" dirty="0" smtClean="0">
                <a:solidFill>
                  <a:schemeClr val="bg1"/>
                </a:solidFill>
              </a:rPr>
              <a:t>은행 업무 프로젝트</a:t>
            </a:r>
            <a:endParaRPr lang="ko-KR" altLang="en-US" sz="18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Picture 2" descr="java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056" y="3645024"/>
            <a:ext cx="4078760" cy="244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0" y="-18256"/>
            <a:ext cx="7185248" cy="85496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step3. </a:t>
            </a:r>
            <a:r>
              <a:rPr lang="ko-KR" altLang="en-US" dirty="0"/>
              <a:t>은행 업무 기능 </a:t>
            </a:r>
            <a:r>
              <a:rPr lang="ko-KR" altLang="en-US" dirty="0" smtClean="0"/>
              <a:t>설계</a:t>
            </a:r>
            <a:r>
              <a:rPr lang="en-US" altLang="ko-KR" dirty="0"/>
              <a:t> , </a:t>
            </a:r>
            <a:r>
              <a:rPr lang="ko-KR" altLang="en-US" dirty="0"/>
              <a:t>구현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61" y="1052736"/>
            <a:ext cx="7848872" cy="50339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1885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0" y="-18256"/>
            <a:ext cx="7185248" cy="85496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step3. </a:t>
            </a:r>
            <a:r>
              <a:rPr lang="ko-KR" altLang="en-US" dirty="0"/>
              <a:t>은행 업무 기능 </a:t>
            </a:r>
            <a:r>
              <a:rPr lang="ko-KR" altLang="en-US" dirty="0" smtClean="0"/>
              <a:t>설계</a:t>
            </a:r>
            <a:r>
              <a:rPr lang="en-US" altLang="ko-KR" dirty="0"/>
              <a:t> , </a:t>
            </a:r>
            <a:r>
              <a:rPr lang="ko-KR" altLang="en-US" dirty="0"/>
              <a:t>구현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65" y="1234250"/>
            <a:ext cx="8878069" cy="43895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0735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0" y="-18256"/>
            <a:ext cx="7185248" cy="85496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step3. </a:t>
            </a:r>
            <a:r>
              <a:rPr lang="ko-KR" altLang="en-US" dirty="0"/>
              <a:t>은행 업무 기능 </a:t>
            </a:r>
            <a:r>
              <a:rPr lang="ko-KR" altLang="en-US" dirty="0" smtClean="0"/>
              <a:t>설계</a:t>
            </a:r>
            <a:r>
              <a:rPr lang="en-US" altLang="ko-KR" dirty="0"/>
              <a:t> , </a:t>
            </a:r>
            <a:r>
              <a:rPr lang="ko-KR" altLang="en-US" dirty="0"/>
              <a:t>구현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052736"/>
            <a:ext cx="7681626" cy="49686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4478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0" y="-18256"/>
            <a:ext cx="7185248" cy="85496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step3. </a:t>
            </a:r>
            <a:r>
              <a:rPr lang="ko-KR" altLang="en-US" dirty="0"/>
              <a:t>은행 업무 기능 </a:t>
            </a:r>
            <a:r>
              <a:rPr lang="ko-KR" altLang="en-US" dirty="0" smtClean="0"/>
              <a:t>설계</a:t>
            </a:r>
            <a:r>
              <a:rPr lang="en-US" altLang="ko-KR" dirty="0"/>
              <a:t> , </a:t>
            </a:r>
            <a:r>
              <a:rPr lang="ko-KR" altLang="en-US" dirty="0"/>
              <a:t>구현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052736"/>
            <a:ext cx="7635902" cy="49534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0087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0" y="-18256"/>
            <a:ext cx="7185248" cy="85496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step3. </a:t>
            </a:r>
            <a:r>
              <a:rPr lang="ko-KR" altLang="en-US" dirty="0"/>
              <a:t>은행 업무 기능 </a:t>
            </a:r>
            <a:r>
              <a:rPr lang="ko-KR" altLang="en-US" dirty="0" smtClean="0"/>
              <a:t>설계</a:t>
            </a:r>
            <a:r>
              <a:rPr lang="en-US" altLang="ko-KR" dirty="0"/>
              <a:t> , </a:t>
            </a:r>
            <a:r>
              <a:rPr lang="ko-KR" altLang="en-US" dirty="0"/>
              <a:t>구현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68" y="1638145"/>
            <a:ext cx="8801863" cy="35817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4008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0" y="-18256"/>
            <a:ext cx="7185248" cy="85496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step4. </a:t>
            </a:r>
            <a:r>
              <a:rPr lang="ko-KR" altLang="en-US" dirty="0" smtClean="0"/>
              <a:t>테스트 실행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45" y="1988840"/>
            <a:ext cx="8268417" cy="11964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83939" y="1196753"/>
            <a:ext cx="5509221" cy="5040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자료구조를 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ArrayList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로 구현하기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12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0" y="-18256"/>
            <a:ext cx="7185248" cy="85496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step4. </a:t>
            </a:r>
            <a:r>
              <a:rPr lang="ko-KR" altLang="en-US" dirty="0" smtClean="0"/>
              <a:t>테스트 실행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83939" y="1052736"/>
            <a:ext cx="5509221" cy="5040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 smtClean="0"/>
              <a:t>계좌 생성</a:t>
            </a:r>
            <a:endParaRPr lang="en-US" altLang="ko-KR" sz="1800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704" y="1124744"/>
            <a:ext cx="6648200" cy="47525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4006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0" y="-18256"/>
            <a:ext cx="7185248" cy="85496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step4. </a:t>
            </a:r>
            <a:r>
              <a:rPr lang="ko-KR" altLang="en-US" dirty="0" smtClean="0"/>
              <a:t>테스트 실행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83939" y="1052736"/>
            <a:ext cx="5509221" cy="5040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 smtClean="0"/>
              <a:t>계좌 검색 메서드</a:t>
            </a:r>
            <a:endParaRPr lang="en-US" altLang="ko-KR" sz="18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1772815"/>
            <a:ext cx="8481795" cy="32540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7232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0" y="-18256"/>
            <a:ext cx="7185248" cy="85496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step4. </a:t>
            </a:r>
            <a:r>
              <a:rPr lang="ko-KR" altLang="en-US" dirty="0" smtClean="0"/>
              <a:t>테스트 실행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83939" y="1052736"/>
            <a:ext cx="5509221" cy="5040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 smtClean="0"/>
              <a:t>계좌 목록</a:t>
            </a:r>
            <a:endParaRPr lang="en-US" altLang="ko-KR" sz="18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745635"/>
            <a:ext cx="7931684" cy="17553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0392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0" y="-18256"/>
            <a:ext cx="7185248" cy="85496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step4. </a:t>
            </a:r>
            <a:r>
              <a:rPr lang="ko-KR" altLang="en-US" dirty="0" smtClean="0"/>
              <a:t>테스트 실행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83939" y="1052736"/>
            <a:ext cx="1044725" cy="5040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b="1" smtClean="0"/>
              <a:t>예금</a:t>
            </a:r>
            <a:endParaRPr lang="en-US" altLang="ko-KR" sz="18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18" y="1628800"/>
            <a:ext cx="7788315" cy="42447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6429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은행 업무 프로젝트 개요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64568" y="1052736"/>
            <a:ext cx="655272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은행 업무 프로젝트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/>
              <a:t>     은행 계좌 클래스를 만들고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은행 업무 기능 만들기 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424608" y="2132856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은행 업무 프로젝트 단</a:t>
            </a:r>
            <a:r>
              <a:rPr lang="ko-KR" altLang="en-US" dirty="0"/>
              <a:t>계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1856656" y="2636912"/>
            <a:ext cx="4752528" cy="504056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 step1. </a:t>
            </a:r>
            <a:r>
              <a:rPr lang="ko-KR" altLang="en-US" dirty="0" smtClean="0"/>
              <a:t>문제 정의하기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856656" y="3338990"/>
            <a:ext cx="4752528" cy="504056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 step2. </a:t>
            </a:r>
            <a:r>
              <a:rPr lang="ko-KR" altLang="en-US" dirty="0" smtClean="0"/>
              <a:t>클래스 정의하고 관계도 그리기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856656" y="4041068"/>
            <a:ext cx="4752528" cy="504056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 step3. </a:t>
            </a:r>
            <a:r>
              <a:rPr lang="ko-KR" altLang="en-US" dirty="0" smtClean="0"/>
              <a:t>은행 업무 기능 설계하고 구현하기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856656" y="4743146"/>
            <a:ext cx="4752528" cy="504056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 step4. </a:t>
            </a:r>
            <a:r>
              <a:rPr lang="ko-KR" altLang="en-US" dirty="0" smtClean="0"/>
              <a:t>프로그램 테스트하기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856656" y="5445224"/>
            <a:ext cx="4752528" cy="504056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 step5. </a:t>
            </a:r>
            <a:r>
              <a:rPr lang="ko-KR" altLang="en-US" dirty="0" smtClean="0"/>
              <a:t>유지보수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업그레이드 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786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0" y="-18256"/>
            <a:ext cx="7185248" cy="85496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step4. </a:t>
            </a:r>
            <a:r>
              <a:rPr lang="ko-KR" altLang="en-US" dirty="0" smtClean="0"/>
              <a:t>테스트 실행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83939" y="1052736"/>
            <a:ext cx="900709" cy="5040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b="1" smtClean="0"/>
              <a:t>출금</a:t>
            </a:r>
            <a:endParaRPr lang="en-US" altLang="ko-KR" sz="18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88" y="1084582"/>
            <a:ext cx="7346201" cy="50405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7481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0" y="-18256"/>
            <a:ext cx="7185248" cy="85496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smtClean="0"/>
              <a:t>step5. </a:t>
            </a:r>
            <a:r>
              <a:rPr lang="ko-KR" altLang="en-US" dirty="0" smtClean="0"/>
              <a:t>업그레이드</a:t>
            </a:r>
            <a:r>
              <a:rPr lang="en-US" altLang="ko-KR" dirty="0" smtClean="0"/>
              <a:t> – DB </a:t>
            </a:r>
            <a:r>
              <a:rPr lang="ko-KR" altLang="en-US" dirty="0" smtClean="0"/>
              <a:t>연동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808211"/>
            <a:ext cx="3057760" cy="30963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83939" y="1052736"/>
            <a:ext cx="5509221" cy="5040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 smtClean="0"/>
              <a:t> 패키지 및 클래스 계층 구조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96013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0" y="-18256"/>
            <a:ext cx="7185248" cy="85496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smtClean="0"/>
              <a:t>step5. </a:t>
            </a:r>
            <a:r>
              <a:rPr lang="ko-KR" altLang="en-US" dirty="0" smtClean="0"/>
              <a:t>업그레이드</a:t>
            </a:r>
            <a:r>
              <a:rPr lang="en-US" altLang="ko-KR" dirty="0" smtClean="0"/>
              <a:t> – DB </a:t>
            </a:r>
            <a:r>
              <a:rPr lang="ko-KR" altLang="en-US" dirty="0" smtClean="0"/>
              <a:t>연동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83939" y="1052736"/>
            <a:ext cx="5509221" cy="5040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DB </a:t>
            </a:r>
            <a:r>
              <a:rPr lang="ko-KR" altLang="en-US" sz="1800" b="1" dirty="0" smtClean="0"/>
              <a:t>테이블 생성</a:t>
            </a:r>
            <a:endParaRPr lang="en-US" altLang="ko-KR" sz="1800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772815"/>
            <a:ext cx="7198375" cy="22322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3329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689721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/>
              <a:t>JDBCUtil</a:t>
            </a:r>
            <a:r>
              <a:rPr lang="en-US" altLang="ko-KR" dirty="0"/>
              <a:t> –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연결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96" y="1340768"/>
            <a:ext cx="9309957" cy="415440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2170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689721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JDBCUtil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연결 종료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196752"/>
            <a:ext cx="6774768" cy="46562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6353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689721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JDBCUtil</a:t>
            </a:r>
            <a:r>
              <a:rPr lang="en-US" altLang="ko-KR" dirty="0" smtClean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연결 종료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908721"/>
            <a:ext cx="6696744" cy="53560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9094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0" y="-18256"/>
            <a:ext cx="7185248" cy="85496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smtClean="0"/>
              <a:t>step5. </a:t>
            </a:r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83939" y="1052736"/>
            <a:ext cx="5509221" cy="5040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Bank Main</a:t>
            </a:r>
            <a:endParaRPr lang="en-US" altLang="ko-KR" sz="18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556791"/>
            <a:ext cx="8296686" cy="46805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2826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0" y="-18256"/>
            <a:ext cx="7185248" cy="85496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smtClean="0"/>
              <a:t>step5. </a:t>
            </a:r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83939" y="1052736"/>
            <a:ext cx="5509221" cy="5040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Bank Main</a:t>
            </a:r>
            <a:endParaRPr lang="en-US" altLang="ko-KR" sz="18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19" y="1700808"/>
            <a:ext cx="8550381" cy="3863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9436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0" y="-18256"/>
            <a:ext cx="7185248" cy="85496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smtClean="0"/>
              <a:t>step5. </a:t>
            </a:r>
            <a:r>
              <a:rPr lang="en-US" altLang="ko-KR" dirty="0" err="1" smtClean="0"/>
              <a:t>AccountDAO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83939" y="1052736"/>
            <a:ext cx="5509221" cy="5040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 smtClean="0"/>
              <a:t> 계좌 생성</a:t>
            </a:r>
            <a:endParaRPr lang="en-US" altLang="ko-KR" sz="18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628800"/>
            <a:ext cx="6577117" cy="46131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8464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0" y="-18256"/>
            <a:ext cx="7185248" cy="85496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smtClean="0"/>
              <a:t>step5. </a:t>
            </a:r>
            <a:r>
              <a:rPr lang="ko-KR" altLang="en-US" dirty="0" smtClean="0"/>
              <a:t>업그레이드</a:t>
            </a:r>
            <a:r>
              <a:rPr lang="en-US" altLang="ko-KR" dirty="0" smtClean="0"/>
              <a:t> – DB </a:t>
            </a:r>
            <a:r>
              <a:rPr lang="ko-KR" altLang="en-US" dirty="0" smtClean="0"/>
              <a:t>연동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3"/>
          <a:stretch/>
        </p:blipFill>
        <p:spPr>
          <a:xfrm>
            <a:off x="1064568" y="1196752"/>
            <a:ext cx="7925173" cy="48965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9041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step1. </a:t>
            </a:r>
            <a:r>
              <a:rPr lang="ko-KR" altLang="en-US" dirty="0" smtClean="0"/>
              <a:t>문제 정의하기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443909" y="980728"/>
            <a:ext cx="8685555" cy="21687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  프로그램 시나리오</a:t>
            </a:r>
            <a:endParaRPr lang="en-US" altLang="ko-KR" sz="2000" b="1" dirty="0" smtClean="0"/>
          </a:p>
          <a:p>
            <a:pPr lvl="1">
              <a:lnSpc>
                <a:spcPct val="150000"/>
              </a:lnSpc>
            </a:pPr>
            <a:r>
              <a:rPr lang="ko-KR" altLang="en-US" sz="1800" dirty="0" smtClean="0">
                <a:solidFill>
                  <a:srgbClr val="002060"/>
                </a:solidFill>
              </a:rPr>
              <a:t>계정</a:t>
            </a:r>
            <a:r>
              <a:rPr lang="en-US" altLang="ko-KR" sz="1800" dirty="0" smtClean="0">
                <a:solidFill>
                  <a:srgbClr val="002060"/>
                </a:solidFill>
              </a:rPr>
              <a:t>(Account)</a:t>
            </a:r>
            <a:r>
              <a:rPr lang="ko-KR" altLang="en-US" sz="1800" dirty="0" smtClean="0">
                <a:solidFill>
                  <a:srgbClr val="002060"/>
                </a:solidFill>
              </a:rPr>
              <a:t> 클래스에는 계좌 번호</a:t>
            </a:r>
            <a:r>
              <a:rPr lang="en-US" altLang="ko-KR" sz="1800" dirty="0" smtClean="0">
                <a:solidFill>
                  <a:srgbClr val="002060"/>
                </a:solidFill>
              </a:rPr>
              <a:t>, </a:t>
            </a:r>
            <a:r>
              <a:rPr lang="ko-KR" altLang="en-US" sz="1800" dirty="0" err="1" smtClean="0">
                <a:solidFill>
                  <a:srgbClr val="002060"/>
                </a:solidFill>
              </a:rPr>
              <a:t>계좌주</a:t>
            </a:r>
            <a:r>
              <a:rPr lang="en-US" altLang="ko-KR" sz="1800" dirty="0" smtClean="0">
                <a:solidFill>
                  <a:srgbClr val="002060"/>
                </a:solidFill>
              </a:rPr>
              <a:t>, </a:t>
            </a:r>
            <a:r>
              <a:rPr lang="ko-KR" altLang="en-US" sz="1800" dirty="0" smtClean="0">
                <a:solidFill>
                  <a:srgbClr val="002060"/>
                </a:solidFill>
              </a:rPr>
              <a:t>잔액 속성으로 구성되어 있음</a:t>
            </a:r>
            <a:r>
              <a:rPr lang="en-US" altLang="ko-KR" sz="1800" dirty="0" smtClean="0">
                <a:solidFill>
                  <a:srgbClr val="002060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 smtClean="0">
                <a:solidFill>
                  <a:srgbClr val="002060"/>
                </a:solidFill>
              </a:rPr>
              <a:t>Account </a:t>
            </a:r>
            <a:r>
              <a:rPr lang="ko-KR" altLang="en-US" sz="1800" dirty="0" smtClean="0">
                <a:solidFill>
                  <a:srgbClr val="002060"/>
                </a:solidFill>
              </a:rPr>
              <a:t>배열을 </a:t>
            </a:r>
            <a:r>
              <a:rPr lang="en-US" altLang="ko-KR" sz="1800" dirty="0" smtClean="0">
                <a:solidFill>
                  <a:srgbClr val="002060"/>
                </a:solidFill>
              </a:rPr>
              <a:t>100</a:t>
            </a:r>
            <a:r>
              <a:rPr lang="ko-KR" altLang="en-US" sz="1800" dirty="0" smtClean="0">
                <a:solidFill>
                  <a:srgbClr val="002060"/>
                </a:solidFill>
              </a:rPr>
              <a:t>개 생성한다</a:t>
            </a:r>
            <a:r>
              <a:rPr lang="en-US" altLang="ko-KR" sz="1800" dirty="0" smtClean="0">
                <a:solidFill>
                  <a:srgbClr val="002060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 smtClean="0">
                <a:solidFill>
                  <a:srgbClr val="002060"/>
                </a:solidFill>
              </a:rPr>
              <a:t>Main </a:t>
            </a:r>
            <a:r>
              <a:rPr lang="ko-KR" altLang="en-US" sz="1800" dirty="0" smtClean="0">
                <a:solidFill>
                  <a:srgbClr val="002060"/>
                </a:solidFill>
              </a:rPr>
              <a:t>클래스에서 계좌 생성</a:t>
            </a:r>
            <a:r>
              <a:rPr lang="en-US" altLang="ko-KR" sz="1800" dirty="0" smtClean="0">
                <a:solidFill>
                  <a:srgbClr val="002060"/>
                </a:solidFill>
              </a:rPr>
              <a:t>, </a:t>
            </a:r>
            <a:r>
              <a:rPr lang="ko-KR" altLang="en-US" sz="1800" dirty="0" smtClean="0">
                <a:solidFill>
                  <a:srgbClr val="002060"/>
                </a:solidFill>
              </a:rPr>
              <a:t>계좌 목록</a:t>
            </a:r>
            <a:r>
              <a:rPr lang="en-US" altLang="ko-KR" sz="1800" dirty="0" smtClean="0">
                <a:solidFill>
                  <a:srgbClr val="002060"/>
                </a:solidFill>
              </a:rPr>
              <a:t>, </a:t>
            </a:r>
            <a:r>
              <a:rPr lang="ko-KR" altLang="en-US" sz="1800" dirty="0" smtClean="0">
                <a:solidFill>
                  <a:srgbClr val="002060"/>
                </a:solidFill>
              </a:rPr>
              <a:t>입금</a:t>
            </a:r>
            <a:r>
              <a:rPr lang="en-US" altLang="ko-KR" sz="1800" dirty="0" smtClean="0">
                <a:solidFill>
                  <a:srgbClr val="002060"/>
                </a:solidFill>
              </a:rPr>
              <a:t>, </a:t>
            </a:r>
            <a:r>
              <a:rPr lang="ko-KR" altLang="en-US" sz="1800" dirty="0" smtClean="0">
                <a:solidFill>
                  <a:srgbClr val="002060"/>
                </a:solidFill>
              </a:rPr>
              <a:t>출금</a:t>
            </a:r>
            <a:r>
              <a:rPr lang="en-US" altLang="ko-KR" sz="1800" dirty="0" smtClean="0">
                <a:solidFill>
                  <a:srgbClr val="002060"/>
                </a:solidFill>
              </a:rPr>
              <a:t>, </a:t>
            </a:r>
            <a:r>
              <a:rPr lang="ko-KR" altLang="en-US" sz="1800" dirty="0" smtClean="0">
                <a:solidFill>
                  <a:srgbClr val="002060"/>
                </a:solidFill>
              </a:rPr>
              <a:t>종료 등의 메뉴가 있다</a:t>
            </a:r>
            <a:r>
              <a:rPr lang="en-US" altLang="ko-KR" sz="1800" dirty="0" smtClean="0">
                <a:solidFill>
                  <a:srgbClr val="002060"/>
                </a:solidFill>
              </a:rPr>
              <a:t>.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715674"/>
              </p:ext>
            </p:extLst>
          </p:nvPr>
        </p:nvGraphicFramePr>
        <p:xfrm>
          <a:off x="1424608" y="3149481"/>
          <a:ext cx="6264697" cy="2367750"/>
        </p:xfrm>
        <a:graphic>
          <a:graphicData uri="http://schemas.openxmlformats.org/drawingml/2006/table">
            <a:tbl>
              <a:tblPr firstRow="1">
                <a:tableStyleId>{3B4B98B0-60AC-42C2-AFA5-B58CD77FA1E5}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2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3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계좌</a:t>
                      </a:r>
                      <a:r>
                        <a:rPr lang="ko-KR" altLang="en-US" baseline="0" dirty="0" smtClean="0"/>
                        <a:t> 번호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계좌주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금액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1111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홍길동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/>
                        <a:t> 1000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2222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성춘향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/>
                        <a:t> 2000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3333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이몽룡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/>
                        <a:t> 3000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4444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황진이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/>
                        <a:t> 4000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50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0" y="-18256"/>
            <a:ext cx="7185248" cy="85496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smtClean="0"/>
              <a:t>step5. </a:t>
            </a:r>
            <a:r>
              <a:rPr lang="en-US" altLang="ko-KR" dirty="0" err="1" smtClean="0"/>
              <a:t>AccountDAO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83939" y="1052736"/>
            <a:ext cx="5509221" cy="5040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 smtClean="0"/>
              <a:t> 계좌 검색</a:t>
            </a:r>
            <a:endParaRPr lang="en-US" altLang="ko-KR" sz="1800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556791"/>
            <a:ext cx="5702707" cy="469897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9129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0" y="-18256"/>
            <a:ext cx="7185248" cy="85496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smtClean="0"/>
              <a:t>step5. </a:t>
            </a:r>
            <a:r>
              <a:rPr lang="en-US" altLang="ko-KR" dirty="0" err="1" smtClean="0"/>
              <a:t>AccountDAO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83939" y="1052736"/>
            <a:ext cx="5509221" cy="5040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 smtClean="0"/>
              <a:t> 계좌 목록</a:t>
            </a:r>
            <a:endParaRPr lang="en-US" altLang="ko-KR" sz="18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7" y="1556791"/>
            <a:ext cx="8340519" cy="460851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8424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0" y="-18256"/>
            <a:ext cx="7185248" cy="85496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smtClean="0"/>
              <a:t>step5. </a:t>
            </a:r>
            <a:r>
              <a:rPr lang="en-US" altLang="ko-KR" dirty="0" err="1" smtClean="0"/>
              <a:t>AccountDAO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83939" y="1052736"/>
            <a:ext cx="5509221" cy="5040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 smtClean="0"/>
              <a:t> 계좌 목록</a:t>
            </a:r>
            <a:endParaRPr lang="en-US" altLang="ko-KR" sz="18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20" y="1700808"/>
            <a:ext cx="8131245" cy="29491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4524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0" y="-18256"/>
            <a:ext cx="7185248" cy="85496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smtClean="0"/>
              <a:t>step5. </a:t>
            </a:r>
            <a:r>
              <a:rPr lang="en-US" altLang="ko-KR" dirty="0" err="1" smtClean="0"/>
              <a:t>AccountDAO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052736"/>
            <a:ext cx="5509221" cy="5040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 smtClean="0"/>
              <a:t> 예금</a:t>
            </a:r>
            <a:endParaRPr lang="en-US" altLang="ko-KR" sz="18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1"/>
          <a:stretch/>
        </p:blipFill>
        <p:spPr>
          <a:xfrm>
            <a:off x="488604" y="1588840"/>
            <a:ext cx="9093284" cy="42884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1830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0" y="-18256"/>
            <a:ext cx="7185248" cy="85496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smtClean="0"/>
              <a:t>step5. </a:t>
            </a:r>
            <a:r>
              <a:rPr lang="en-US" altLang="ko-KR" dirty="0" err="1" smtClean="0"/>
              <a:t>AccountDAO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052736"/>
            <a:ext cx="5509221" cy="5040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 smtClean="0"/>
              <a:t> 예금</a:t>
            </a:r>
            <a:endParaRPr lang="en-US" altLang="ko-KR" sz="18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700808"/>
            <a:ext cx="7788315" cy="40618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2585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0" y="-18256"/>
            <a:ext cx="7185248" cy="85496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smtClean="0"/>
              <a:t>step5. </a:t>
            </a:r>
            <a:r>
              <a:rPr lang="en-US" altLang="ko-KR" dirty="0" err="1" smtClean="0"/>
              <a:t>AccountDAO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052736"/>
            <a:ext cx="5509221" cy="5040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 smtClean="0"/>
              <a:t> 출금</a:t>
            </a:r>
            <a:endParaRPr lang="en-US" altLang="ko-KR" sz="18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1556791"/>
            <a:ext cx="9073008" cy="45365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1934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0" y="-18256"/>
            <a:ext cx="7185248" cy="85496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smtClean="0"/>
              <a:t>step5. </a:t>
            </a:r>
            <a:r>
              <a:rPr lang="en-US" altLang="ko-KR" dirty="0" err="1" smtClean="0"/>
              <a:t>AccountDAO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052736"/>
            <a:ext cx="5509221" cy="5040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 smtClean="0"/>
              <a:t> 출금</a:t>
            </a:r>
            <a:endParaRPr lang="en-US" altLang="ko-KR" sz="18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700808"/>
            <a:ext cx="7695594" cy="44855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6382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18237" y="1116229"/>
            <a:ext cx="2982635" cy="5845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메뉴별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결과 리포트</a:t>
            </a:r>
            <a:endParaRPr lang="en-US" altLang="ko-KR" sz="1600" b="1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b="1" dirty="0" smtClean="0">
              <a:solidFill>
                <a:srgbClr val="002060"/>
              </a:solidFill>
            </a:endParaRPr>
          </a:p>
        </p:txBody>
      </p:sp>
      <p:sp>
        <p:nvSpPr>
          <p:cNvPr id="20" name="제목 5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</p:spPr>
        <p:txBody>
          <a:bodyPr/>
          <a:lstStyle/>
          <a:p>
            <a:r>
              <a:rPr lang="en-US" altLang="ko-KR" dirty="0" smtClean="0"/>
              <a:t> step1. </a:t>
            </a:r>
            <a:r>
              <a:rPr lang="ko-KR" altLang="en-US" dirty="0" smtClean="0"/>
              <a:t>문제 정의하기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87" y="1772816"/>
            <a:ext cx="3548401" cy="20053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96" y="4005064"/>
            <a:ext cx="3516892" cy="18722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93" y="4005064"/>
            <a:ext cx="3456384" cy="18158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529" y="1772816"/>
            <a:ext cx="3893183" cy="16561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7130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0" y="-18256"/>
            <a:ext cx="7185248" cy="85496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step2. </a:t>
            </a:r>
            <a:r>
              <a:rPr lang="ko-KR" altLang="en-US" dirty="0" smtClean="0"/>
              <a:t>클래스 다이어그</a:t>
            </a:r>
            <a:r>
              <a:rPr lang="ko-KR" altLang="en-US" dirty="0"/>
              <a:t>램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632520" y="1124744"/>
            <a:ext cx="3853036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200" b="1" dirty="0" smtClean="0">
                <a:solidFill>
                  <a:srgbClr val="C00000"/>
                </a:solidFill>
              </a:rPr>
              <a:t>  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클래스 관계도 그리기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39142" y="4005064"/>
            <a:ext cx="2818438" cy="36004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</a:t>
            </a:r>
          </a:p>
          <a:p>
            <a:pPr algn="ctr"/>
            <a:r>
              <a:rPr lang="en-US" altLang="ko-KR" dirty="0" smtClean="0">
                <a:latin typeface="+mn-ea"/>
              </a:rPr>
              <a:t>Account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39142" y="4361581"/>
            <a:ext cx="2818438" cy="137167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dirty="0" err="1" smtClean="0">
                <a:latin typeface="+mn-ea"/>
              </a:rPr>
              <a:t>ano</a:t>
            </a:r>
            <a:r>
              <a:rPr lang="en-US" altLang="ko-KR" dirty="0" smtClean="0">
                <a:latin typeface="+mn-ea"/>
              </a:rPr>
              <a:t> : String</a:t>
            </a:r>
          </a:p>
          <a:p>
            <a:pPr algn="ctr"/>
            <a:r>
              <a:rPr lang="en-US" altLang="ko-KR" dirty="0" smtClean="0">
                <a:latin typeface="+mn-ea"/>
              </a:rPr>
              <a:t>owner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smtClean="0">
                <a:latin typeface="+mn-ea"/>
              </a:rPr>
              <a:t>String</a:t>
            </a:r>
            <a:endParaRPr lang="en-US" altLang="ko-KR" dirty="0">
              <a:latin typeface="+mn-ea"/>
            </a:endParaRPr>
          </a:p>
          <a:p>
            <a:pPr algn="ctr"/>
            <a:r>
              <a:rPr lang="en-US" altLang="ko-KR" dirty="0" smtClean="0">
                <a:latin typeface="+mn-ea"/>
              </a:rPr>
              <a:t>balance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 smtClean="0">
                <a:latin typeface="+mn-ea"/>
              </a:rPr>
              <a:t>int</a:t>
            </a:r>
            <a:endParaRPr lang="en-US" altLang="ko-KR" dirty="0">
              <a:latin typeface="+mn-ea"/>
            </a:endParaRP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443598" y="4005064"/>
            <a:ext cx="2650838" cy="36004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</a:t>
            </a:r>
          </a:p>
          <a:p>
            <a:pPr algn="ctr"/>
            <a:r>
              <a:rPr lang="en-US" altLang="ko-KR" dirty="0" smtClean="0">
                <a:latin typeface="+mn-ea"/>
              </a:rPr>
              <a:t>Main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443598" y="4361581"/>
            <a:ext cx="2650838" cy="1515691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+mn-ea"/>
              </a:rPr>
              <a:t>createAccount</a:t>
            </a:r>
            <a:r>
              <a:rPr lang="en-US" altLang="ko-KR" dirty="0" smtClean="0">
                <a:latin typeface="+mn-ea"/>
              </a:rPr>
              <a:t>()</a:t>
            </a:r>
            <a:endParaRPr lang="en-US" altLang="ko-KR" dirty="0">
              <a:latin typeface="+mn-ea"/>
            </a:endParaRPr>
          </a:p>
          <a:p>
            <a:pPr algn="ctr"/>
            <a:r>
              <a:rPr lang="en-US" altLang="ko-KR" dirty="0" err="1" smtClean="0">
                <a:latin typeface="+mn-ea"/>
              </a:rPr>
              <a:t>getAccountList</a:t>
            </a:r>
            <a:r>
              <a:rPr lang="en-US" altLang="ko-KR" dirty="0" smtClean="0">
                <a:latin typeface="+mn-ea"/>
              </a:rPr>
              <a:t>()</a:t>
            </a:r>
          </a:p>
          <a:p>
            <a:pPr algn="ctr"/>
            <a:r>
              <a:rPr lang="en-US" altLang="ko-KR" dirty="0" smtClean="0">
                <a:latin typeface="+mn-ea"/>
              </a:rPr>
              <a:t>deposit()</a:t>
            </a:r>
          </a:p>
          <a:p>
            <a:pPr algn="ctr"/>
            <a:r>
              <a:rPr lang="en-US" altLang="ko-KR" dirty="0">
                <a:latin typeface="+mn-ea"/>
              </a:rPr>
              <a:t>w</a:t>
            </a:r>
            <a:r>
              <a:rPr lang="en-US" altLang="ko-KR" dirty="0" smtClean="0">
                <a:latin typeface="+mn-ea"/>
              </a:rPr>
              <a:t>ithdraw()</a:t>
            </a:r>
          </a:p>
          <a:p>
            <a:pPr algn="ctr"/>
            <a:r>
              <a:rPr lang="en-US" altLang="ko-KR" dirty="0" err="1" smtClean="0">
                <a:latin typeface="+mn-ea"/>
              </a:rPr>
              <a:t>findAccount</a:t>
            </a:r>
            <a:r>
              <a:rPr lang="en-US" altLang="ko-KR" dirty="0" smtClean="0">
                <a:latin typeface="+mn-ea"/>
              </a:rPr>
              <a:t>()</a:t>
            </a:r>
            <a:endParaRPr lang="en-US" altLang="ko-KR" dirty="0">
              <a:latin typeface="+mn-ea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4157580" y="4797152"/>
            <a:ext cx="128601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318458" y="2211094"/>
            <a:ext cx="2571208" cy="1443222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>
                <a:latin typeface="+mn-ea"/>
              </a:rPr>
              <a:t> 계좌 번호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계좌</a:t>
            </a:r>
            <a:r>
              <a:rPr lang="ko-KR" altLang="en-US" dirty="0" err="1">
                <a:latin typeface="+mn-ea"/>
              </a:rPr>
              <a:t>주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 잔액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81546" y="1772816"/>
            <a:ext cx="1845828" cy="369332"/>
          </a:xfrm>
          <a:prstGeom prst="rect">
            <a:avLst/>
          </a:prstGeom>
          <a:noFill/>
          <a:ln w="19050"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Account </a:t>
            </a:r>
            <a:r>
              <a:rPr lang="ko-KR" altLang="en-US" dirty="0" smtClean="0"/>
              <a:t>클래스</a:t>
            </a:r>
            <a:endParaRPr lang="en-US" altLang="ko-KR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5443598" y="2211094"/>
            <a:ext cx="2808312" cy="1649954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>
                <a:latin typeface="+mn-ea"/>
              </a:rPr>
              <a:t> 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계좌 생성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 계좌 목록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 입</a:t>
            </a:r>
            <a:r>
              <a:rPr lang="ko-KR" altLang="en-US" dirty="0">
                <a:latin typeface="+mn-ea"/>
              </a:rPr>
              <a:t>금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 출금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검색</a:t>
            </a:r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55484" y="1782108"/>
            <a:ext cx="1892370" cy="369332"/>
          </a:xfrm>
          <a:prstGeom prst="rect">
            <a:avLst/>
          </a:prstGeom>
          <a:noFill/>
          <a:ln w="19050"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ko-KR" altLang="en-US" dirty="0" smtClean="0"/>
              <a:t>클래스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4488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0" y="-18256"/>
            <a:ext cx="7185248" cy="85496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step2. </a:t>
            </a:r>
            <a:r>
              <a:rPr lang="ko-KR" altLang="en-US" dirty="0" smtClean="0"/>
              <a:t>클래스 정의하기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83939" y="1052737"/>
            <a:ext cx="5509221" cy="5040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smtClean="0">
                <a:solidFill>
                  <a:srgbClr val="C00000"/>
                </a:solidFill>
              </a:rPr>
              <a:t>Account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클래스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자료형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-VO)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335" y="1772816"/>
            <a:ext cx="6822656" cy="28803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6292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0" y="-18256"/>
            <a:ext cx="7185248" cy="85496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step2. </a:t>
            </a:r>
            <a:r>
              <a:rPr lang="ko-KR" altLang="en-US" dirty="0" smtClean="0"/>
              <a:t>클래스 정의하기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1412776"/>
            <a:ext cx="4965218" cy="39604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0283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0" y="-18256"/>
            <a:ext cx="7185248" cy="85496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step3. </a:t>
            </a:r>
            <a:r>
              <a:rPr lang="ko-KR" altLang="en-US" dirty="0" smtClean="0"/>
              <a:t>은행 업무 기능 설계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76" y="1268760"/>
            <a:ext cx="8423890" cy="456659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7401272" y="148478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39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0" y="-18256"/>
            <a:ext cx="7185248" cy="85496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step3. </a:t>
            </a:r>
            <a:r>
              <a:rPr lang="ko-KR" altLang="en-US" dirty="0" smtClean="0"/>
              <a:t>은행 업무 기능 설계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124744"/>
            <a:ext cx="7776864" cy="47662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7401272" y="148478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303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3771</TotalTime>
  <Words>462</Words>
  <Application>Microsoft Office PowerPoint</Application>
  <PresentationFormat>A4 용지(210x297mm)</PresentationFormat>
  <Paragraphs>144</Paragraphs>
  <Slides>36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3" baseType="lpstr"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Banking project</vt:lpstr>
      <vt:lpstr>  은행 업무 프로젝트 개요</vt:lpstr>
      <vt:lpstr> step1. 문제 정의하기</vt:lpstr>
      <vt:lpstr> step1. 문제 정의하기</vt:lpstr>
      <vt:lpstr> step2. 클래스 다이어그램</vt:lpstr>
      <vt:lpstr> step2. 클래스 정의하기</vt:lpstr>
      <vt:lpstr> step2. 클래스 정의하기</vt:lpstr>
      <vt:lpstr> step3. 은행 업무 기능 설계, 구현  </vt:lpstr>
      <vt:lpstr> step3. 은행 업무 기능 설계, 구현  </vt:lpstr>
      <vt:lpstr> step3. 은행 업무 기능 설계 , 구현 </vt:lpstr>
      <vt:lpstr> step3. 은행 업무 기능 설계 , 구현 </vt:lpstr>
      <vt:lpstr> step3. 은행 업무 기능 설계 , 구현 </vt:lpstr>
      <vt:lpstr> step3. 은행 업무 기능 설계 , 구현 </vt:lpstr>
      <vt:lpstr> step3. 은행 업무 기능 설계 , 구현 </vt:lpstr>
      <vt:lpstr> step4. 테스트 실행 </vt:lpstr>
      <vt:lpstr> step4. 테스트 실행 </vt:lpstr>
      <vt:lpstr> step4. 테스트 실행 </vt:lpstr>
      <vt:lpstr> step4. 테스트 실행 </vt:lpstr>
      <vt:lpstr> step4. 테스트 실행 </vt:lpstr>
      <vt:lpstr> step4. 테스트 실행 </vt:lpstr>
      <vt:lpstr> step5. 업그레이드 – DB 연동</vt:lpstr>
      <vt:lpstr> step5. 업그레이드 – DB 연동</vt:lpstr>
      <vt:lpstr>PowerPoint 프레젠테이션</vt:lpstr>
      <vt:lpstr>PowerPoint 프레젠테이션</vt:lpstr>
      <vt:lpstr>PowerPoint 프레젠테이션</vt:lpstr>
      <vt:lpstr> step5. Main</vt:lpstr>
      <vt:lpstr> step5. Main</vt:lpstr>
      <vt:lpstr> step5. AccountDAO</vt:lpstr>
      <vt:lpstr> step5. 업그레이드 – DB 연동</vt:lpstr>
      <vt:lpstr> step5. AccountDAO</vt:lpstr>
      <vt:lpstr> step5. AccountDAO</vt:lpstr>
      <vt:lpstr> step5. AccountDAO</vt:lpstr>
      <vt:lpstr> step5. AccountDAO</vt:lpstr>
      <vt:lpstr> step5. AccountDAO</vt:lpstr>
      <vt:lpstr> step5. AccountDAO</vt:lpstr>
      <vt:lpstr> step5. AccountDAO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268</cp:revision>
  <dcterms:created xsi:type="dcterms:W3CDTF">2019-03-04T02:36:55Z</dcterms:created>
  <dcterms:modified xsi:type="dcterms:W3CDTF">2023-06-01T21:05:53Z</dcterms:modified>
</cp:coreProperties>
</file>