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302" r:id="rId4"/>
    <p:sldId id="329" r:id="rId5"/>
    <p:sldId id="345" r:id="rId6"/>
    <p:sldId id="340" r:id="rId7"/>
    <p:sldId id="307" r:id="rId8"/>
    <p:sldId id="308" r:id="rId9"/>
    <p:sldId id="309" r:id="rId10"/>
    <p:sldId id="341" r:id="rId11"/>
    <p:sldId id="310" r:id="rId12"/>
    <p:sldId id="339" r:id="rId13"/>
    <p:sldId id="348" r:id="rId14"/>
    <p:sldId id="330" r:id="rId15"/>
    <p:sldId id="332" r:id="rId16"/>
    <p:sldId id="346" r:id="rId17"/>
    <p:sldId id="343" r:id="rId18"/>
    <p:sldId id="331" r:id="rId19"/>
    <p:sldId id="344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63" r:id="rId28"/>
    <p:sldId id="356" r:id="rId29"/>
    <p:sldId id="357" r:id="rId30"/>
    <p:sldId id="358" r:id="rId31"/>
    <p:sldId id="359" r:id="rId32"/>
    <p:sldId id="360" r:id="rId33"/>
    <p:sldId id="361" r:id="rId34"/>
    <p:sldId id="362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72910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3schools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ANSI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0632" y="2060848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자바스크립트  기초 문법 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24" y="2708918"/>
            <a:ext cx="4506724" cy="31705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t="5882" r="53763" b="47444"/>
          <a:stretch/>
        </p:blipFill>
        <p:spPr bwMode="auto">
          <a:xfrm>
            <a:off x="1079294" y="1988840"/>
            <a:ext cx="3273378" cy="2938019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2560" y="1457763"/>
            <a:ext cx="581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사용중인 경우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새창</a:t>
            </a:r>
            <a:r>
              <a:rPr lang="ko-KR" altLang="en-US" b="1" dirty="0" smtClean="0"/>
              <a:t> 열기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폴더 열기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97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JavaScript </a:t>
            </a:r>
            <a:r>
              <a:rPr lang="ko-KR" altLang="en-US" sz="2800" dirty="0" smtClean="0"/>
              <a:t>작성하기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268760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자바스크립트 함수 호출하기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태그의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자바스크립트함수</a:t>
            </a:r>
            <a:r>
              <a:rPr lang="en-US" altLang="ko-KR" sz="2000" b="1" dirty="0" smtClean="0"/>
              <a:t>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6624736" cy="1380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21088"/>
            <a:ext cx="7574937" cy="1104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85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 </a:t>
            </a:r>
            <a:r>
              <a:rPr lang="en-US" altLang="ko-KR" sz="2800" dirty="0" smtClean="0"/>
              <a:t>Reference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885698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자바스크립트 </a:t>
            </a:r>
            <a:r>
              <a:rPr lang="en-US" altLang="ko-KR" sz="2000" b="1" dirty="0" smtClean="0"/>
              <a:t>Reference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</a:t>
            </a:r>
            <a:r>
              <a:rPr lang="en-US" altLang="ko-KR" dirty="0" smtClean="0"/>
              <a:t>- w3schools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JavaScript Reference &gt; Window Reference &gt; Window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Window Object Methods &gt; </a:t>
            </a:r>
            <a:r>
              <a:rPr lang="en-US" altLang="ko-KR" b="1" dirty="0" smtClean="0">
                <a:solidFill>
                  <a:srgbClr val="C00000"/>
                </a:solidFill>
              </a:rPr>
              <a:t>alert() </a:t>
            </a:r>
            <a:r>
              <a:rPr lang="ko-KR" altLang="en-US" b="1" dirty="0" smtClean="0">
                <a:solidFill>
                  <a:srgbClr val="C00000"/>
                </a:solidFill>
              </a:rPr>
              <a:t>함수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3212976"/>
            <a:ext cx="4968552" cy="29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JavaScript </a:t>
            </a:r>
            <a:r>
              <a:rPr lang="ko-KR" altLang="en-US" sz="2800" dirty="0" smtClean="0"/>
              <a:t>작성하기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68760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자바스크립트 태그 사용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내부 스크립트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&lt;</a:t>
            </a:r>
            <a:r>
              <a:rPr lang="en-US" altLang="ko-KR" b="1" dirty="0" smtClean="0">
                <a:solidFill>
                  <a:srgbClr val="C00000"/>
                </a:solidFill>
              </a:rPr>
              <a:t>script&gt;~&lt;/script&gt;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안에 작성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document(</a:t>
            </a:r>
            <a:r>
              <a:rPr lang="ko-KR" altLang="en-US" b="1" dirty="0" smtClean="0"/>
              <a:t>내장 객체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write() </a:t>
            </a:r>
            <a:r>
              <a:rPr lang="ko-KR" altLang="en-US" b="1" dirty="0" err="1" smtClean="0"/>
              <a:t>메서드로</a:t>
            </a:r>
            <a:r>
              <a:rPr lang="ko-KR" altLang="en-US" b="1" dirty="0" smtClean="0"/>
              <a:t> 출력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1" y="2780928"/>
            <a:ext cx="3518719" cy="1625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4653136"/>
            <a:ext cx="4519885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JavaScript </a:t>
            </a:r>
            <a:r>
              <a:rPr lang="ko-KR" altLang="en-US" sz="2800" dirty="0" smtClean="0"/>
              <a:t>작성하기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528" y="1268760"/>
            <a:ext cx="60486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자바스크립트 출력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스크립트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&lt;script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src</a:t>
            </a:r>
            <a:r>
              <a:rPr lang="en-US" altLang="ko-KR" b="1" dirty="0" smtClean="0">
                <a:solidFill>
                  <a:srgbClr val="C00000"/>
                </a:solidFill>
              </a:rPr>
              <a:t>=“</a:t>
            </a:r>
            <a:r>
              <a:rPr lang="en-US" altLang="ko-KR" b="1" dirty="0" err="1" smtClean="0">
                <a:solidFill>
                  <a:srgbClr val="C00000"/>
                </a:solidFill>
              </a:rPr>
              <a:t>js</a:t>
            </a:r>
            <a:r>
              <a:rPr lang="ko-KR" altLang="en-US" b="1" dirty="0" smtClean="0">
                <a:solidFill>
                  <a:srgbClr val="C00000"/>
                </a:solidFill>
              </a:rPr>
              <a:t>파일경로</a:t>
            </a:r>
            <a:r>
              <a:rPr lang="en-US" altLang="ko-KR" b="1" dirty="0" smtClean="0">
                <a:solidFill>
                  <a:srgbClr val="C00000"/>
                </a:solidFill>
              </a:rPr>
              <a:t>”&gt;&lt;/script&gt;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81990"/>
            <a:ext cx="3756453" cy="2181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9" y="4293096"/>
            <a:ext cx="422302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1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 </a:t>
            </a:r>
            <a:r>
              <a:rPr lang="en-US" altLang="ko-KR" sz="2800" dirty="0" smtClean="0"/>
              <a:t>Reference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268760"/>
            <a:ext cx="889326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자바스크립트 </a:t>
            </a:r>
            <a:r>
              <a:rPr lang="en-US" altLang="ko-KR" sz="2000" b="1" dirty="0" smtClean="0"/>
              <a:t>Reference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2"/>
              </a:rPr>
              <a:t>http://w3schools.com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/>
              <a:t>JavaScript Reference &gt; </a:t>
            </a:r>
            <a:r>
              <a:rPr lang="en-US" altLang="ko-KR" dirty="0" smtClean="0"/>
              <a:t>HTML DOM </a:t>
            </a:r>
            <a:r>
              <a:rPr lang="en-US" altLang="ko-KR" dirty="0"/>
              <a:t>Reference &gt; </a:t>
            </a:r>
            <a:r>
              <a:rPr lang="en-US" altLang="ko-KR" dirty="0" smtClean="0"/>
              <a:t>Document 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Document Object Properties and </a:t>
            </a:r>
            <a:r>
              <a:rPr lang="en-US" altLang="ko-KR" dirty="0" smtClean="0"/>
              <a:t>Methods &gt; </a:t>
            </a:r>
            <a:r>
              <a:rPr lang="en-US" altLang="ko-KR" b="1" dirty="0" smtClean="0">
                <a:solidFill>
                  <a:srgbClr val="C00000"/>
                </a:solidFill>
              </a:rPr>
              <a:t>write() </a:t>
            </a:r>
            <a:r>
              <a:rPr lang="ko-KR" altLang="en-US" b="1" dirty="0">
                <a:solidFill>
                  <a:srgbClr val="C00000"/>
                </a:solidFill>
              </a:rPr>
              <a:t>함수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93"/>
          <a:stretch/>
        </p:blipFill>
        <p:spPr>
          <a:xfrm>
            <a:off x="704527" y="3284984"/>
            <a:ext cx="5607496" cy="2068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1"/>
          <a:stretch/>
        </p:blipFill>
        <p:spPr>
          <a:xfrm>
            <a:off x="5782596" y="3789040"/>
            <a:ext cx="3797180" cy="19398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83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세미콜</a:t>
            </a:r>
            <a:r>
              <a:rPr lang="ko-KR" altLang="en-US" sz="2800" dirty="0"/>
              <a:t>론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주석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414224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문장 마침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문장 끝에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4568" y="2645911"/>
            <a:ext cx="60486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주석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줄 주석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//~~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주석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/* ~~  */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392996"/>
            <a:ext cx="443637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45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데이터 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68760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콘솔창을</a:t>
            </a:r>
            <a:r>
              <a:rPr lang="ko-KR" altLang="en-US" sz="2000" b="1" dirty="0" smtClean="0"/>
              <a:t> 이용한 출력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크롬 브라우저 </a:t>
            </a:r>
            <a:r>
              <a:rPr lang="en-US" altLang="ko-KR" dirty="0"/>
              <a:t>&gt; F12(</a:t>
            </a:r>
            <a:r>
              <a:rPr lang="ko-KR" altLang="en-US" dirty="0"/>
              <a:t>개발자도구</a:t>
            </a:r>
            <a:r>
              <a:rPr lang="en-US" altLang="ko-KR" dirty="0"/>
              <a:t>) &gt; </a:t>
            </a:r>
            <a:r>
              <a:rPr lang="en-US" altLang="ko-KR" dirty="0" smtClean="0"/>
              <a:t>Console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console.log()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501008"/>
            <a:ext cx="2353525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46" y="2829798"/>
            <a:ext cx="3889016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1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디버깅</a:t>
            </a:r>
            <a:r>
              <a:rPr lang="en-US" altLang="ko-KR" sz="2800" dirty="0" smtClean="0"/>
              <a:t>(Debugging)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68760"/>
            <a:ext cx="604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/>
              <a:t>디버깅</a:t>
            </a:r>
            <a:r>
              <a:rPr lang="en-US" altLang="ko-KR" sz="2000" b="1" dirty="0"/>
              <a:t>(Debugging)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오류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에러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찾기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크롬 웹 브라우저의 검사 메뉴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console </a:t>
            </a:r>
            <a:r>
              <a:rPr lang="ko-KR" altLang="en-US" dirty="0" smtClean="0"/>
              <a:t>창에서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92" y="2852936"/>
            <a:ext cx="4392488" cy="16634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92" y="4901662"/>
            <a:ext cx="4747384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20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 해석 엔진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2348880"/>
            <a:ext cx="4169796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1281534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브라우저에는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분석기</a:t>
            </a:r>
            <a:r>
              <a:rPr lang="en-US" altLang="ko-KR" b="1" dirty="0" smtClean="0"/>
              <a:t>(Parser), CSS </a:t>
            </a:r>
            <a:r>
              <a:rPr lang="ko-KR" altLang="en-US" b="1" dirty="0" smtClean="0"/>
              <a:t>분석기</a:t>
            </a:r>
            <a:r>
              <a:rPr lang="en-US" altLang="ko-KR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 해석기</a:t>
            </a:r>
            <a:r>
              <a:rPr lang="en-US" altLang="ko-KR" b="1" dirty="0" smtClean="0"/>
              <a:t>(Interpreter)</a:t>
            </a:r>
            <a:r>
              <a:rPr lang="ko-KR" altLang="en-US" dirty="0" smtClean="0"/>
              <a:t>가 포함되어 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7056" y="2344647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HTML</a:t>
            </a:r>
            <a:r>
              <a:rPr lang="ko-KR" altLang="en-US" sz="1600" dirty="0" smtClean="0"/>
              <a:t>분석기는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순서와 포함관계를 확인한다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CSS </a:t>
            </a:r>
            <a:r>
              <a:rPr lang="ko-KR" altLang="en-US" sz="1600" dirty="0" smtClean="0"/>
              <a:t>분석기는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분석기가 태그 분석을 끝낸 다음 </a:t>
            </a:r>
            <a:r>
              <a:rPr lang="en-US" altLang="ko-KR" sz="1600" dirty="0" smtClean="0"/>
              <a:t>&lt;style&gt; </a:t>
            </a:r>
            <a:r>
              <a:rPr lang="ko-KR" altLang="en-US" sz="1600" dirty="0" smtClean="0"/>
              <a:t>태그 사이의 스타일 정보를 분석한다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마지막으로 </a:t>
            </a:r>
            <a:r>
              <a:rPr lang="ko-KR" altLang="en-US" sz="1600" dirty="0" err="1" smtClean="0"/>
              <a:t>자바스트립트</a:t>
            </a:r>
            <a:r>
              <a:rPr lang="ko-KR" altLang="en-US" sz="1600" dirty="0" smtClean="0"/>
              <a:t> 해석기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기계어로 번역</a:t>
            </a:r>
            <a:r>
              <a:rPr lang="en-US" altLang="ko-KR" sz="1600" dirty="0" smtClean="0"/>
              <a:t>-</a:t>
            </a:r>
            <a:r>
              <a:rPr lang="ko-KR" altLang="en-US" sz="1600" dirty="0" smtClean="0">
                <a:solidFill>
                  <a:srgbClr val="C00000"/>
                </a:solidFill>
              </a:rPr>
              <a:t>인터프리터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&lt;script&gt;</a:t>
            </a:r>
            <a:r>
              <a:rPr lang="ko-KR" altLang="en-US" sz="1600" dirty="0" smtClean="0"/>
              <a:t>태그 사이의 소스 코드를 해석한다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460612" y="3496215"/>
            <a:ext cx="2772308" cy="10849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24608" y="5085184"/>
            <a:ext cx="3816424" cy="64807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6575" y="2344087"/>
            <a:ext cx="4169796" cy="38212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28283" y="3789040"/>
            <a:ext cx="4320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6796" y="4900518"/>
            <a:ext cx="4320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0772" y="2204864"/>
            <a:ext cx="43204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18" y="1583446"/>
            <a:ext cx="2746663" cy="5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 프로그래밍이란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96752"/>
            <a:ext cx="9073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프로그래밍이란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컴퓨터 프로그램을 만드는 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컴퓨터에게 일을 시키는 명령의 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웹 프로그래밍이란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웹에 관련된 프로그램을 만드는 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웹브라우저와</a:t>
            </a:r>
            <a:r>
              <a:rPr lang="ko-KR" altLang="en-US" dirty="0" smtClean="0"/>
              <a:t> 관련된 프로그램을 작성하는 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웹 프로그래밍의 구분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rgbClr val="0070C0"/>
                </a:solidFill>
              </a:rPr>
              <a:t>프런트엔드</a:t>
            </a:r>
            <a:r>
              <a:rPr lang="en-US" altLang="ko-KR" b="1" dirty="0" smtClean="0">
                <a:solidFill>
                  <a:srgbClr val="0070C0"/>
                </a:solidFill>
              </a:rPr>
              <a:t>(Front-end)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–&gt; </a:t>
            </a:r>
            <a:r>
              <a:rPr lang="ko-KR" altLang="en-US" dirty="0" smtClean="0"/>
              <a:t>서버에서 받아 온 정보를 웹 브라우저에 어떻게 보여줄 것인지를 프로그래밍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C00000"/>
                </a:solidFill>
              </a:rPr>
              <a:t>백엔드</a:t>
            </a:r>
            <a:r>
              <a:rPr lang="en-US" altLang="ko-KR" b="1" dirty="0">
                <a:solidFill>
                  <a:srgbClr val="C00000"/>
                </a:solidFill>
              </a:rPr>
              <a:t>(Back-end)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개발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 –&gt; </a:t>
            </a:r>
            <a:r>
              <a:rPr lang="ko-KR" altLang="en-US" dirty="0"/>
              <a:t>서버에서 사용자의 요청을 처리하거나 데이터를 관리하는 </a:t>
            </a:r>
            <a:r>
              <a:rPr lang="ko-KR" altLang="en-US" dirty="0" smtClean="0"/>
              <a:t>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325839"/>
            <a:ext cx="8568952" cy="4983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변수란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프로그램에서 사용되는 자료를 저장하기 위한 메모리 공간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영역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/>
              <a:t>할당받은</a:t>
            </a:r>
            <a:r>
              <a:rPr lang="ko-KR" altLang="en-US" sz="1800" dirty="0" smtClean="0"/>
              <a:t> 메모리의 주소 대신 부르는 이름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메모리 주소</a:t>
            </a:r>
            <a:r>
              <a:rPr lang="en-US" altLang="ko-KR" sz="1800" dirty="0" smtClean="0"/>
              <a:t>: ac13bf00)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프로그램 실행 중에 값 변경 가능</a:t>
            </a:r>
            <a:r>
              <a:rPr lang="en-US" altLang="ko-KR" sz="1800" dirty="0" smtClean="0"/>
              <a:t>, variable </a:t>
            </a:r>
            <a:r>
              <a:rPr lang="ko-KR" altLang="en-US" sz="1800" dirty="0" smtClean="0"/>
              <a:t>이라 함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변수의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선언 및 초기화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 </a:t>
            </a:r>
            <a:r>
              <a:rPr lang="ko-KR" altLang="en-US" sz="1800" dirty="0"/>
              <a:t>선언은 어떤 타입의 데이터를 저장할 것인지 그리고 </a:t>
            </a:r>
            <a:r>
              <a:rPr lang="ko-KR" altLang="en-US" sz="1800" dirty="0" smtClean="0"/>
              <a:t>변수이름은 무엇인지를 </a:t>
            </a:r>
            <a:r>
              <a:rPr lang="ko-KR" altLang="en-US" sz="1800" dirty="0"/>
              <a:t>결정한다</a:t>
            </a:r>
            <a:r>
              <a:rPr lang="en-US" altLang="ko-KR" sz="1800" dirty="0" smtClean="0"/>
              <a:t>. </a:t>
            </a:r>
            <a:r>
              <a:rPr lang="en-US" altLang="ko-KR" sz="2000" b="1" dirty="0" err="1">
                <a:solidFill>
                  <a:srgbClr val="C00000"/>
                </a:solidFill>
              </a:rPr>
              <a:t>v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let</a:t>
            </a:r>
            <a:r>
              <a:rPr lang="en-US" altLang="ko-KR" sz="2000" b="1" dirty="0" smtClean="0"/>
              <a:t> </a:t>
            </a:r>
            <a:r>
              <a:rPr lang="ko-KR" altLang="en-US" sz="1800" dirty="0" smtClean="0"/>
              <a:t>키워드를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sz="1800" b="1" dirty="0">
                <a:solidFill>
                  <a:srgbClr val="0070C0"/>
                </a:solidFill>
              </a:rPr>
              <a:t>)</a:t>
            </a:r>
            <a:r>
              <a:rPr lang="ko-KR" altLang="en-US" sz="1800" dirty="0" smtClean="0"/>
              <a:t> </a:t>
            </a:r>
            <a:r>
              <a:rPr lang="ko-KR" altLang="en-US" sz="1800" b="1" dirty="0"/>
              <a:t>변수이름</a:t>
            </a:r>
            <a:r>
              <a:rPr lang="en-US" altLang="ko-KR" sz="1800" dirty="0" smtClean="0"/>
              <a:t>;   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age;   let name;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800" dirty="0" smtClean="0"/>
              <a:t> </a:t>
            </a:r>
            <a:r>
              <a:rPr lang="ko-KR" altLang="en-US" sz="1800" b="1" dirty="0"/>
              <a:t>변수이름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초기값</a:t>
            </a:r>
            <a:r>
              <a:rPr lang="en-US" altLang="ko-KR" sz="1800" b="1" dirty="0" smtClean="0"/>
              <a:t>;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age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27,     let name = “</a:t>
            </a:r>
            <a:r>
              <a:rPr lang="ko-KR" altLang="en-US" sz="1800" dirty="0" smtClean="0"/>
              <a:t>김하나</a:t>
            </a:r>
            <a:r>
              <a:rPr lang="en-US" altLang="ko-KR" sz="1800" dirty="0" smtClean="0"/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b="1" dirty="0" smtClean="0"/>
              <a:t>변수</a:t>
            </a:r>
            <a:r>
              <a:rPr lang="en-US" altLang="ko-KR" b="1" dirty="0" smtClean="0"/>
              <a:t>(Variable)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85996" y="4523256"/>
            <a:ext cx="2427444" cy="15121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81192" y="4758097"/>
            <a:ext cx="758567" cy="331768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27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95256" y="5013176"/>
            <a:ext cx="75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age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6841" y="5466710"/>
            <a:ext cx="75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name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7905328" y="5157192"/>
            <a:ext cx="830575" cy="331768"/>
          </a:xfrm>
          <a:prstGeom prst="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김하나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26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변수</a:t>
            </a:r>
            <a:r>
              <a:rPr lang="en-US" altLang="ko-KR" sz="2800" dirty="0" smtClean="0"/>
              <a:t>(Variable)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52565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변수의 선언과 초기화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84648" y="1816371"/>
            <a:ext cx="2592288" cy="504056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2643877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작성시 주의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 이름은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공백이 있으면 안됨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b="1" dirty="0" smtClean="0">
                <a:solidFill>
                  <a:srgbClr val="C00000"/>
                </a:solidFill>
              </a:rPr>
              <a:t>틀린 예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/>
              <a:t> </a:t>
            </a:r>
            <a:r>
              <a:rPr lang="en-US" altLang="ko-KR" dirty="0" smtClean="0"/>
              <a:t>3box;    let sky 1234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변수 이름은 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숫자의 결합으로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영어 대소문자를 구별하며 </a:t>
            </a:r>
            <a:r>
              <a:rPr lang="ko-KR" altLang="en-US" dirty="0" err="1" smtClean="0">
                <a:solidFill>
                  <a:srgbClr val="C00000"/>
                </a:solidFill>
              </a:rPr>
              <a:t>예약어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쓸 수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 if, for, while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4736976" y="1816371"/>
            <a:ext cx="2592288" cy="504056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let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7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변수</a:t>
            </a:r>
            <a:r>
              <a:rPr lang="en-US" altLang="ko-KR" sz="2800" dirty="0" smtClean="0"/>
              <a:t>(Variable)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6" y="1786747"/>
            <a:ext cx="7475868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243869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ariable.html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(type)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프로그램에서 </a:t>
            </a:r>
            <a:r>
              <a:rPr lang="ko-KR" altLang="en-US" dirty="0"/>
              <a:t>처리할 데이터의 형태로써</a:t>
            </a:r>
            <a:r>
              <a:rPr lang="en-US" altLang="ko-KR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사용할 데이터의 종류에 따라 메모리 공간을 적절하게 설정해 주는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23023"/>
              </p:ext>
            </p:extLst>
          </p:nvPr>
        </p:nvGraphicFramePr>
        <p:xfrm>
          <a:off x="1136576" y="2862181"/>
          <a:ext cx="8208912" cy="3087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 분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입력값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숫자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number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var</a:t>
                      </a:r>
                      <a:r>
                        <a:rPr lang="en-US" altLang="ko-KR" sz="1800" dirty="0" smtClean="0"/>
                        <a:t> age = 25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문자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string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var</a:t>
                      </a:r>
                      <a:r>
                        <a:rPr lang="en-US" altLang="ko-KR" sz="1800" baseline="0" dirty="0" smtClean="0"/>
                        <a:t> season = “winter”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불리언</a:t>
                      </a:r>
                      <a:r>
                        <a:rPr lang="en-US" altLang="ko-KR" sz="1800" dirty="0" smtClean="0"/>
                        <a:t>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boolean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let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isMerried</a:t>
                      </a:r>
                      <a:r>
                        <a:rPr lang="en-US" altLang="ko-KR" sz="1800" baseline="0" dirty="0" smtClean="0"/>
                        <a:t> = true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배열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let seasons</a:t>
                      </a:r>
                      <a:r>
                        <a:rPr lang="en-US" altLang="ko-KR" sz="1800" baseline="0" dirty="0" smtClean="0"/>
                        <a:t> =[“</a:t>
                      </a:r>
                      <a:r>
                        <a:rPr lang="ko-KR" altLang="en-US" sz="1800" baseline="0" dirty="0" smtClean="0"/>
                        <a:t>봄</a:t>
                      </a:r>
                      <a:r>
                        <a:rPr lang="en-US" altLang="ko-KR" sz="1800" baseline="0" dirty="0" smtClean="0"/>
                        <a:t>”, “</a:t>
                      </a:r>
                      <a:r>
                        <a:rPr lang="ko-KR" altLang="en-US" sz="1800" baseline="0" dirty="0" smtClean="0"/>
                        <a:t>여름</a:t>
                      </a:r>
                      <a:r>
                        <a:rPr lang="en-US" altLang="ko-KR" sz="1800" baseline="0" dirty="0" smtClean="0"/>
                        <a:t>”,”</a:t>
                      </a:r>
                      <a:r>
                        <a:rPr lang="ko-KR" altLang="en-US" sz="1800" baseline="0" dirty="0" smtClean="0"/>
                        <a:t>가을</a:t>
                      </a:r>
                      <a:r>
                        <a:rPr lang="en-US" altLang="ko-KR" sz="1800" baseline="0" dirty="0" smtClean="0"/>
                        <a:t>”, “</a:t>
                      </a:r>
                      <a:r>
                        <a:rPr lang="ko-KR" altLang="en-US" sz="1800" baseline="0" dirty="0" smtClean="0"/>
                        <a:t>겨울</a:t>
                      </a:r>
                      <a:r>
                        <a:rPr lang="en-US" altLang="ko-KR" sz="1800" baseline="0" dirty="0" smtClean="0"/>
                        <a:t>”]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객체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object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let date = new Date()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8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9316" y="1340768"/>
            <a:ext cx="484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크롬 개발자 도구</a:t>
            </a:r>
            <a:r>
              <a:rPr lang="en-US" altLang="ko-KR" sz="2000" b="1" dirty="0" smtClean="0"/>
              <a:t>(F12)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console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75723"/>
            <a:ext cx="1516512" cy="4503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964437" cy="3055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52600" y="5169987"/>
            <a:ext cx="1961476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화면 지우기 </a:t>
            </a:r>
            <a:r>
              <a:rPr lang="en-US" altLang="ko-KR" sz="1600" dirty="0" smtClean="0"/>
              <a:t>(clear)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000673" y="4365105"/>
            <a:ext cx="432047" cy="804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1869045"/>
            <a:ext cx="1943269" cy="2248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2"/>
          <a:stretch/>
        </p:blipFill>
        <p:spPr>
          <a:xfrm>
            <a:off x="6681192" y="4221088"/>
            <a:ext cx="1975725" cy="24072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33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9316" y="1340768"/>
            <a:ext cx="484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크롬 개발자 도구</a:t>
            </a:r>
            <a:r>
              <a:rPr lang="en-US" altLang="ko-KR" sz="2000" b="1" dirty="0" smtClean="0"/>
              <a:t>(F12)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console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73" y="2071310"/>
            <a:ext cx="2304256" cy="2155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73" y="4581128"/>
            <a:ext cx="2225490" cy="1211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093488"/>
            <a:ext cx="5052498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5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2560" y="1268760"/>
            <a:ext cx="76328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undefined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ko-KR" altLang="en-US" b="1" dirty="0" err="1" smtClean="0"/>
              <a:t>자료형이</a:t>
            </a:r>
            <a:r>
              <a:rPr lang="ko-KR" altLang="en-US" b="1" dirty="0" smtClean="0"/>
              <a:t> 정의되지 않았을 때의 데이터 상태 </a:t>
            </a:r>
            <a:r>
              <a:rPr lang="en-US" altLang="ko-KR" sz="2000" b="1" dirty="0" smtClean="0"/>
              <a:t>: </a:t>
            </a:r>
            <a:r>
              <a:rPr lang="ko-KR" altLang="en-US" dirty="0" smtClean="0"/>
              <a:t>변수를 선언할 때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아직 값이 할당되지 않은 경우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b="1" dirty="0" smtClean="0"/>
              <a:t>데이터 값이 유효하지 않은 경우 </a:t>
            </a:r>
            <a:r>
              <a:rPr lang="en-US" altLang="ko-KR" b="1" dirty="0"/>
              <a:t>: 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변수에 값이 할당되었는데 잘못된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/>
              <a:t>유효하지 않은</a:t>
            </a:r>
            <a:r>
              <a:rPr lang="en-US" altLang="ko-KR" dirty="0"/>
              <a:t>)</a:t>
            </a:r>
            <a:r>
              <a:rPr lang="ko-KR" altLang="en-US" dirty="0" smtClean="0"/>
              <a:t> 값인 경우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221088"/>
            <a:ext cx="1493650" cy="182133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5"/>
          <a:stretch/>
        </p:blipFill>
        <p:spPr>
          <a:xfrm>
            <a:off x="4016896" y="4221088"/>
            <a:ext cx="4244708" cy="190503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자료형</a:t>
            </a:r>
            <a:r>
              <a:rPr lang="en-US" altLang="ko-KR" sz="2800" dirty="0" smtClean="0"/>
              <a:t>(type)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2560" y="1268760"/>
            <a:ext cx="763284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자료형</a:t>
            </a:r>
            <a:r>
              <a:rPr lang="ko-KR" altLang="en-US" sz="2000" b="1" dirty="0" smtClean="0"/>
              <a:t> 예제</a:t>
            </a:r>
            <a:r>
              <a:rPr lang="en-US" altLang="ko-KR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07366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97216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type.html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63" y="3068960"/>
            <a:ext cx="2309060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8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49016" y="1645839"/>
            <a:ext cx="8152456" cy="1495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컴퓨터가 표현하는 데이터의 최소 단위로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 하나의 값을 저장할 수 있는 메모리의 크기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컴퓨터는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로만 데이터를 저장함</a:t>
            </a:r>
            <a:r>
              <a:rPr lang="en-US" altLang="ko-KR" sz="1800" dirty="0"/>
              <a:t>(0-&gt; </a:t>
            </a:r>
            <a:r>
              <a:rPr lang="ko-KR" altLang="en-US" sz="1800" dirty="0" err="1"/>
              <a:t>신호꺼짐</a:t>
            </a:r>
            <a:r>
              <a:rPr lang="en-US" altLang="ko-KR" sz="1800" dirty="0"/>
              <a:t>, 1-&gt; </a:t>
            </a:r>
            <a:r>
              <a:rPr lang="ko-KR" altLang="en-US" sz="1800" dirty="0" err="1"/>
              <a:t>신호켜짐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9861" y="3267945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비트로 표현할 수 있는 수의 범위 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805821"/>
                  </p:ext>
                </p:extLst>
              </p:nvPr>
            </p:nvGraphicFramePr>
            <p:xfrm>
              <a:off x="1265040" y="3982184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6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비트수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표현할 수 있는 범위</a:t>
                          </a:r>
                          <a:r>
                            <a:rPr lang="en-US" altLang="ko-KR" sz="1800" dirty="0" smtClean="0"/>
                            <a:t>(</a:t>
                          </a:r>
                          <a:r>
                            <a:rPr lang="ko-KR" altLang="en-US" sz="1800" dirty="0" smtClean="0"/>
                            <a:t>십진수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0,</a:t>
                          </a:r>
                          <a:r>
                            <a:rPr lang="en-US" altLang="ko-KR" sz="1800" baseline="0" dirty="0" smtClean="0"/>
                            <a:t> 1(0~1)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00,</a:t>
                          </a:r>
                          <a:r>
                            <a:rPr lang="en-US" altLang="ko-KR" sz="1800" baseline="0" dirty="0" smtClean="0"/>
                            <a:t> 01, 10, 11(0~3)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000,</a:t>
                          </a:r>
                          <a:r>
                            <a:rPr lang="en-US" altLang="ko-KR" sz="1800" baseline="0" dirty="0" smtClean="0"/>
                            <a:t> 001, 010, 011, 100, 101, 110, 111(0~7)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893998"/>
                  </p:ext>
                </p:extLst>
              </p:nvPr>
            </p:nvGraphicFramePr>
            <p:xfrm>
              <a:off x="1265040" y="3982184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/>
                    <a:gridCol w="5006312"/>
                    <a:gridCol w="1080120"/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비트수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표현할 수 있는 범위</a:t>
                          </a:r>
                          <a:r>
                            <a:rPr lang="en-US" altLang="ko-KR" sz="1800" dirty="0" smtClean="0"/>
                            <a:t>(</a:t>
                          </a:r>
                          <a:r>
                            <a:rPr lang="ko-KR" altLang="en-US" sz="1800" dirty="0" smtClean="0"/>
                            <a:t>십진수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0,</a:t>
                          </a:r>
                          <a:r>
                            <a:rPr lang="en-US" altLang="ko-KR" sz="1800" baseline="0" dirty="0" smtClean="0"/>
                            <a:t> 1(0~1)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106944" r="-565" b="-205556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00,</a:t>
                          </a:r>
                          <a:r>
                            <a:rPr lang="en-US" altLang="ko-KR" sz="1800" baseline="0" dirty="0" smtClean="0"/>
                            <a:t> 01, 10, 11(0~3)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209859" r="-565" b="-108451"/>
                          </a:stretch>
                        </a:blipFill>
                      </a:tcPr>
                    </a:tc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3bit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 smtClean="0"/>
                            <a:t> 000,</a:t>
                          </a:r>
                          <a:r>
                            <a:rPr lang="en-US" altLang="ko-KR" sz="1800" baseline="0" dirty="0" smtClean="0"/>
                            <a:t> 001, 010, 011, 100, 101, 110, 111(0~7)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7458" t="-305556" r="-565" b="-69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9861" y="1196752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비트</a:t>
            </a:r>
            <a:r>
              <a:rPr lang="en-US" altLang="ko-KR" sz="2000" b="1" dirty="0" smtClean="0"/>
              <a:t>(binary digit)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984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8212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진수 표현 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02788"/>
              </p:ext>
            </p:extLst>
          </p:nvPr>
        </p:nvGraphicFramePr>
        <p:xfrm>
          <a:off x="1064570" y="1774276"/>
          <a:ext cx="7992888" cy="4109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00000111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000010000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>
          <a:xfrm>
            <a:off x="3548844" y="5869808"/>
            <a:ext cx="1621187" cy="439512"/>
          </a:xfrm>
          <a:prstGeom prst="wedgeRoundRectCallout">
            <a:avLst>
              <a:gd name="adj1" fmla="val -82964"/>
              <a:gd name="adj2" fmla="val -5855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자리 올림 발생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클라이언트와 서버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23" y="1776400"/>
            <a:ext cx="834380" cy="1216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61" y="2140717"/>
            <a:ext cx="784895" cy="1144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5376"/>
            <a:ext cx="1910247" cy="1795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1112" y="3658282"/>
            <a:ext cx="23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(Server)</a:t>
            </a:r>
            <a:r>
              <a:rPr lang="ko-KR" altLang="en-US" dirty="0" smtClean="0"/>
              <a:t>측 언어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36582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(Client)</a:t>
            </a:r>
            <a:r>
              <a:rPr lang="ko-KR" altLang="en-US" dirty="0" smtClean="0"/>
              <a:t>측 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4855" y="1607621"/>
            <a:ext cx="248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웹브라우저를</a:t>
            </a:r>
            <a:r>
              <a:rPr lang="ko-KR" altLang="en-US" sz="1600" dirty="0" smtClean="0"/>
              <a:t> 통해 필요한 정보를 요청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3560" y="2902366"/>
            <a:ext cx="248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요청을 처리해 알맞은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정보를 전달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40832" y="2325960"/>
            <a:ext cx="2376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440832" y="2715751"/>
            <a:ext cx="23762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996602" y="4230298"/>
            <a:ext cx="166025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HTML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96602" y="4869160"/>
            <a:ext cx="166025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96602" y="5517232"/>
            <a:ext cx="166025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808984" y="3759596"/>
            <a:ext cx="0" cy="24777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673080" y="4365104"/>
            <a:ext cx="1391951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Java(JSP)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76719" y="5013176"/>
            <a:ext cx="1389203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PHP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10285" y="4365104"/>
            <a:ext cx="1383713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파이썬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10286" y="5013176"/>
            <a:ext cx="1378359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1640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525658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/>
              <a:t>진수 표현 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37366"/>
            <a:ext cx="4785775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85084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digit.html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0D63F9B-A0CD-40DB-9700-D85C71A79654}"/>
              </a:ext>
            </a:extLst>
          </p:cNvPr>
          <p:cNvSpPr txBox="1">
            <a:spLocks/>
          </p:cNvSpPr>
          <p:nvPr/>
        </p:nvSpPr>
        <p:spPr>
          <a:xfrm>
            <a:off x="776785" y="1281852"/>
            <a:ext cx="8784727" cy="4622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75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음의 정수는 어떻게 표현할까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정수의 가장 왼쪽에 존재하는 비트는 부호비트입니다</a:t>
            </a:r>
            <a:r>
              <a:rPr lang="en-US" altLang="ko-KR" sz="1800" dirty="0" smtClean="0"/>
              <a:t>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양의 정수는 </a:t>
            </a:r>
            <a:r>
              <a:rPr lang="en-US" altLang="ko-KR" sz="1800" dirty="0" smtClean="0">
                <a:solidFill>
                  <a:srgbClr val="C00000"/>
                </a:solidFill>
              </a:rPr>
              <a:t>0, </a:t>
            </a:r>
            <a:r>
              <a:rPr lang="ko-KR" altLang="en-US" sz="1800" dirty="0" smtClean="0">
                <a:solidFill>
                  <a:srgbClr val="C00000"/>
                </a:solidFill>
              </a:rPr>
              <a:t>음의 정수는 </a:t>
            </a:r>
            <a:r>
              <a:rPr lang="en-US" altLang="ko-KR" sz="1800" dirty="0" smtClean="0">
                <a:solidFill>
                  <a:srgbClr val="C00000"/>
                </a:solidFill>
              </a:rPr>
              <a:t>1</a:t>
            </a:r>
            <a:r>
              <a:rPr lang="ko-KR" altLang="en-US" sz="1800" dirty="0" smtClean="0">
                <a:solidFill>
                  <a:srgbClr val="C00000"/>
                </a:solidFill>
              </a:rPr>
              <a:t>을 붙인다</a:t>
            </a:r>
            <a:r>
              <a:rPr lang="en-US" altLang="ko-KR" sz="1800" dirty="0" smtClean="0">
                <a:solidFill>
                  <a:srgbClr val="C00000"/>
                </a:solidFill>
              </a:rPr>
              <a:t>.)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음수를 만드는 방법은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의 보수를 취한다</a:t>
            </a:r>
            <a:r>
              <a:rPr lang="en-US" altLang="ko-KR" sz="1800" dirty="0" smtClean="0"/>
              <a:t>.(1</a:t>
            </a:r>
            <a:r>
              <a:rPr lang="ko-KR" altLang="en-US" sz="1800" dirty="0" smtClean="0"/>
              <a:t>의 보수는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을 반대로 바꿈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742950" lvl="2" indent="0">
              <a:buNone/>
            </a:pPr>
            <a:endParaRPr lang="ko-KR" altLang="en-US" sz="1625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부호 있는 수를 표현하는 방법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72021"/>
              </p:ext>
            </p:extLst>
          </p:nvPr>
        </p:nvGraphicFramePr>
        <p:xfrm>
          <a:off x="2568966" y="2866028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88414" y="3301382"/>
            <a:ext cx="282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의 보수를 취한다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85523"/>
              </p:ext>
            </p:extLst>
          </p:nvPr>
        </p:nvGraphicFramePr>
        <p:xfrm>
          <a:off x="2537346" y="3684039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07492" y="4103483"/>
            <a:ext cx="174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을 더한다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80405"/>
              </p:ext>
            </p:extLst>
          </p:nvPr>
        </p:nvGraphicFramePr>
        <p:xfrm>
          <a:off x="2550215" y="4671945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98829" y="2882268"/>
            <a:ext cx="12241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1"/>
            <a:endCxn id="6" idx="3"/>
          </p:cNvCxnSpPr>
          <p:nvPr/>
        </p:nvCxnSpPr>
        <p:spPr>
          <a:xfrm flipH="1" flipV="1">
            <a:off x="7105470" y="3064484"/>
            <a:ext cx="593359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08162" y="4650891"/>
            <a:ext cx="12241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7114803" y="4833107"/>
            <a:ext cx="593359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63872" y="4111936"/>
            <a:ext cx="11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+      1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68966" y="4481268"/>
            <a:ext cx="4536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848978" y="3007269"/>
            <a:ext cx="701238" cy="1874983"/>
          </a:xfrm>
          <a:custGeom>
            <a:avLst/>
            <a:gdLst>
              <a:gd name="connsiteX0" fmla="*/ 705398 w 714107"/>
              <a:gd name="connsiteY0" fmla="*/ 0 h 2394857"/>
              <a:gd name="connsiteX1" fmla="*/ 4 w 714107"/>
              <a:gd name="connsiteY1" fmla="*/ 1123406 h 2394857"/>
              <a:gd name="connsiteX2" fmla="*/ 714107 w 714107"/>
              <a:gd name="connsiteY2" fmla="*/ 2394857 h 2394857"/>
              <a:gd name="connsiteX3" fmla="*/ 714107 w 714107"/>
              <a:gd name="connsiteY3" fmla="*/ 2394857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7" h="2394857">
                <a:moveTo>
                  <a:pt x="705398" y="0"/>
                </a:moveTo>
                <a:cubicBezTo>
                  <a:pt x="351975" y="362131"/>
                  <a:pt x="-1448" y="724263"/>
                  <a:pt x="4" y="1123406"/>
                </a:cubicBezTo>
                <a:cubicBezTo>
                  <a:pt x="1455" y="1522549"/>
                  <a:pt x="714107" y="2394857"/>
                  <a:pt x="714107" y="2394857"/>
                </a:cubicBezTo>
                <a:lnTo>
                  <a:pt x="714107" y="2394857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20552" y="3239231"/>
            <a:ext cx="130505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두 수를 더하면 </a:t>
            </a:r>
            <a:r>
              <a:rPr lang="en-US" altLang="ko-KR" sz="1600" dirty="0" smtClean="0"/>
              <a:t>0</a:t>
            </a:r>
            <a:r>
              <a:rPr lang="ko-KR" altLang="en-US" sz="1600" dirty="0" err="1" smtClean="0"/>
              <a:t>이됨</a:t>
            </a:r>
            <a:endParaRPr lang="en-US" altLang="ko-KR" sz="1600" dirty="0" smtClean="0"/>
          </a:p>
          <a:p>
            <a:r>
              <a:rPr lang="en-US" altLang="ko-KR" sz="1600" dirty="0" smtClean="0"/>
              <a:t>100000000</a:t>
            </a:r>
          </a:p>
          <a:p>
            <a:r>
              <a:rPr lang="ko-KR" altLang="en-US" sz="1600" dirty="0" err="1" smtClean="0"/>
              <a:t>맨앞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제거됨</a:t>
            </a:r>
            <a:endParaRPr lang="ko-KR" altLang="en-US" sz="1600" dirty="0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1002085" y="3973691"/>
            <a:ext cx="148597" cy="2310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6203" y="3973691"/>
            <a:ext cx="178894" cy="2310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4727" y="5201905"/>
            <a:ext cx="5194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-1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11111111 (0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00000000)</a:t>
            </a:r>
          </a:p>
          <a:p>
            <a:r>
              <a:rPr lang="en-US" altLang="ko-KR" sz="1600" dirty="0" smtClean="0"/>
              <a:t>-2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11111110(1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-3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11111101(1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-4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11111100(1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-5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11111011(1</a:t>
            </a:r>
            <a:r>
              <a:rPr lang="ko-KR" altLang="en-US" sz="1600" dirty="0" smtClean="0"/>
              <a:t>을 뺀다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7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928664" y="4815553"/>
            <a:ext cx="576064" cy="576064"/>
          </a:xfrm>
          <a:prstGeom prst="cub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94783"/>
              </p:ext>
            </p:extLst>
          </p:nvPr>
        </p:nvGraphicFramePr>
        <p:xfrm>
          <a:off x="3368824" y="4922697"/>
          <a:ext cx="1701189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64668" y="291198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20752" y="506671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정육면체 12"/>
          <p:cNvSpPr/>
          <p:nvPr/>
        </p:nvSpPr>
        <p:spPr>
          <a:xfrm>
            <a:off x="1928664" y="3375393"/>
            <a:ext cx="576064" cy="576064"/>
          </a:xfrm>
          <a:prstGeom prst="cub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35050"/>
              </p:ext>
            </p:extLst>
          </p:nvPr>
        </p:nvGraphicFramePr>
        <p:xfrm>
          <a:off x="3368824" y="3482537"/>
          <a:ext cx="1701189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720752" y="362655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4668" y="431149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7056" y="4457942"/>
            <a:ext cx="4032448" cy="1275314"/>
          </a:xfrm>
          <a:prstGeom prst="wedgeRoundRectCallout">
            <a:avLst>
              <a:gd name="adj1" fmla="val -54847"/>
              <a:gd name="adj2" fmla="val -123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저장하는 문자에 해당하는 숫자를 지정하고 메모리에 </a:t>
            </a:r>
            <a:r>
              <a:rPr lang="ko-KR" altLang="en-US" sz="1600" dirty="0" err="1" smtClean="0"/>
              <a:t>저장할때는</a:t>
            </a:r>
            <a:r>
              <a:rPr lang="ko-KR" altLang="en-US" sz="1600" dirty="0" smtClean="0"/>
              <a:t> 그 숫자를 비트 단위로 바꾸어 저장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064568" y="1659615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아스키 코드는 미국 </a:t>
            </a:r>
            <a:r>
              <a:rPr lang="en-US" altLang="ko-KR" sz="1600" dirty="0">
                <a:hlinkClick r:id="rId2" tooltip="ANSI"/>
              </a:rPr>
              <a:t>ANSI</a:t>
            </a:r>
            <a:r>
              <a:rPr lang="ko-KR" altLang="en-US" sz="1600" dirty="0"/>
              <a:t>에서 표준화한 정보교환용 </a:t>
            </a:r>
            <a:r>
              <a:rPr lang="en-US" altLang="ko-KR" sz="1600" dirty="0"/>
              <a:t>7</a:t>
            </a:r>
            <a:r>
              <a:rPr lang="ko-KR" altLang="en-US" sz="1600" dirty="0"/>
              <a:t>비트 부호체계이다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000(0x00</a:t>
            </a:r>
            <a:r>
              <a:rPr lang="en-US" altLang="ko-KR" sz="1600" dirty="0"/>
              <a:t>)</a:t>
            </a:r>
            <a:r>
              <a:rPr lang="ko-KR" altLang="en-US" sz="1600" dirty="0"/>
              <a:t>부터 </a:t>
            </a:r>
            <a:r>
              <a:rPr lang="en-US" altLang="ko-KR" sz="1600" dirty="0"/>
              <a:t>127(0x7F)</a:t>
            </a:r>
            <a:r>
              <a:rPr lang="ko-KR" altLang="en-US" sz="1600" dirty="0"/>
              <a:t>까지 총 </a:t>
            </a:r>
            <a:r>
              <a:rPr lang="en-US" altLang="ko-KR" sz="1600" dirty="0"/>
              <a:t>128</a:t>
            </a:r>
            <a:r>
              <a:rPr lang="ko-KR" altLang="en-US" sz="1600" dirty="0"/>
              <a:t>개의 부호가 사용된다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영문 </a:t>
            </a:r>
            <a:r>
              <a:rPr lang="ko-KR" altLang="en-US" sz="1600" dirty="0"/>
              <a:t>키보드로 입력할 수 있는 모든 기호들이 할당되어 있는 부호 </a:t>
            </a:r>
            <a:r>
              <a:rPr lang="ko-KR" altLang="en-US" sz="1600" dirty="0" smtClean="0"/>
              <a:t>체계이다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778" y="1268760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아스키 코드</a:t>
            </a:r>
            <a:r>
              <a:rPr lang="en-US" altLang="ko-KR" sz="2000" dirty="0" smtClean="0"/>
              <a:t>(ASCII Code)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71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7778" y="1372706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 아스키 코드</a:t>
            </a:r>
            <a:r>
              <a:rPr lang="en-US" altLang="ko-KR" sz="2000" dirty="0" smtClean="0"/>
              <a:t>(ASCII Code)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61"/>
          <a:stretch/>
        </p:blipFill>
        <p:spPr>
          <a:xfrm>
            <a:off x="1280592" y="1916832"/>
            <a:ext cx="7219937" cy="3267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유</a:t>
            </a:r>
            <a:r>
              <a:rPr lang="ko-KR" altLang="en-US" dirty="0"/>
              <a:t>니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(Unicode)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4568" y="1722581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유니코드는 전 세계의 모든 문자를 컴퓨터에서 일관되게 표현하고 다룰 수 있도록 설계된 산업 표준이다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인코딩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포맷</a:t>
            </a:r>
            <a:r>
              <a:rPr lang="en-US" altLang="ko-KR" sz="1600" b="1" dirty="0"/>
              <a:t>: </a:t>
            </a:r>
            <a:r>
              <a:rPr lang="en-US" altLang="ko-KR" sz="1600" dirty="0"/>
              <a:t>UTF-8, </a:t>
            </a:r>
            <a:r>
              <a:rPr lang="en-US" altLang="ko-KR" sz="1600" dirty="0" smtClean="0"/>
              <a:t>UTF-16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778" y="1331726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유니 코드</a:t>
            </a:r>
            <a:r>
              <a:rPr lang="en-US" altLang="ko-KR" sz="2000" dirty="0" smtClean="0"/>
              <a:t>(Unicode)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204864"/>
            <a:ext cx="4752528" cy="4203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365882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charset.html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자바스크립트로 할 수 있는 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04928" y="182719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ko-KR" altLang="en-US" dirty="0"/>
              <a:t>소속된 프로그램으로 동적인 웹사이트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브라우저에서만 작동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293395" y="335699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※ </a:t>
            </a:r>
            <a:r>
              <a:rPr lang="ko-KR" altLang="en-US" dirty="0" smtClean="0">
                <a:solidFill>
                  <a:srgbClr val="002060"/>
                </a:solidFill>
              </a:rPr>
              <a:t>자바스크립트의 탄생 </a:t>
            </a:r>
            <a:r>
              <a:rPr lang="en-US" altLang="ko-KR" dirty="0" smtClean="0">
                <a:solidFill>
                  <a:srgbClr val="002060"/>
                </a:solidFill>
              </a:rPr>
              <a:t>– 1995</a:t>
            </a:r>
            <a:r>
              <a:rPr lang="ko-KR" altLang="en-US" dirty="0" smtClean="0">
                <a:solidFill>
                  <a:srgbClr val="002060"/>
                </a:solidFill>
              </a:rPr>
              <a:t>년 </a:t>
            </a:r>
            <a:r>
              <a:rPr lang="ko-KR" altLang="en-US" dirty="0" err="1" smtClean="0">
                <a:solidFill>
                  <a:srgbClr val="002060"/>
                </a:solidFill>
              </a:rPr>
              <a:t>네스케이프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netscape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</a:rPr>
              <a:t>의 </a:t>
            </a:r>
            <a:r>
              <a:rPr lang="ko-KR" altLang="en-US" dirty="0" err="1" smtClean="0">
                <a:solidFill>
                  <a:srgbClr val="002060"/>
                </a:solidFill>
              </a:rPr>
              <a:t>브랜던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아이크가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창시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ml 파일 문서 아이콘, Html, 문서, 파일 PNG 및 벡터 에 대한 무료 다운로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098602"/>
            <a:ext cx="2178986" cy="21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] 원시타입 || 기본 자료형 (Primitive Type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4" t="33457"/>
          <a:stretch/>
        </p:blipFill>
        <p:spPr bwMode="auto">
          <a:xfrm>
            <a:off x="1424607" y="2132856"/>
            <a:ext cx="576064" cy="5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8584" y="134076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JavaScript(</a:t>
            </a:r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92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자바스크립트로 할 수 있는 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9238" y="1556792"/>
            <a:ext cx="5316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애플리케이션 제작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– </a:t>
            </a:r>
            <a:r>
              <a:rPr lang="ko-KR" altLang="en-US" dirty="0" smtClean="0"/>
              <a:t>지도관련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오피스 등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게임제작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서버용 프로그램 제작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node.js</a:t>
            </a:r>
            <a:r>
              <a:rPr lang="en-US" altLang="ko-KR" dirty="0" smtClean="0"/>
              <a:t> ( </a:t>
            </a:r>
            <a:r>
              <a:rPr lang="ko-KR" altLang="en-US" dirty="0" smtClean="0"/>
              <a:t>자바스크립트 실행환경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가능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크롬의 해석엔진</a:t>
            </a:r>
            <a:r>
              <a:rPr lang="en-US" altLang="ko-KR" dirty="0" smtClean="0"/>
              <a:t>(V8)</a:t>
            </a:r>
            <a:r>
              <a:rPr lang="ko-KR" altLang="en-US" dirty="0" smtClean="0"/>
              <a:t>을 확장한 프로그램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6" y="1484784"/>
            <a:ext cx="3514676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57" y="4017867"/>
            <a:ext cx="2751865" cy="2088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0546" y="342020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서울 대중교통 </a:t>
            </a:r>
            <a:r>
              <a:rPr lang="ko-KR" altLang="en-US" sz="1600" dirty="0" err="1" smtClean="0"/>
              <a:t>지도</a:t>
            </a:r>
            <a:r>
              <a:rPr lang="ko-KR" altLang="en-US" sz="1600" dirty="0" err="1"/>
              <a:t>웹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6710" y="623731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픽사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Pixlr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그림판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57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편집기</a:t>
            </a:r>
            <a:r>
              <a:rPr lang="en-US" altLang="ko-KR" sz="2800" dirty="0" smtClean="0"/>
              <a:t> – </a:t>
            </a:r>
            <a:r>
              <a:rPr lang="ko-KR" altLang="en-US" sz="2800" dirty="0" err="1" smtClean="0"/>
              <a:t>비주얼</a:t>
            </a:r>
            <a:r>
              <a:rPr lang="ko-KR" altLang="en-US" sz="2800" dirty="0" smtClean="0"/>
              <a:t> 스튜디오 코드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2" y="1268760"/>
            <a:ext cx="73448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비주얼</a:t>
            </a:r>
            <a:r>
              <a:rPr lang="ko-KR" altLang="en-US" sz="2000" b="1" dirty="0" smtClean="0"/>
              <a:t> 스튜디오 코드 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코드 다운로드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설치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73" y="2401688"/>
            <a:ext cx="3341670" cy="2435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3"/>
          <a:stretch/>
        </p:blipFill>
        <p:spPr>
          <a:xfrm>
            <a:off x="5457056" y="2321332"/>
            <a:ext cx="3096690" cy="30323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12640" y="50016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다운로드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75512" y="54765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 code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</a:t>
            </a:r>
            <a:r>
              <a:rPr lang="ko-KR" altLang="en-US" sz="2800" dirty="0" smtClean="0"/>
              <a:t>코드 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97589"/>
            <a:ext cx="22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한국어 팩 설치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39237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라이브 서버</a:t>
            </a:r>
            <a:r>
              <a:rPr lang="en-US" altLang="ko-KR" dirty="0" smtClean="0"/>
              <a:t>(Live Server)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5"/>
          <a:stretch/>
        </p:blipFill>
        <p:spPr>
          <a:xfrm>
            <a:off x="1640632" y="1760284"/>
            <a:ext cx="5548685" cy="20094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424607" y="3365111"/>
            <a:ext cx="717837" cy="50198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4968" y="3612054"/>
            <a:ext cx="3600400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확장 메뉴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Korean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135223" y="3690728"/>
            <a:ext cx="2529745" cy="47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5" y="4400273"/>
            <a:ext cx="5329294" cy="1940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89317" y="5013176"/>
            <a:ext cx="2422731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Ritwick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5457056" y="5217488"/>
            <a:ext cx="1732261" cy="837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코드 환경 </a:t>
            </a:r>
            <a:r>
              <a:rPr lang="ko-KR" altLang="en-US" sz="2800" dirty="0" smtClean="0"/>
              <a:t>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89790" y="4885456"/>
            <a:ext cx="29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작업영역 폴더로 설정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6536" y="4874654"/>
            <a:ext cx="334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작업영역 폴더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56410"/>
            <a:ext cx="2930878" cy="2203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0592" y="3068960"/>
            <a:ext cx="2592287" cy="40862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5" y="1804341"/>
            <a:ext cx="4313668" cy="2529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1272" y="34197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9790" y="26996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①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err="1"/>
              <a:t>비주얼</a:t>
            </a:r>
            <a:r>
              <a:rPr lang="ko-KR" altLang="en-US" sz="2800" dirty="0"/>
              <a:t> 스튜디오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-1" r="73368" b="61176"/>
          <a:stretch/>
        </p:blipFill>
        <p:spPr>
          <a:xfrm>
            <a:off x="776536" y="1611873"/>
            <a:ext cx="3820972" cy="31317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타원 13"/>
          <p:cNvSpPr/>
          <p:nvPr/>
        </p:nvSpPr>
        <p:spPr>
          <a:xfrm>
            <a:off x="2936776" y="2420888"/>
            <a:ext cx="504056" cy="432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2600" y="5130116"/>
            <a:ext cx="224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ch01 </a:t>
            </a:r>
            <a:r>
              <a:rPr lang="ko-KR" altLang="en-US" sz="1600" dirty="0" smtClean="0"/>
              <a:t>폴더 만들기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74542" b="68101"/>
          <a:stretch/>
        </p:blipFill>
        <p:spPr>
          <a:xfrm>
            <a:off x="4854141" y="1611873"/>
            <a:ext cx="4445554" cy="3131708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7257256" y="2636912"/>
            <a:ext cx="504056" cy="432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4034" y="5121562"/>
            <a:ext cx="27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 first.html </a:t>
            </a:r>
            <a:r>
              <a:rPr lang="ko-KR" altLang="en-US" sz="1600" dirty="0" smtClean="0"/>
              <a:t>파일 만들기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40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1353</Words>
  <Application>Microsoft Office PowerPoint</Application>
  <PresentationFormat>A4 용지(210x297mm)</PresentationFormat>
  <Paragraphs>346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휴먼엑스포</vt:lpstr>
      <vt:lpstr>Arial</vt:lpstr>
      <vt:lpstr>Cambria Math</vt:lpstr>
      <vt:lpstr>Wingdings</vt:lpstr>
      <vt:lpstr>Office 테마</vt:lpstr>
      <vt:lpstr>1강. 자바스크립트  기초 문법 </vt:lpstr>
      <vt:lpstr>웹 프로그래밍이란?</vt:lpstr>
      <vt:lpstr> 클라이언트와 서버</vt:lpstr>
      <vt:lpstr>자바스크립트로 할 수 있는 일</vt:lpstr>
      <vt:lpstr>자바스크립트로 할 수 있는 일</vt:lpstr>
      <vt:lpstr> 편집기 – 비주얼 스튜디오 코드 </vt:lpstr>
      <vt:lpstr> 비주얼 스튜디오 코드 환경 설정</vt:lpstr>
      <vt:lpstr> 비주얼 스튜디오 코드 환경 설정</vt:lpstr>
      <vt:lpstr> 비주얼 스튜디오 코드</vt:lpstr>
      <vt:lpstr> 비주얼 스튜디오 코드</vt:lpstr>
      <vt:lpstr> JavaScript 작성하기</vt:lpstr>
      <vt:lpstr>자바스크립트 Reference</vt:lpstr>
      <vt:lpstr> JavaScript 작성하기</vt:lpstr>
      <vt:lpstr> JavaScript 작성하기</vt:lpstr>
      <vt:lpstr>자바스크립트 Reference</vt:lpstr>
      <vt:lpstr>세미콜론 / 주석</vt:lpstr>
      <vt:lpstr>데이터 출력</vt:lpstr>
      <vt:lpstr> 디버깅(Debugging)</vt:lpstr>
      <vt:lpstr>자바스크립트 해석 엔진</vt:lpstr>
      <vt:lpstr> 변수(Variable)</vt:lpstr>
      <vt:lpstr>변수(Variable)</vt:lpstr>
      <vt:lpstr>변수(Variable)</vt:lpstr>
      <vt:lpstr>자료형(Type)</vt:lpstr>
      <vt:lpstr>자료형(type)</vt:lpstr>
      <vt:lpstr>자료형(type)</vt:lpstr>
      <vt:lpstr>자료형(type)</vt:lpstr>
      <vt:lpstr>자료형(type)</vt:lpstr>
      <vt:lpstr> 컴퓨터에서 데이터 표현하기</vt:lpstr>
      <vt:lpstr> 10진수를 2진수로 바꾸기</vt:lpstr>
      <vt:lpstr> 컴퓨터에서 데이터 표현하기</vt:lpstr>
      <vt:lpstr> 부호 있는 수를 표현하는 방법</vt:lpstr>
      <vt:lpstr> 아스키 코드</vt:lpstr>
      <vt:lpstr> 아스키 코드</vt:lpstr>
      <vt:lpstr> 유니 코드(Unicode)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300</cp:revision>
  <dcterms:created xsi:type="dcterms:W3CDTF">2019-03-04T02:36:55Z</dcterms:created>
  <dcterms:modified xsi:type="dcterms:W3CDTF">2023-03-27T19:59:57Z</dcterms:modified>
</cp:coreProperties>
</file>