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353" r:id="rId3"/>
    <p:sldId id="289" r:id="rId4"/>
    <p:sldId id="329" r:id="rId5"/>
    <p:sldId id="330" r:id="rId6"/>
    <p:sldId id="345" r:id="rId7"/>
    <p:sldId id="331" r:id="rId8"/>
    <p:sldId id="396" r:id="rId9"/>
    <p:sldId id="404" r:id="rId10"/>
    <p:sldId id="376" r:id="rId11"/>
    <p:sldId id="383" r:id="rId12"/>
    <p:sldId id="385" r:id="rId13"/>
    <p:sldId id="384" r:id="rId14"/>
    <p:sldId id="389" r:id="rId15"/>
    <p:sldId id="397" r:id="rId16"/>
    <p:sldId id="392" r:id="rId17"/>
    <p:sldId id="394" r:id="rId18"/>
    <p:sldId id="338" r:id="rId19"/>
    <p:sldId id="395" r:id="rId20"/>
    <p:sldId id="405" r:id="rId21"/>
    <p:sldId id="391" r:id="rId22"/>
    <p:sldId id="398" r:id="rId23"/>
    <p:sldId id="368" r:id="rId24"/>
    <p:sldId id="401" r:id="rId25"/>
    <p:sldId id="403" r:id="rId26"/>
    <p:sldId id="402" r:id="rId27"/>
    <p:sldId id="382" r:id="rId28"/>
    <p:sldId id="400" r:id="rId29"/>
    <p:sldId id="371" r:id="rId30"/>
    <p:sldId id="372" r:id="rId31"/>
    <p:sldId id="373" r:id="rId3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/>
        </p:nvSpPr>
        <p:spPr>
          <a:xfrm>
            <a:off x="-39555" y="6372910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4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함수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(function)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</a:t>
            </a:r>
            <a:r>
              <a:rPr lang="en-US" altLang="ko-KR" sz="2800" dirty="0" smtClean="0"/>
              <a:t>return</a:t>
            </a:r>
            <a:r>
              <a:rPr lang="ko-KR" altLang="en-US" sz="2800" dirty="0" smtClean="0"/>
              <a:t>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20" y="1076543"/>
            <a:ext cx="8856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두 수를 매개변수 전달하여 서로 같으면 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다르면 더하는 함수를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호출하는 프로그램을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작성하세요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 fnComplex.html)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함수 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fn</a:t>
            </a:r>
            <a:r>
              <a:rPr lang="en-US" altLang="ko-KR" dirty="0" err="1" smtClean="0"/>
              <a:t>_complex</a:t>
            </a:r>
            <a:r>
              <a:rPr lang="en-US" altLang="ko-KR" dirty="0" smtClean="0"/>
              <a:t>(x</a:t>
            </a:r>
            <a:r>
              <a:rPr lang="en-US" altLang="ko-KR" dirty="0" smtClean="0"/>
              <a:t>, y)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호출 </a:t>
            </a:r>
            <a:r>
              <a:rPr lang="en-US" altLang="ko-KR" dirty="0" smtClean="0"/>
              <a:t>:  num1 = </a:t>
            </a:r>
            <a:r>
              <a:rPr lang="en-US" altLang="ko-KR" dirty="0" err="1" smtClean="0"/>
              <a:t>fnComplex</a:t>
            </a:r>
            <a:r>
              <a:rPr lang="en-US" altLang="ko-KR" dirty="0" smtClean="0"/>
              <a:t>(10, 10);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num2 = </a:t>
            </a:r>
            <a:r>
              <a:rPr lang="en-US" altLang="ko-KR" dirty="0" err="1" smtClean="0"/>
              <a:t>fnComplex</a:t>
            </a:r>
            <a:r>
              <a:rPr lang="en-US" altLang="ko-KR" dirty="0" smtClean="0"/>
              <a:t>(5, 10);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1510" y="410943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☞ 실행 결과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42" y="4653136"/>
            <a:ext cx="1593884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16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전역 변수와 지역 변수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268760"/>
            <a:ext cx="878497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지역 변수</a:t>
            </a:r>
            <a:r>
              <a:rPr lang="en-US" altLang="ko-KR" sz="2000" b="1" dirty="0" smtClean="0"/>
              <a:t>(local variable)</a:t>
            </a:r>
            <a:r>
              <a:rPr lang="ko-KR" altLang="en-US" sz="2000" b="1" dirty="0" smtClean="0"/>
              <a:t>의 유효 범위</a:t>
            </a:r>
            <a:r>
              <a:rPr lang="en-US" altLang="ko-KR" sz="2000" b="1" dirty="0" smtClean="0"/>
              <a:t>(scope)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b="1" dirty="0" smtClean="0"/>
              <a:t>-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또는 제어문의 </a:t>
            </a:r>
            <a:r>
              <a:rPr lang="ko-KR" altLang="en-US" dirty="0" err="1" smtClean="0"/>
              <a:t>코드블럭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중괄호</a:t>
            </a:r>
            <a:r>
              <a:rPr lang="en-US" altLang="ko-KR" dirty="0" smtClean="0"/>
              <a:t>{  }) </a:t>
            </a:r>
            <a:r>
              <a:rPr lang="ko-KR" altLang="en-US" dirty="0" smtClean="0"/>
              <a:t>내부에서 생성됨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b="1" dirty="0" smtClean="0"/>
              <a:t> - </a:t>
            </a:r>
            <a:r>
              <a:rPr lang="ko-KR" altLang="en-US" dirty="0" smtClean="0"/>
              <a:t>소멸 </a:t>
            </a:r>
            <a:r>
              <a:rPr lang="en-US" altLang="ko-KR" dirty="0" smtClean="0"/>
              <a:t>: </a:t>
            </a:r>
            <a:r>
              <a:rPr lang="ko-KR" altLang="en-US" b="1" dirty="0" smtClean="0">
                <a:solidFill>
                  <a:srgbClr val="C00000"/>
                </a:solidFill>
              </a:rPr>
              <a:t>함수나 제어문의 영역</a:t>
            </a:r>
            <a:r>
              <a:rPr lang="en-US" altLang="ko-KR" b="1" dirty="0" smtClean="0">
                <a:solidFill>
                  <a:srgbClr val="C00000"/>
                </a:solidFill>
              </a:rPr>
              <a:t>{ }</a:t>
            </a:r>
            <a:r>
              <a:rPr lang="ko-KR" altLang="en-US" b="1" dirty="0" smtClean="0">
                <a:solidFill>
                  <a:srgbClr val="C00000"/>
                </a:solidFill>
              </a:rPr>
              <a:t>를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벗어났을때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해제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542" y="2924943"/>
            <a:ext cx="5768840" cy="3383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465168" y="35214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 smtClean="0">
                <a:solidFill>
                  <a:srgbClr val="FF0000"/>
                </a:solidFill>
              </a:rPr>
              <a:t>cope-local.html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4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전역 변수와 지역 변수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7" y="2852936"/>
            <a:ext cx="4303709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1064568" y="1268760"/>
            <a:ext cx="792088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전역 변수</a:t>
            </a:r>
            <a:r>
              <a:rPr lang="en-US" altLang="ko-KR" sz="2000" b="1" dirty="0" smtClean="0"/>
              <a:t>(global variable)</a:t>
            </a:r>
            <a:r>
              <a:rPr lang="ko-KR" altLang="en-US" sz="2000" b="1" dirty="0" smtClean="0"/>
              <a:t>의 유효 범위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-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메인 영역에서 생성하며 전체에 영향을 미치며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값을 공유한다</a:t>
            </a:r>
            <a:r>
              <a:rPr lang="en-US" altLang="ko-KR" dirty="0" smtClean="0"/>
              <a:t>.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b="1" dirty="0"/>
              <a:t>-</a:t>
            </a:r>
            <a:r>
              <a:rPr lang="en-US" altLang="ko-KR" dirty="0" smtClean="0"/>
              <a:t>  </a:t>
            </a:r>
            <a:r>
              <a:rPr lang="ko-KR" altLang="en-US" dirty="0" smtClean="0"/>
              <a:t>소멸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프로그램이 </a:t>
            </a:r>
            <a:r>
              <a:rPr lang="ko-KR" altLang="en-US" dirty="0" err="1" smtClean="0"/>
              <a:t>종료될때</a:t>
            </a:r>
            <a:r>
              <a:rPr lang="ko-KR" altLang="en-US" dirty="0" smtClean="0"/>
              <a:t> 메모리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전역공간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해제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601072" y="3573016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 smtClean="0">
                <a:solidFill>
                  <a:srgbClr val="FF0000"/>
                </a:solidFill>
              </a:rPr>
              <a:t>cope-global.html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1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전역 변수와 지역 변수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92560" y="1362834"/>
            <a:ext cx="8136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메모리 영역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프로세스가 운영체제로 </a:t>
            </a:r>
            <a:r>
              <a:rPr lang="ko-KR" altLang="en-US" sz="2000" b="1" dirty="0" err="1" smtClean="0"/>
              <a:t>할당받은</a:t>
            </a:r>
            <a:r>
              <a:rPr lang="ko-KR" altLang="en-US" sz="2000" b="1" dirty="0" smtClean="0"/>
              <a:t> 메모리 영역 구분</a:t>
            </a:r>
            <a:endParaRPr lang="en-US" altLang="ko-KR" sz="20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360712" y="2132856"/>
            <a:ext cx="288032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코드 영역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프로세스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소스코드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60712" y="2924944"/>
            <a:ext cx="288032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고정된 영역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전역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정적 변수 등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60712" y="4797152"/>
            <a:ext cx="2880320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eap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객체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60712" y="3717032"/>
            <a:ext cx="2880320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Stack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지역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6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let </a:t>
            </a:r>
            <a:r>
              <a:rPr lang="en-US" altLang="ko-KR" sz="2800" b="1" dirty="0" smtClean="0"/>
              <a:t>VS </a:t>
            </a:r>
            <a:r>
              <a:rPr lang="en-US" altLang="ko-KR" sz="2800" b="1" dirty="0" err="1" smtClean="0"/>
              <a:t>var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08584" y="1124744"/>
            <a:ext cx="806489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변수의 </a:t>
            </a:r>
            <a:r>
              <a:rPr lang="ko-KR" altLang="en-US" sz="2000" b="1" dirty="0" err="1" smtClean="0"/>
              <a:t>재선언과</a:t>
            </a:r>
            <a:r>
              <a:rPr lang="ko-KR" altLang="en-US" sz="2000" b="1" dirty="0" smtClean="0"/>
              <a:t> 재할당</a:t>
            </a:r>
            <a:r>
              <a:rPr lang="en-US" altLang="ko-KR" sz="2400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dirty="0" smtClean="0"/>
              <a:t>let</a:t>
            </a:r>
            <a:r>
              <a:rPr lang="ko-KR" altLang="en-US" dirty="0"/>
              <a:t> </a:t>
            </a:r>
            <a:r>
              <a:rPr lang="ko-KR" altLang="en-US" dirty="0" smtClean="0"/>
              <a:t>키워드는 변수를 </a:t>
            </a:r>
            <a:r>
              <a:rPr lang="ko-KR" altLang="en-US" dirty="0" err="1" smtClean="0"/>
              <a:t>재선언하여</a:t>
            </a:r>
            <a:r>
              <a:rPr lang="ko-KR" altLang="en-US" dirty="0" smtClean="0"/>
              <a:t> 할당할 수 없다는 뜻이다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재선언이</a:t>
            </a:r>
            <a:r>
              <a:rPr lang="ko-KR" altLang="en-US" dirty="0" smtClean="0"/>
              <a:t> 가능하나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발생의 여지가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4970086" y="2775551"/>
            <a:ext cx="0" cy="26900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14" y="2775551"/>
            <a:ext cx="2781541" cy="2690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80" y="2772556"/>
            <a:ext cx="2903472" cy="26443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473280" y="3094221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l</a:t>
            </a:r>
            <a:r>
              <a:rPr lang="en-US" altLang="ko-KR" sz="1600" dirty="0" smtClean="0">
                <a:solidFill>
                  <a:srgbClr val="FF0000"/>
                </a:solidFill>
              </a:rPr>
              <a:t>et-var.html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let </a:t>
            </a:r>
            <a:r>
              <a:rPr lang="en-US" altLang="ko-KR" sz="2800" b="1" dirty="0" smtClean="0"/>
              <a:t>VS </a:t>
            </a:r>
            <a:r>
              <a:rPr lang="en-US" altLang="ko-KR" sz="2800" b="1" dirty="0" err="1" smtClean="0"/>
              <a:t>var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08584" y="1213010"/>
            <a:ext cx="806489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err="1" smtClean="0"/>
              <a:t>var</a:t>
            </a:r>
            <a:r>
              <a:rPr lang="ko-KR" altLang="en-US" sz="2000" b="1" dirty="0" smtClean="0"/>
              <a:t>의 </a:t>
            </a:r>
            <a:r>
              <a:rPr lang="ko-KR" altLang="en-US" sz="2000" b="1" dirty="0" err="1" smtClean="0"/>
              <a:t>호이스팅</a:t>
            </a:r>
            <a:r>
              <a:rPr lang="en-US" altLang="ko-KR" sz="2000" b="1" dirty="0" smtClean="0"/>
              <a:t>(hoisting)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변수를 </a:t>
            </a:r>
            <a:r>
              <a:rPr lang="ko-KR" altLang="en-US" dirty="0" err="1" smtClean="0"/>
              <a:t>선언하기전에</a:t>
            </a:r>
            <a:r>
              <a:rPr lang="ko-KR" altLang="en-US" dirty="0" smtClean="0"/>
              <a:t> 실행할 수도 있음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이유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자바스크립트 해석기가 기억하면서 선언한 것과 같은 효과를 가짐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49" y="2876745"/>
            <a:ext cx="6355631" cy="1920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397696" y="3836948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let_var2.html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0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이벤트 다루기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268760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이벤트 효과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웹페이지에서는</a:t>
            </a:r>
            <a:r>
              <a:rPr lang="ko-KR" altLang="en-US" dirty="0" smtClean="0"/>
              <a:t> 사용자가 메인 메뉴를 누르면 서브 메뉴가 펼쳐지기도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로딩이 끝나면 배경화면이 움직이기도 한다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80592" y="2830919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마우스 이벤트</a:t>
            </a:r>
            <a:endParaRPr lang="en-US" altLang="ko-KR" b="1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96966"/>
              </p:ext>
            </p:extLst>
          </p:nvPr>
        </p:nvGraphicFramePr>
        <p:xfrm>
          <a:off x="1280592" y="3436600"/>
          <a:ext cx="7272808" cy="179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6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>
                          <a:solidFill>
                            <a:srgbClr val="C00000"/>
                          </a:solidFill>
                        </a:rPr>
                        <a:t>onclick</a:t>
                      </a:r>
                      <a:endParaRPr lang="en-US" altLang="ko-KR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마우스를 </a:t>
                      </a:r>
                      <a:r>
                        <a:rPr lang="ko-KR" altLang="en-US" sz="1600" dirty="0" err="1" smtClean="0"/>
                        <a:t>눌렀을때</a:t>
                      </a:r>
                      <a:r>
                        <a:rPr lang="ko-KR" altLang="en-US" sz="1600" dirty="0" smtClean="0"/>
                        <a:t> 이벤트가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6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>
                          <a:solidFill>
                            <a:srgbClr val="C00000"/>
                          </a:solidFill>
                        </a:rPr>
                        <a:t>onmouseover</a:t>
                      </a:r>
                      <a:endParaRPr lang="en-US" altLang="ko-KR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마우스 포인터가 요소 위로 </a:t>
                      </a:r>
                      <a:r>
                        <a:rPr lang="ko-KR" altLang="en-US" sz="1600" dirty="0" err="1" smtClean="0"/>
                        <a:t>옮겨질때</a:t>
                      </a:r>
                      <a:r>
                        <a:rPr lang="ko-KR" altLang="en-US" sz="1600" dirty="0" smtClean="0"/>
                        <a:t> 이벤트 발생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6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>
                          <a:solidFill>
                            <a:srgbClr val="C00000"/>
                          </a:solidFill>
                        </a:rPr>
                        <a:t>onmousedown</a:t>
                      </a:r>
                      <a:endParaRPr lang="en-US" altLang="ko-KR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마우스를 </a:t>
                      </a:r>
                      <a:r>
                        <a:rPr lang="ko-KR" altLang="en-US" sz="1600" dirty="0" err="1" smtClean="0"/>
                        <a:t>눌렀을때</a:t>
                      </a:r>
                      <a:r>
                        <a:rPr lang="ko-KR" altLang="en-US" sz="1600" dirty="0" smtClean="0"/>
                        <a:t> 이벤트가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44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유</a:t>
            </a:r>
            <a:r>
              <a:rPr lang="ko-KR" altLang="en-US" sz="2800" dirty="0"/>
              <a:t>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16596" y="1362834"/>
            <a:ext cx="3780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err="1" smtClean="0"/>
              <a:t>onclick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 사용하기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132856"/>
            <a:ext cx="5387325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537176" y="256490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fn</a:t>
            </a:r>
            <a:r>
              <a:rPr lang="en-US" altLang="ko-KR" sz="1600" dirty="0" smtClean="0">
                <a:solidFill>
                  <a:srgbClr val="FF0000"/>
                </a:solidFill>
              </a:rPr>
              <a:t>_check.html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lvl="0" algn="ctr"/>
            <a:r>
              <a:rPr lang="en-US" altLang="ko-KR" sz="2800" b="1" dirty="0" err="1">
                <a:solidFill>
                  <a:srgbClr val="C00000"/>
                </a:solidFill>
              </a:rPr>
              <a:t>getElementById</a:t>
            </a:r>
            <a:r>
              <a:rPr lang="en-US" altLang="ko-KR" sz="2800" b="1" dirty="0" smtClean="0">
                <a:solidFill>
                  <a:srgbClr val="C00000"/>
                </a:solidFill>
              </a:rPr>
              <a:t>()</a:t>
            </a:r>
            <a:r>
              <a:rPr lang="ko-KR" altLang="en-US" sz="2800" dirty="0" smtClean="0"/>
              <a:t> 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20552" y="1444714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altLang="ko-KR" sz="2000" b="1" dirty="0"/>
              <a:t> id</a:t>
            </a:r>
            <a:r>
              <a:rPr lang="en-US" altLang="ko-KR" sz="2000" dirty="0"/>
              <a:t> </a:t>
            </a:r>
            <a:r>
              <a:rPr lang="ko-KR" altLang="en-US" sz="2000" dirty="0"/>
              <a:t>선택자의 태그 요소에 접근하는 </a:t>
            </a:r>
            <a:r>
              <a:rPr lang="ko-KR" altLang="en-US" sz="2000" dirty="0" smtClean="0"/>
              <a:t>함수</a:t>
            </a:r>
            <a:r>
              <a:rPr lang="en-US" altLang="ko-KR" sz="2000" b="1" dirty="0" smtClean="0"/>
              <a:t>- </a:t>
            </a:r>
            <a:r>
              <a:rPr lang="en-US" altLang="ko-KR" sz="2000" b="1" dirty="0" err="1">
                <a:solidFill>
                  <a:srgbClr val="C00000"/>
                </a:solidFill>
              </a:rPr>
              <a:t>getElementById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</a:t>
            </a:r>
            <a:endParaRPr lang="en-US" altLang="ko-KR" sz="20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31879"/>
              </p:ext>
            </p:extLst>
          </p:nvPr>
        </p:nvGraphicFramePr>
        <p:xfrm>
          <a:off x="1136576" y="2276872"/>
          <a:ext cx="7560840" cy="2127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1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</a:rPr>
                        <a:t>innerHTML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태그 요소의 내용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텍스트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을 바꾸는 속성</a:t>
                      </a:r>
                      <a:endParaRPr lang="en-US" altLang="ko-KR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1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 style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태그 요소의 스타일을 바꾸는 속성</a:t>
                      </a:r>
                      <a:endParaRPr lang="en-US" altLang="ko-KR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1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파일의 경로</a:t>
                      </a:r>
                      <a:endParaRPr lang="en-US" altLang="ko-KR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3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err="1">
                <a:solidFill>
                  <a:srgbClr val="C00000"/>
                </a:solidFill>
              </a:rPr>
              <a:t>getElementById</a:t>
            </a:r>
            <a:r>
              <a:rPr lang="en-US" altLang="ko-KR" sz="2800" b="1" dirty="0">
                <a:solidFill>
                  <a:srgbClr val="C00000"/>
                </a:solidFill>
              </a:rPr>
              <a:t>()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140968"/>
            <a:ext cx="6800753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484784"/>
            <a:ext cx="2506355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17296" y="3403739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g</a:t>
            </a:r>
            <a:r>
              <a:rPr lang="en-US" altLang="ko-KR" sz="1600" dirty="0" smtClean="0">
                <a:solidFill>
                  <a:srgbClr val="FF0000"/>
                </a:solidFill>
              </a:rPr>
              <a:t>et_id.html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0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함수의 정의와 호출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79567" y="2780928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함수의 유형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424608" y="2492896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79567" y="3933056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변수의 유효 범위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24608" y="3645024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79567" y="5085184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함수의 활용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이벤트 처리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424608" y="4797152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3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err="1">
                <a:solidFill>
                  <a:srgbClr val="C00000"/>
                </a:solidFill>
              </a:rPr>
              <a:t>getElementById</a:t>
            </a:r>
            <a:r>
              <a:rPr lang="en-US" altLang="ko-KR" sz="2800" b="1" dirty="0">
                <a:solidFill>
                  <a:srgbClr val="C00000"/>
                </a:solidFill>
              </a:rPr>
              <a:t>()</a:t>
            </a:r>
            <a:r>
              <a:rPr lang="ko-KR" altLang="en-US" sz="2800" dirty="0"/>
              <a:t>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84811" y="1290826"/>
            <a:ext cx="562502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버튼에서 함수 호출하기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myAbs</a:t>
            </a:r>
            <a:r>
              <a:rPr lang="en-US" altLang="ko-KR" sz="2000" b="1" dirty="0" smtClean="0"/>
              <a:t>(x) 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37473"/>
            <a:ext cx="6234272" cy="2399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709837" y="227687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btn-myabs.html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err="1">
                <a:solidFill>
                  <a:srgbClr val="C00000"/>
                </a:solidFill>
              </a:rPr>
              <a:t>getElementById</a:t>
            </a:r>
            <a:r>
              <a:rPr lang="en-US" altLang="ko-KR" sz="2800" b="1" dirty="0">
                <a:solidFill>
                  <a:srgbClr val="C00000"/>
                </a:solidFill>
              </a:rPr>
              <a:t>()</a:t>
            </a:r>
            <a:r>
              <a:rPr lang="ko-KR" altLang="en-US" sz="2800" dirty="0"/>
              <a:t>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199075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나이 계산 프로그램</a:t>
            </a:r>
            <a:r>
              <a:rPr lang="en-US" altLang="ko-KR" sz="2000" b="1" dirty="0" smtClean="0"/>
              <a:t>.</a:t>
            </a:r>
            <a:endParaRPr lang="en-US" altLang="ko-KR" sz="24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849" y="1830643"/>
            <a:ext cx="3076945" cy="123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1829754"/>
            <a:ext cx="2448272" cy="12701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197463"/>
            <a:ext cx="5466427" cy="34863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393160" y="378904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</a:t>
            </a:r>
            <a:r>
              <a:rPr lang="en-US" altLang="ko-KR" sz="1600" dirty="0" smtClean="0">
                <a:solidFill>
                  <a:srgbClr val="FF0000"/>
                </a:solidFill>
              </a:rPr>
              <a:t>alc_age.html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err="1">
                <a:solidFill>
                  <a:srgbClr val="C00000"/>
                </a:solidFill>
              </a:rPr>
              <a:t>getElementById</a:t>
            </a:r>
            <a:r>
              <a:rPr lang="en-US" altLang="ko-KR" sz="2800" b="1" dirty="0">
                <a:solidFill>
                  <a:srgbClr val="C00000"/>
                </a:solidFill>
              </a:rPr>
              <a:t>()</a:t>
            </a:r>
            <a:r>
              <a:rPr lang="ko-KR" altLang="en-US" sz="2800" dirty="0"/>
              <a:t>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0592" y="1278322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버튼 클릭하면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증가</a:t>
            </a:r>
            <a:r>
              <a:rPr lang="en-US" altLang="ko-KR" sz="2000" b="1" dirty="0" smtClean="0"/>
              <a:t>.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88" y="2060848"/>
            <a:ext cx="2551229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5" y="2060848"/>
            <a:ext cx="5057293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835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err="1">
                <a:solidFill>
                  <a:srgbClr val="C00000"/>
                </a:solidFill>
              </a:rPr>
              <a:t>getElementById</a:t>
            </a:r>
            <a:r>
              <a:rPr lang="en-US" altLang="ko-KR" sz="2800" b="1" dirty="0">
                <a:solidFill>
                  <a:srgbClr val="C00000"/>
                </a:solidFill>
              </a:rPr>
              <a:t>()</a:t>
            </a:r>
            <a:r>
              <a:rPr lang="ko-KR" altLang="en-US" sz="2800" dirty="0"/>
              <a:t>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412776"/>
            <a:ext cx="6048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마우스를 클릭하</a:t>
            </a:r>
            <a:r>
              <a:rPr lang="ko-KR" altLang="en-US" sz="2000" b="1" dirty="0"/>
              <a:t>여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글자색을</a:t>
            </a:r>
            <a:r>
              <a:rPr lang="ko-KR" altLang="en-US" sz="2000" b="1" dirty="0" smtClean="0"/>
              <a:t> 바꾸기 </a:t>
            </a:r>
            <a:endParaRPr lang="en-US" altLang="ko-KR" sz="20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144991"/>
            <a:ext cx="2773921" cy="563929"/>
          </a:xfrm>
          <a:prstGeom prst="rect">
            <a:avLst/>
          </a:prstGeom>
          <a:ln>
            <a:noFill/>
          </a:ln>
        </p:spPr>
      </p:pic>
      <p:cxnSp>
        <p:nvCxnSpPr>
          <p:cNvPr id="11" name="직선 화살표 연결선 10"/>
          <p:cNvCxnSpPr/>
          <p:nvPr/>
        </p:nvCxnSpPr>
        <p:spPr>
          <a:xfrm>
            <a:off x="4592960" y="2408439"/>
            <a:ext cx="932245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8301" y="2539643"/>
            <a:ext cx="1135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C00000"/>
                </a:solidFill>
              </a:rPr>
              <a:t>onclick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2116490"/>
            <a:ext cx="2933954" cy="6782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212976"/>
            <a:ext cx="6624736" cy="170258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761312" y="357301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changeText.html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9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err="1" smtClean="0"/>
              <a:t>getElementById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의 </a:t>
            </a:r>
            <a:r>
              <a:rPr lang="en-US" altLang="ko-KR" sz="2800" b="1" dirty="0" smtClean="0"/>
              <a:t>style </a:t>
            </a:r>
            <a:r>
              <a:rPr lang="ko-KR" altLang="en-US" sz="2800" b="1" dirty="0" smtClean="0"/>
              <a:t>속성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336993"/>
            <a:ext cx="38884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 smtClean="0"/>
              <a:t>- </a:t>
            </a:r>
            <a:r>
              <a:rPr lang="ko-KR" altLang="en-US" b="1" dirty="0" smtClean="0"/>
              <a:t>버튼을 클릭하여 배경색 넣기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78362"/>
            <a:ext cx="3888432" cy="3569594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529064" y="2747496"/>
            <a:ext cx="345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버튼은 </a:t>
            </a:r>
            <a:r>
              <a:rPr lang="en-US" altLang="ko-KR" dirty="0">
                <a:solidFill>
                  <a:srgbClr val="C00000"/>
                </a:solidFill>
              </a:rPr>
              <a:t>&lt;a&gt;</a:t>
            </a:r>
            <a:r>
              <a:rPr lang="ko-KR" altLang="en-US" dirty="0">
                <a:solidFill>
                  <a:srgbClr val="C00000"/>
                </a:solidFill>
              </a:rPr>
              <a:t>태그로 만들기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Green</a:t>
            </a:r>
            <a:r>
              <a:rPr lang="ko-KR" altLang="en-US" dirty="0" smtClean="0"/>
              <a:t>을 클릭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배경색 녹색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Black</a:t>
            </a:r>
            <a:r>
              <a:rPr lang="ko-KR" altLang="en-US" dirty="0" smtClean="0"/>
              <a:t>을 </a:t>
            </a:r>
            <a:r>
              <a:rPr lang="ko-KR" altLang="en-US" dirty="0"/>
              <a:t>클릭 </a:t>
            </a:r>
            <a:r>
              <a:rPr lang="en-US" altLang="ko-KR" dirty="0"/>
              <a:t>-&gt; </a:t>
            </a:r>
            <a:r>
              <a:rPr lang="ko-KR" altLang="en-US" dirty="0"/>
              <a:t>배경색 </a:t>
            </a:r>
            <a:r>
              <a:rPr lang="ko-KR" altLang="en-US" dirty="0" smtClean="0"/>
              <a:t>검정색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Pink</a:t>
            </a:r>
            <a:r>
              <a:rPr lang="ko-KR" altLang="en-US" dirty="0" smtClean="0"/>
              <a:t>를 </a:t>
            </a:r>
            <a:r>
              <a:rPr lang="ko-KR" altLang="en-US" dirty="0"/>
              <a:t>클릭 </a:t>
            </a:r>
            <a:r>
              <a:rPr lang="en-US" altLang="ko-KR" dirty="0"/>
              <a:t>-&gt; </a:t>
            </a:r>
            <a:r>
              <a:rPr lang="ko-KR" altLang="en-US" dirty="0"/>
              <a:t>배경색 </a:t>
            </a:r>
            <a:r>
              <a:rPr lang="ko-KR" altLang="en-US" dirty="0" smtClean="0"/>
              <a:t>분홍색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19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err="1" smtClean="0"/>
              <a:t>getElementById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의 </a:t>
            </a:r>
            <a:r>
              <a:rPr lang="en-US" altLang="ko-KR" sz="2800" b="1" dirty="0" smtClean="0"/>
              <a:t>style </a:t>
            </a:r>
            <a:r>
              <a:rPr lang="ko-KR" altLang="en-US" sz="2800" b="1" dirty="0" smtClean="0"/>
              <a:t>속성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264985"/>
            <a:ext cx="38884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 smtClean="0"/>
              <a:t>- </a:t>
            </a:r>
            <a:r>
              <a:rPr lang="ko-KR" altLang="en-US" b="1" dirty="0" smtClean="0"/>
              <a:t>버튼을 클릭하여 배경색 넣기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01" y="1772816"/>
            <a:ext cx="5503271" cy="47525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609184" y="196210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</a:t>
            </a:r>
            <a:r>
              <a:rPr lang="en-US" altLang="ko-KR" sz="1600" dirty="0" smtClean="0">
                <a:solidFill>
                  <a:srgbClr val="FF0000"/>
                </a:solidFill>
              </a:rPr>
              <a:t>hangebg.html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err="1"/>
              <a:t>getElementById</a:t>
            </a:r>
            <a:r>
              <a:rPr lang="en-US" altLang="ko-KR" sz="2800" b="1" dirty="0"/>
              <a:t>()</a:t>
            </a:r>
            <a:r>
              <a:rPr lang="ko-KR" altLang="en-US" sz="2800" b="1" dirty="0"/>
              <a:t>의 </a:t>
            </a:r>
            <a:r>
              <a:rPr lang="en-US" altLang="ko-KR" sz="2800" b="1" dirty="0"/>
              <a:t>style </a:t>
            </a:r>
            <a:r>
              <a:rPr lang="ko-KR" altLang="en-US" sz="2800" b="1" dirty="0"/>
              <a:t>속성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17" y="1613665"/>
            <a:ext cx="5806944" cy="40237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09184" y="242088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b</a:t>
            </a:r>
            <a:r>
              <a:rPr lang="en-US" altLang="ko-KR" sz="1600" dirty="0" smtClean="0">
                <a:solidFill>
                  <a:srgbClr val="FF0000"/>
                </a:solidFill>
              </a:rPr>
              <a:t>g_color.css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err="1"/>
              <a:t>getElementById</a:t>
            </a:r>
            <a:r>
              <a:rPr lang="en-US" altLang="ko-KR" sz="2800" b="1" dirty="0"/>
              <a:t>()</a:t>
            </a:r>
            <a:r>
              <a:rPr lang="ko-KR" altLang="en-US" sz="2800" b="1" dirty="0"/>
              <a:t>의 </a:t>
            </a:r>
            <a:r>
              <a:rPr lang="en-US" altLang="ko-KR" sz="2800" b="1" dirty="0" smtClean="0"/>
              <a:t>display </a:t>
            </a:r>
            <a:r>
              <a:rPr lang="ko-KR" altLang="en-US" sz="2800" b="1" dirty="0"/>
              <a:t>속성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70050" y="1268760"/>
            <a:ext cx="833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이미지 숨기기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보이기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ko-KR" altLang="en-US" dirty="0" smtClean="0"/>
              <a:t>보이기 </a:t>
            </a:r>
            <a:r>
              <a:rPr lang="en-US" altLang="ko-KR" dirty="0" smtClean="0"/>
              <a:t>–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style.display</a:t>
            </a:r>
            <a:r>
              <a:rPr lang="en-US" altLang="ko-KR" b="1" dirty="0" smtClean="0">
                <a:solidFill>
                  <a:srgbClr val="C00000"/>
                </a:solidFill>
              </a:rPr>
              <a:t> = ‘block’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숨기기 </a:t>
            </a:r>
            <a:r>
              <a:rPr lang="en-US" altLang="ko-KR" dirty="0" smtClean="0"/>
              <a:t>–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style.display</a:t>
            </a:r>
            <a:r>
              <a:rPr lang="en-US" altLang="ko-KR" b="1" dirty="0" smtClean="0">
                <a:solidFill>
                  <a:srgbClr val="C00000"/>
                </a:solidFill>
              </a:rPr>
              <a:t> = ‘none’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2477209"/>
            <a:ext cx="4104455" cy="36116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78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err="1"/>
              <a:t>getElementById</a:t>
            </a:r>
            <a:r>
              <a:rPr lang="en-US" altLang="ko-KR" sz="2800" b="1" dirty="0"/>
              <a:t>()</a:t>
            </a:r>
            <a:r>
              <a:rPr lang="ko-KR" altLang="en-US" sz="2800" b="1" dirty="0"/>
              <a:t>의 </a:t>
            </a:r>
            <a:r>
              <a:rPr lang="en-US" altLang="ko-KR" sz="2800" b="1" dirty="0"/>
              <a:t>display </a:t>
            </a:r>
            <a:r>
              <a:rPr lang="ko-KR" altLang="en-US" sz="2800" b="1" dirty="0"/>
              <a:t>속성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84784"/>
            <a:ext cx="5357340" cy="35761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961112" y="1656519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s</a:t>
            </a:r>
            <a:r>
              <a:rPr lang="en-US" altLang="ko-KR" sz="1600" dirty="0" smtClean="0">
                <a:solidFill>
                  <a:srgbClr val="FF0000"/>
                </a:solidFill>
              </a:rPr>
              <a:t>how-hide.html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4725144"/>
            <a:ext cx="3443469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73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/>
              <a:t>숨기기와 보이기 이벤트 효과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807" y="2585719"/>
            <a:ext cx="2769123" cy="3795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616769"/>
            <a:ext cx="2834534" cy="21602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602900" y="1974309"/>
            <a:ext cx="2125964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설명글</a:t>
            </a:r>
            <a:r>
              <a:rPr lang="ko-KR" altLang="en-US" sz="1600" dirty="0" smtClean="0"/>
              <a:t> 숨기</a:t>
            </a:r>
            <a:r>
              <a:rPr lang="ko-KR" altLang="en-US" sz="1600" dirty="0"/>
              <a:t>기</a:t>
            </a:r>
            <a:endParaRPr lang="en-US" altLang="ko-KR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275308" y="1974309"/>
            <a:ext cx="2125964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설명글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보이기</a:t>
            </a:r>
            <a:endParaRPr lang="en-US" altLang="ko-KR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04528" y="1264985"/>
            <a:ext cx="74168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 smtClean="0"/>
              <a:t>- </a:t>
            </a:r>
            <a:r>
              <a:rPr lang="ko-KR" altLang="en-US" b="1" dirty="0" smtClean="0"/>
              <a:t>버튼을 클릭하여 이미지와 텍스트를 숨기고 보이는 효과 만들기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86123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정의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277759"/>
            <a:ext cx="756084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함수</a:t>
            </a:r>
            <a:r>
              <a:rPr lang="en-US" altLang="ko-KR" sz="2000" b="1" dirty="0" smtClean="0"/>
              <a:t>(Function)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특정한 하나의 기능을 수행하는 일련의 코드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중복되는 기능은 함수로 구현하여 그 함수를 호출하여 사용한다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en-US" altLang="ko-KR" sz="2000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68624" y="3284984"/>
            <a:ext cx="2736304" cy="73678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숫자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개를 더한다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57056" y="3552825"/>
            <a:ext cx="2304256" cy="12983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더하기 함수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err="1" smtClean="0"/>
              <a:t>addNumber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568624" y="4396770"/>
            <a:ext cx="2736304" cy="73678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두 점의 거리를 더한다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09695" y="4513134"/>
            <a:ext cx="923225" cy="504056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119429" y="3407067"/>
            <a:ext cx="897467" cy="504056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/>
          <p:nvPr/>
        </p:nvCxnSpPr>
        <p:spPr>
          <a:xfrm rot="10800000">
            <a:off x="4016896" y="3787629"/>
            <a:ext cx="1440160" cy="468278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endCxn id="8" idx="3"/>
          </p:cNvCxnSpPr>
          <p:nvPr/>
        </p:nvCxnSpPr>
        <p:spPr>
          <a:xfrm rot="10800000" flipV="1">
            <a:off x="4232920" y="4372270"/>
            <a:ext cx="1224136" cy="392891"/>
          </a:xfrm>
          <a:prstGeom prst="curved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숨기기와 보이기 이벤트 효과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644154"/>
            <a:ext cx="7992888" cy="35850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545288" y="1531361"/>
            <a:ext cx="1872208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</a:t>
            </a:r>
            <a:r>
              <a:rPr lang="en-US" altLang="ko-KR" sz="1600" dirty="0" smtClean="0"/>
              <a:t>how_hide2.html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91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숨기기와 보이기 이벤트 효과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484784"/>
            <a:ext cx="5380187" cy="9906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825208" y="1695363"/>
            <a:ext cx="129614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event.css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674921"/>
            <a:ext cx="7087103" cy="38504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972329" y="3068960"/>
            <a:ext cx="1025706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</a:t>
            </a:r>
            <a:r>
              <a:rPr lang="en-US" altLang="ko-KR" sz="1600" dirty="0" smtClean="0"/>
              <a:t>vent.js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870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78322"/>
            <a:ext cx="7560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함수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만들기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정의와 호출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4568" y="21328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명시적 함수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이름있음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41032" y="21328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익명 함수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이름없음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64568" y="2708920"/>
            <a:ext cx="2622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97016" y="2708920"/>
            <a:ext cx="2942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484948" y="2132856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4568" y="2924944"/>
            <a:ext cx="302433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function</a:t>
            </a:r>
            <a:r>
              <a:rPr lang="en-US" altLang="ko-KR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함수이름</a:t>
            </a:r>
            <a:r>
              <a:rPr lang="en-US" altLang="ko-KR" b="1" dirty="0" smtClean="0">
                <a:solidFill>
                  <a:srgbClr val="C00000"/>
                </a:solidFill>
              </a:rPr>
              <a:t>()</a:t>
            </a:r>
            <a:r>
              <a:rPr lang="en-US" altLang="ko-KR" dirty="0" smtClean="0"/>
              <a:t>{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ko-KR" altLang="en-US" dirty="0" err="1" smtClean="0"/>
              <a:t>실행문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64568" y="4668370"/>
            <a:ext cx="302433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함수 호출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함수이름</a:t>
            </a:r>
            <a:r>
              <a:rPr lang="en-US" altLang="ko-KR" b="1" dirty="0" smtClean="0"/>
              <a:t>()</a:t>
            </a:r>
            <a:r>
              <a:rPr lang="en-US" altLang="ko-KR" dirty="0" smtClean="0"/>
              <a:t>;</a:t>
            </a:r>
          </a:p>
          <a:p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>
          <a:xfrm>
            <a:off x="2343726" y="4197281"/>
            <a:ext cx="169051" cy="383847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97016" y="2924944"/>
            <a:ext cx="3312368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</a:rPr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변수이름 </a:t>
            </a:r>
            <a:r>
              <a:rPr lang="en-US" altLang="ko-KR" dirty="0" smtClean="0"/>
              <a:t>= </a:t>
            </a:r>
            <a:r>
              <a:rPr lang="en-US" altLang="ko-KR" b="1" dirty="0" smtClean="0"/>
              <a:t>function()</a:t>
            </a:r>
            <a:r>
              <a:rPr lang="en-US" altLang="ko-KR" dirty="0" smtClean="0"/>
              <a:t>{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ko-KR" altLang="en-US" dirty="0" err="1" smtClean="0"/>
              <a:t>실행문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97016" y="4668370"/>
            <a:ext cx="3312368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함수 호출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변수이름</a:t>
            </a:r>
            <a:r>
              <a:rPr lang="en-US" altLang="ko-KR" b="1" dirty="0" smtClean="0"/>
              <a:t>();</a:t>
            </a:r>
          </a:p>
          <a:p>
            <a:endParaRPr lang="ko-KR" altLang="en-US" dirty="0"/>
          </a:p>
        </p:txBody>
      </p:sp>
      <p:sp>
        <p:nvSpPr>
          <p:cNvPr id="24" name="아래쪽 화살표 23"/>
          <p:cNvSpPr/>
          <p:nvPr/>
        </p:nvSpPr>
        <p:spPr>
          <a:xfrm>
            <a:off x="6376175" y="4197281"/>
            <a:ext cx="185151" cy="38384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5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유</a:t>
            </a:r>
            <a:r>
              <a:rPr lang="ko-KR" altLang="en-US" sz="2800" dirty="0"/>
              <a:t>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320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함수의 유형</a:t>
            </a:r>
            <a:endParaRPr lang="en-US" altLang="ko-KR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66564" y="1708359"/>
            <a:ext cx="4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>
                <a:solidFill>
                  <a:srgbClr val="C00000"/>
                </a:solidFill>
              </a:rPr>
              <a:t>매개변수 없는 경우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2221707"/>
            <a:ext cx="4428667" cy="1728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80262" y="4156631"/>
            <a:ext cx="4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>
                <a:solidFill>
                  <a:srgbClr val="C00000"/>
                </a:solidFill>
              </a:rPr>
              <a:t>매개변수가 있는 경우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4597971"/>
            <a:ext cx="4810838" cy="17746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745088" y="292494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function1</a:t>
            </a:r>
            <a:r>
              <a:rPr lang="en-US" altLang="ko-KR" sz="1600" dirty="0" smtClean="0">
                <a:solidFill>
                  <a:srgbClr val="FF0000"/>
                </a:solidFill>
              </a:rPr>
              <a:t>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6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유</a:t>
            </a:r>
            <a:r>
              <a:rPr lang="ko-KR" altLang="en-US" sz="2800" dirty="0"/>
              <a:t>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217209"/>
            <a:ext cx="75608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함수의 유형</a:t>
            </a:r>
            <a:endParaRPr lang="en-US" altLang="ko-KR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66564" y="1728816"/>
            <a:ext cx="4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- </a:t>
            </a:r>
            <a:r>
              <a:rPr lang="ko-KR" altLang="en-US" b="1" dirty="0" smtClean="0">
                <a:solidFill>
                  <a:srgbClr val="C00000"/>
                </a:solidFill>
              </a:rPr>
              <a:t>익명함수로 만들기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304880"/>
            <a:ext cx="5616427" cy="184420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77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유</a:t>
            </a:r>
            <a:r>
              <a:rPr lang="ko-KR" altLang="en-US" sz="2800" dirty="0"/>
              <a:t>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278322"/>
            <a:ext cx="75608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함수의 유형</a:t>
            </a:r>
            <a:endParaRPr lang="en-US" altLang="ko-KR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22548" y="1835532"/>
            <a:ext cx="501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반환값이</a:t>
            </a:r>
            <a:r>
              <a:rPr lang="ko-KR" altLang="en-US" b="1" dirty="0" smtClean="0">
                <a:solidFill>
                  <a:srgbClr val="C00000"/>
                </a:solidFill>
              </a:rPr>
              <a:t> 있는 경우 </a:t>
            </a:r>
            <a:r>
              <a:rPr lang="en-US" altLang="ko-KR" b="1" dirty="0" smtClean="0">
                <a:solidFill>
                  <a:srgbClr val="C00000"/>
                </a:solidFill>
              </a:rPr>
              <a:t>– return </a:t>
            </a:r>
            <a:r>
              <a:rPr lang="ko-KR" altLang="en-US" b="1" dirty="0" smtClean="0">
                <a:solidFill>
                  <a:srgbClr val="C00000"/>
                </a:solidFill>
              </a:rPr>
              <a:t>키워드 사용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348880"/>
            <a:ext cx="4038950" cy="36502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097016" y="292494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f</a:t>
            </a:r>
            <a:r>
              <a:rPr lang="en-US" altLang="ko-KR" sz="1600" dirty="0" smtClean="0">
                <a:solidFill>
                  <a:srgbClr val="FF0000"/>
                </a:solidFill>
              </a:rPr>
              <a:t>unc-return.html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정의와 호출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78322"/>
            <a:ext cx="75608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구구단 만들기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39" y="2050374"/>
            <a:ext cx="6424217" cy="3383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041232" y="3094221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gugudan.html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정의와 호출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78322"/>
            <a:ext cx="75608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두 수를 </a:t>
            </a:r>
            <a:r>
              <a:rPr lang="ko-KR" altLang="en-US" sz="2000" b="1" dirty="0" err="1" smtClean="0"/>
              <a:t>입력받아</a:t>
            </a:r>
            <a:r>
              <a:rPr lang="ko-KR" altLang="en-US" sz="2000" b="1" dirty="0" smtClean="0"/>
              <a:t> 뺄셈 처리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5636262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249144" y="235467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s</a:t>
            </a:r>
            <a:r>
              <a:rPr lang="en-US" altLang="ko-KR" sz="1600" dirty="0" smtClean="0">
                <a:solidFill>
                  <a:srgbClr val="FF0000"/>
                </a:solidFill>
              </a:rPr>
              <a:t>ub_number.html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7482</TotalTime>
  <Words>696</Words>
  <Application>Microsoft Office PowerPoint</Application>
  <PresentationFormat>A4 용지(210x297mm)</PresentationFormat>
  <Paragraphs>190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휴먼엑스포</vt:lpstr>
      <vt:lpstr>Arial</vt:lpstr>
      <vt:lpstr>Wingdings</vt:lpstr>
      <vt:lpstr>Office 테마</vt:lpstr>
      <vt:lpstr>4강. 함수(function)</vt:lpstr>
      <vt:lpstr>목 차</vt:lpstr>
      <vt:lpstr>함수의 정의</vt:lpstr>
      <vt:lpstr>함수 만들기</vt:lpstr>
      <vt:lpstr>함수의 유형</vt:lpstr>
      <vt:lpstr>함수의 유형</vt:lpstr>
      <vt:lpstr>함수의 유형</vt:lpstr>
      <vt:lpstr>함수의 정의와 호출</vt:lpstr>
      <vt:lpstr>함수의 정의와 호출</vt:lpstr>
      <vt:lpstr>함수의 return 연습 문제</vt:lpstr>
      <vt:lpstr>전역 변수와 지역 변수</vt:lpstr>
      <vt:lpstr>전역 변수와 지역 변수</vt:lpstr>
      <vt:lpstr>전역 변수와 지역 변수</vt:lpstr>
      <vt:lpstr>let VS var</vt:lpstr>
      <vt:lpstr>let VS var</vt:lpstr>
      <vt:lpstr>이벤트 다루기</vt:lpstr>
      <vt:lpstr>함수의 유형</vt:lpstr>
      <vt:lpstr>getElementById() 사용</vt:lpstr>
      <vt:lpstr>getElementById() 사용</vt:lpstr>
      <vt:lpstr>getElementById() 사용</vt:lpstr>
      <vt:lpstr>getElementById() 사용</vt:lpstr>
      <vt:lpstr>getElementById() 사용</vt:lpstr>
      <vt:lpstr>getElementById() 사용</vt:lpstr>
      <vt:lpstr>getElementById()의 style 속성 </vt:lpstr>
      <vt:lpstr>getElementById()의 style 속성 </vt:lpstr>
      <vt:lpstr>getElementById()의 style 속성 </vt:lpstr>
      <vt:lpstr>getElementById()의 display 속성 </vt:lpstr>
      <vt:lpstr>getElementById()의 display 속성 </vt:lpstr>
      <vt:lpstr>숨기기와 보이기 이벤트 효과 </vt:lpstr>
      <vt:lpstr>숨기기와 보이기 이벤트 효과 </vt:lpstr>
      <vt:lpstr>숨기기와 보이기 이벤트 효과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483</cp:revision>
  <dcterms:created xsi:type="dcterms:W3CDTF">2019-03-04T02:36:55Z</dcterms:created>
  <dcterms:modified xsi:type="dcterms:W3CDTF">2023-03-28T22:42:39Z</dcterms:modified>
</cp:coreProperties>
</file>