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98" r:id="rId3"/>
    <p:sldId id="384" r:id="rId4"/>
    <p:sldId id="399" r:id="rId5"/>
    <p:sldId id="381" r:id="rId6"/>
    <p:sldId id="382" r:id="rId7"/>
    <p:sldId id="403" r:id="rId8"/>
    <p:sldId id="404" r:id="rId9"/>
    <p:sldId id="406" r:id="rId10"/>
    <p:sldId id="407" r:id="rId11"/>
    <p:sldId id="409" r:id="rId12"/>
    <p:sldId id="410" r:id="rId13"/>
    <p:sldId id="411" r:id="rId14"/>
    <p:sldId id="445" r:id="rId15"/>
    <p:sldId id="447" r:id="rId16"/>
    <p:sldId id="448" r:id="rId17"/>
    <p:sldId id="446" r:id="rId18"/>
    <p:sldId id="414" r:id="rId19"/>
    <p:sldId id="421" r:id="rId20"/>
    <p:sldId id="455" r:id="rId21"/>
    <p:sldId id="422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49" r:id="rId31"/>
    <p:sldId id="450" r:id="rId32"/>
    <p:sldId id="451" r:id="rId33"/>
    <p:sldId id="452" r:id="rId34"/>
    <p:sldId id="453" r:id="rId35"/>
    <p:sldId id="454" r:id="rId36"/>
    <p:sldId id="428" r:id="rId37"/>
    <p:sldId id="429" r:id="rId38"/>
    <p:sldId id="430" r:id="rId39"/>
    <p:sldId id="432" r:id="rId40"/>
    <p:sldId id="431" r:id="rId41"/>
    <p:sldId id="433" r:id="rId42"/>
    <p:sldId id="434" r:id="rId43"/>
    <p:sldId id="435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jQuery(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제이쿼리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삭제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70921" y="1340768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jq_remove.html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87" y="1844824"/>
            <a:ext cx="4599511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1224136" cy="1496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13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04770"/>
              </p:ext>
            </p:extLst>
          </p:nvPr>
        </p:nvGraphicFramePr>
        <p:xfrm>
          <a:off x="937955" y="1916832"/>
          <a:ext cx="8064896" cy="3595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click()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마우스를 </a:t>
                      </a:r>
                      <a:r>
                        <a:rPr lang="ko-KR" altLang="en-US" sz="1600" baseline="0" dirty="0" err="1" smtClean="0"/>
                        <a:t>클릭했을때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dbclick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 마우스를 더블 </a:t>
                      </a:r>
                      <a:r>
                        <a:rPr lang="ko-KR" altLang="en-US" sz="1600" baseline="0" dirty="0" err="1" smtClean="0"/>
                        <a:t>클릭했을때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mouseover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 마우스를 </a:t>
                      </a:r>
                      <a:r>
                        <a:rPr lang="ko-KR" altLang="en-US" sz="1600" baseline="0" dirty="0" err="1" smtClean="0"/>
                        <a:t>올려놓을때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mouseout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baseline="0" dirty="0" smtClean="0"/>
                        <a:t>마우스가 </a:t>
                      </a:r>
                      <a:r>
                        <a:rPr lang="ko-KR" altLang="en-US" sz="1600" baseline="0" dirty="0" err="1" smtClean="0"/>
                        <a:t>벗어났을때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mouseenter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마우스가 </a:t>
                      </a:r>
                      <a:r>
                        <a:rPr lang="ko-KR" altLang="en-US" sz="1600" dirty="0" err="1" smtClean="0"/>
                        <a:t>들어갔을때</a:t>
                      </a:r>
                      <a:r>
                        <a:rPr lang="ko-KR" altLang="en-US" sz="1600" dirty="0" smtClean="0"/>
                        <a:t> 이벤트를 발생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mouseleave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마우스가 </a:t>
                      </a:r>
                      <a:r>
                        <a:rPr lang="ko-KR" altLang="en-US" sz="1600" dirty="0" err="1" smtClean="0"/>
                        <a:t>떠났을때</a:t>
                      </a:r>
                      <a:r>
                        <a:rPr lang="ko-KR" altLang="en-US" sz="1600" dirty="0" smtClean="0"/>
                        <a:t> 이벤트를 발생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hover()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mouseenter</a:t>
                      </a:r>
                      <a:r>
                        <a:rPr lang="en-US" altLang="ko-KR" sz="1600" dirty="0" smtClean="0"/>
                        <a:t>()</a:t>
                      </a:r>
                      <a:r>
                        <a:rPr lang="ko-KR" altLang="en-US" sz="1600" dirty="0" smtClean="0"/>
                        <a:t>와 </a:t>
                      </a:r>
                      <a:r>
                        <a:rPr lang="en-US" altLang="ko-KR" sz="1600" dirty="0" err="1" smtClean="0"/>
                        <a:t>mouseleave</a:t>
                      </a:r>
                      <a:r>
                        <a:rPr lang="en-US" altLang="ko-KR" sz="1600" dirty="0" smtClean="0"/>
                        <a:t>()</a:t>
                      </a:r>
                      <a:r>
                        <a:rPr lang="ko-KR" altLang="en-US" sz="1600" dirty="0" smtClean="0"/>
                        <a:t>를 하나로 만든 이벤트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268760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mtClean="0"/>
              <a:t>마우스 이벤트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6270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88842"/>
              </p:ext>
            </p:extLst>
          </p:nvPr>
        </p:nvGraphicFramePr>
        <p:xfrm>
          <a:off x="937955" y="1844824"/>
          <a:ext cx="8064896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keydown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키보드를 </a:t>
                      </a:r>
                      <a:r>
                        <a:rPr lang="ko-KR" altLang="en-US" sz="1600" baseline="0" dirty="0" err="1" smtClean="0"/>
                        <a:t>누를때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keypress()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keydown</a:t>
                      </a:r>
                      <a:r>
                        <a:rPr lang="en-US" altLang="ko-KR" sz="1600" baseline="0" dirty="0" smtClean="0"/>
                        <a:t>()</a:t>
                      </a:r>
                      <a:r>
                        <a:rPr lang="ko-KR" altLang="en-US" sz="1600" baseline="0" dirty="0" smtClean="0"/>
                        <a:t>과 유사하지만 </a:t>
                      </a:r>
                      <a:r>
                        <a:rPr lang="en-US" altLang="ko-KR" sz="1600" baseline="0" dirty="0" smtClean="0"/>
                        <a:t>alt, ctrl, shift. esc </a:t>
                      </a:r>
                      <a:r>
                        <a:rPr lang="ko-KR" altLang="en-US" sz="1600" baseline="0" dirty="0" smtClean="0"/>
                        <a:t>같은 특수키는 이벤트가 발생하지 않음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keyup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 키보드를 </a:t>
                      </a:r>
                      <a:r>
                        <a:rPr lang="ko-KR" altLang="en-US" sz="1600" baseline="0" dirty="0" err="1" smtClean="0"/>
                        <a:t>떼었을때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268760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키보드 이벤트</a:t>
            </a:r>
            <a:endParaRPr lang="en-US" altLang="ko-KR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65874"/>
              </p:ext>
            </p:extLst>
          </p:nvPr>
        </p:nvGraphicFramePr>
        <p:xfrm>
          <a:off x="937955" y="4509120"/>
          <a:ext cx="8064896" cy="1746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ready()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문서가 모두 </a:t>
                      </a:r>
                      <a:r>
                        <a:rPr lang="ko-KR" altLang="en-US" sz="1600" baseline="0" dirty="0" err="1" smtClean="0"/>
                        <a:t>로드되면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resize()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윈도우의 사이즈가 </a:t>
                      </a:r>
                      <a:r>
                        <a:rPr lang="ko-KR" altLang="en-US" sz="1600" baseline="0" dirty="0" err="1" smtClean="0"/>
                        <a:t>변경될때</a:t>
                      </a:r>
                      <a:r>
                        <a:rPr lang="ko-KR" altLang="en-US" sz="1600" baseline="0" dirty="0" smtClean="0"/>
                        <a:t> 이벤트가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scroll()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스크롤바를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움직일때</a:t>
                      </a:r>
                      <a:r>
                        <a:rPr lang="ko-KR" altLang="en-US" sz="1600" baseline="0" dirty="0" smtClean="0"/>
                        <a:t> 이벤트가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0552" y="3933056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윈도우 이벤트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4818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20235"/>
              </p:ext>
            </p:extLst>
          </p:nvPr>
        </p:nvGraphicFramePr>
        <p:xfrm>
          <a:off x="937955" y="1772816"/>
          <a:ext cx="8064896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focus()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선택된 요소에 커서가 들어오면 이벤트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blur()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선택된 요소에 커서가 떠나면 이벤트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change()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선택된 요소에 값이 </a:t>
                      </a:r>
                      <a:r>
                        <a:rPr lang="ko-KR" altLang="en-US" sz="1600" baseline="0" dirty="0" err="1" smtClean="0"/>
                        <a:t>변경되었을때</a:t>
                      </a:r>
                      <a:r>
                        <a:rPr lang="ko-KR" altLang="en-US" sz="1600" baseline="0" dirty="0" smtClean="0"/>
                        <a:t> 이벤트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select()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baseline="0" dirty="0" smtClean="0"/>
                        <a:t>선택된 요소에 텍스트를 </a:t>
                      </a:r>
                      <a:r>
                        <a:rPr lang="ko-KR" altLang="en-US" sz="1600" baseline="0" dirty="0" err="1" smtClean="0"/>
                        <a:t>선택했을때</a:t>
                      </a:r>
                      <a:r>
                        <a:rPr lang="ko-KR" altLang="en-US" sz="1600" baseline="0" dirty="0" smtClean="0"/>
                        <a:t> 이벤트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196752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폼 관련 이벤트</a:t>
            </a:r>
            <a:endParaRPr lang="en-US" altLang="ko-KR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55951"/>
              </p:ext>
            </p:extLst>
          </p:nvPr>
        </p:nvGraphicFramePr>
        <p:xfrm>
          <a:off x="937955" y="4643908"/>
          <a:ext cx="8064896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및 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val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입력 요소의 값을 취득하거나 변경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length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요소나 값의 개수를 취득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0552" y="4117608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폼 관련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및 속성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5429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키보드 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마우스 이벤트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2741357" cy="2520280"/>
          </a:xfrm>
          <a:prstGeom prst="rect">
            <a:avLst/>
          </a:prstGeom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437" y="1948578"/>
            <a:ext cx="2537680" cy="2560542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448944" y="2924944"/>
            <a:ext cx="576064" cy="216024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키보드 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마우스 이벤트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84165"/>
            <a:ext cx="4919849" cy="40545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37176" y="2348880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jq_mouse.html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94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키보드 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마우스 이벤트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1412776"/>
            <a:ext cx="3447214" cy="4547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65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키보드 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키보드 이벤트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16832"/>
            <a:ext cx="3862153" cy="271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키보드 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키보드 이벤트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636912"/>
            <a:ext cx="4638108" cy="26642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1691246"/>
            <a:ext cx="3581710" cy="39627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395111" y="2060848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jq_key.html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99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68768"/>
              </p:ext>
            </p:extLst>
          </p:nvPr>
        </p:nvGraphicFramePr>
        <p:xfrm>
          <a:off x="865945" y="1875521"/>
          <a:ext cx="8407534" cy="4404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animate()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$(“div”).animate({left: 50}, “fast”, “swing”, function(){})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$(“div”).animate({width: “toggle”}, “fast”, “swing”, function(){})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$(</a:t>
                      </a:r>
                      <a:r>
                        <a:rPr lang="ko-KR" altLang="en-US" sz="1600" b="1" dirty="0" err="1" smtClean="0">
                          <a:solidFill>
                            <a:srgbClr val="C00000"/>
                          </a:solidFill>
                        </a:rPr>
                        <a:t>선택자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).animate({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속성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: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값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}, speed, easing, callback)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속성은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속성을 의미함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callback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은 애니메이션이 종료된 후 실행되는 함수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width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 “toggle”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div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요소의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width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값이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100px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인 경우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width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값을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100px~0,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0~100px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로 애니메이션 시킴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stop()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$(“div”).stop();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현재 적용되던 애니메이션은 멈추고 다음에 대기하고 있던 애니메이션이 실행됨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delay()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$(“div”).delay(2000).</a:t>
                      </a:r>
                      <a:r>
                        <a:rPr lang="en-US" altLang="ko-KR" sz="1600" dirty="0" err="1" smtClean="0"/>
                        <a:t>slideUp</a:t>
                      </a:r>
                      <a:r>
                        <a:rPr lang="en-US" altLang="ko-KR" sz="1600" dirty="0" smtClean="0"/>
                        <a:t>()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div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요소에 적용된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slideUp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</a:rPr>
                        <a:t>메서드가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초 후에 작동함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544" y="1299456"/>
            <a:ext cx="8568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custom</a:t>
            </a:r>
            <a:r>
              <a:rPr lang="ko-KR" altLang="en-US" b="1" dirty="0" smtClean="0"/>
              <a:t> 효과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사용자가 원하는 애니메이션을 직접 만들어 사용할 수 있음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1792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/>
              <a:t>jQuery </a:t>
            </a:r>
            <a:r>
              <a:rPr lang="ko-KR" altLang="en-US" sz="2800" b="1" dirty="0" err="1" smtClean="0"/>
              <a:t>선택자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206314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기본 객체 함수</a:t>
            </a:r>
            <a:endParaRPr lang="en-US" altLang="ko-KR" sz="2000" b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27614"/>
              </p:ext>
            </p:extLst>
          </p:nvPr>
        </p:nvGraphicFramePr>
        <p:xfrm>
          <a:off x="1064568" y="1844823"/>
          <a:ext cx="8496944" cy="3960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선택</a:t>
                      </a:r>
                      <a:r>
                        <a:rPr lang="ko-KR" altLang="en-US" sz="1600" baseline="0" dirty="0" smtClean="0"/>
                        <a:t> 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children()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$(“div”).children()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요소의 자식 요소를 선택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parent()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$(“p”).parent()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 </a:t>
                      </a:r>
                      <a:r>
                        <a:rPr lang="ko-KR" altLang="en-US" sz="1600" dirty="0" smtClean="0"/>
                        <a:t>요소의 부모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next()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”).next()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요소의 다음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prev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”).</a:t>
                      </a:r>
                      <a:r>
                        <a:rPr lang="en-US" altLang="ko-KR" sz="1600" dirty="0" err="1" smtClean="0"/>
                        <a:t>prev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요소의 이전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6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siblings()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$(“div”).siblings(“p”)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요소의 형제 요소 중 </a:t>
                      </a:r>
                      <a:r>
                        <a:rPr lang="en-US" altLang="ko-KR" sz="1600" dirty="0" smtClean="0"/>
                        <a:t>p </a:t>
                      </a:r>
                      <a:r>
                        <a:rPr lang="ko-KR" altLang="en-US" sz="1600" dirty="0" smtClean="0"/>
                        <a:t>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find()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$(“div”).find(“span”)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요소의 하위 요소 중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has()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$(“div”).has(“span”)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 중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가지고 있는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eq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eq</a:t>
                      </a:r>
                      <a:r>
                        <a:rPr lang="en-US" altLang="ko-KR" sz="1600" dirty="0" smtClean="0"/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 중 </a:t>
                      </a:r>
                      <a:r>
                        <a:rPr lang="en-US" altLang="ko-KR" sz="1600" baseline="0" dirty="0" smtClean="0"/>
                        <a:t>index</a:t>
                      </a:r>
                      <a:r>
                        <a:rPr lang="ko-KR" altLang="en-US" sz="1600" baseline="0" dirty="0" smtClean="0"/>
                        <a:t>가 </a:t>
                      </a:r>
                      <a:r>
                        <a:rPr lang="en-US" altLang="ko-KR" sz="1600" baseline="0" dirty="0" smtClean="0"/>
                        <a:t>0</a:t>
                      </a:r>
                      <a:r>
                        <a:rPr lang="ko-KR" altLang="en-US" sz="1600" baseline="0" dirty="0" smtClean="0"/>
                        <a:t>인 요소를 선택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</a:t>
            </a:r>
            <a:r>
              <a:rPr lang="en-US" altLang="ko-KR" b="1" dirty="0" smtClean="0"/>
              <a:t>nimate(), stop</a:t>
            </a:r>
            <a:r>
              <a:rPr lang="en-US" altLang="ko-KR" b="1" dirty="0" smtClean="0"/>
              <a:t>(), delay()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3226096"/>
            <a:ext cx="4427604" cy="12421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86808"/>
            <a:ext cx="2491956" cy="3520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249144" y="2564904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</a:t>
            </a:r>
            <a:r>
              <a:rPr lang="en-US" altLang="ko-KR" sz="1600" dirty="0" smtClean="0"/>
              <a:t>q_animate1.html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51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</a:t>
            </a:r>
            <a:r>
              <a:rPr lang="en-US" altLang="ko-KR" b="1" dirty="0" smtClean="0"/>
              <a:t>nimate(), stop</a:t>
            </a:r>
            <a:r>
              <a:rPr lang="en-US" altLang="ko-KR" b="1" dirty="0" smtClean="0"/>
              <a:t>(), delay()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98" y="1916832"/>
            <a:ext cx="5509737" cy="3482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46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556792"/>
            <a:ext cx="1691787" cy="4198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2852936"/>
            <a:ext cx="5082980" cy="19813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837209" y="2348880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</a:t>
            </a:r>
            <a:r>
              <a:rPr lang="en-US" altLang="ko-KR" sz="1600" dirty="0" smtClean="0"/>
              <a:t>q_animate2.html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15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00808"/>
            <a:ext cx="7254869" cy="37036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스크</a:t>
            </a:r>
            <a:r>
              <a:rPr lang="ko-KR" altLang="en-US" sz="2800" dirty="0"/>
              <a:t>롤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20552" y="1484784"/>
          <a:ext cx="8424937" cy="2476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55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scrollTop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scrollTop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scrollTop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취득함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55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scrollTop</a:t>
                      </a:r>
                      <a:r>
                        <a:rPr lang="en-US" altLang="ko-KR" sz="1600" dirty="0" smtClean="0"/>
                        <a:t>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scrollTop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</a:t>
                      </a:r>
                      <a:r>
                        <a:rPr lang="en-US" altLang="ko-KR" sz="1600" baseline="0" dirty="0" smtClean="0"/>
                        <a:t>100</a:t>
                      </a:r>
                      <a:r>
                        <a:rPr lang="ko-KR" altLang="en-US" sz="1600" baseline="0" dirty="0" smtClean="0"/>
                        <a:t>으로 변경함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55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scrollLeft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scrollLeft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scrollLeft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취득함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255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scrollLeft</a:t>
                      </a:r>
                      <a:r>
                        <a:rPr lang="en-US" altLang="ko-KR" sz="1600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scrollLeft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</a:t>
                      </a:r>
                      <a:r>
                        <a:rPr lang="en-US" altLang="ko-KR" sz="1600" baseline="0" dirty="0" smtClean="0"/>
                        <a:t>50</a:t>
                      </a:r>
                      <a:r>
                        <a:rPr lang="ko-KR" altLang="en-US" sz="1600" baseline="0" dirty="0" smtClean="0"/>
                        <a:t>으로 변경함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스크</a:t>
            </a:r>
            <a:r>
              <a:rPr lang="ko-KR" altLang="en-US" sz="2800" dirty="0"/>
              <a:t>롤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85114"/>
            <a:ext cx="6804660" cy="3649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6576" y="1374884"/>
            <a:ext cx="612068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스크롤을 내리면 상단 이동 버튼이 나타나는 효과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4595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스크</a:t>
            </a:r>
            <a:r>
              <a:rPr lang="ko-KR" altLang="en-US" sz="2800" dirty="0"/>
              <a:t>롤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628800"/>
            <a:ext cx="5085521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1412776"/>
            <a:ext cx="3098818" cy="47427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92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스크</a:t>
            </a:r>
            <a:r>
              <a:rPr lang="ko-KR" altLang="en-US" sz="2800" dirty="0"/>
              <a:t>롤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374884"/>
            <a:ext cx="612068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스크롤의 좌표 위치 보기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33" y="1988840"/>
            <a:ext cx="7267149" cy="44066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76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스크</a:t>
            </a:r>
            <a:r>
              <a:rPr lang="ko-KR" altLang="en-US" sz="2800" dirty="0"/>
              <a:t>롤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268760"/>
            <a:ext cx="7676178" cy="5256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37209" y="2348880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</a:t>
            </a:r>
            <a:r>
              <a:rPr lang="en-US" altLang="ko-KR" sz="1600" dirty="0" smtClean="0"/>
              <a:t>q_scroll2.html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042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스크</a:t>
            </a:r>
            <a:r>
              <a:rPr lang="ko-KR" altLang="en-US" sz="2800" dirty="0"/>
              <a:t>롤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248426"/>
            <a:ext cx="4610500" cy="52049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23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parent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018" y="1268760"/>
            <a:ext cx="3941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parent()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76591"/>
            <a:ext cx="5822744" cy="2150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91" y="4076962"/>
            <a:ext cx="4115157" cy="2499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105128" y="4293096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jq_parent.html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87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topwatch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41109" y="2636912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stopwatch.html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95" y="1683788"/>
            <a:ext cx="2448272" cy="14792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3094007"/>
            <a:ext cx="8611347" cy="9830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98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topwatch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772816"/>
            <a:ext cx="4968552" cy="49312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033120" y="2285823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stopwatch.css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61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topwatch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21152" y="1691246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stopwatch.js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12" y="2314490"/>
            <a:ext cx="6044387" cy="24826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29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53200" y="2276872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stopwatch.js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26" y="1196751"/>
            <a:ext cx="4032448" cy="55314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82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93" y="1844824"/>
            <a:ext cx="6261939" cy="3817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59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14" y="1340768"/>
            <a:ext cx="3528366" cy="4915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4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개요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jQuery(</a:t>
            </a:r>
            <a:r>
              <a:rPr lang="ko-KR" altLang="en-US" sz="2000" dirty="0" smtClean="0"/>
              <a:t>제이쿼리</a:t>
            </a:r>
            <a:r>
              <a:rPr lang="en-US" altLang="ko-KR" sz="2000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Ajax</a:t>
            </a:r>
            <a:r>
              <a:rPr lang="en-US" altLang="ko-KR" sz="2000" b="1" dirty="0" smtClean="0"/>
              <a:t> </a:t>
            </a:r>
            <a:r>
              <a:rPr lang="ko-KR" altLang="en-US" sz="2000" dirty="0" smtClean="0"/>
              <a:t>기능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7978" y="1916832"/>
            <a:ext cx="869353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solidFill>
                  <a:srgbClr val="C00000"/>
                </a:solidFill>
              </a:rPr>
              <a:t>Ajax</a:t>
            </a:r>
            <a:r>
              <a:rPr lang="ko-KR" altLang="en-US" sz="1600" dirty="0" smtClean="0"/>
              <a:t>란 </a:t>
            </a:r>
            <a:r>
              <a:rPr lang="en-US" altLang="ko-KR" sz="1600" dirty="0" smtClean="0"/>
              <a:t>Asynchronous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자바스크립트</a:t>
            </a:r>
            <a:r>
              <a:rPr lang="en-US" altLang="ko-KR" sz="1600" dirty="0" smtClean="0"/>
              <a:t>) + XML</a:t>
            </a:r>
            <a:r>
              <a:rPr lang="ko-KR" altLang="en-US" sz="1600" dirty="0" smtClean="0"/>
              <a:t>의 의미로 자바스크립트를 사용한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통신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즉 클라이언트와 서버 간의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JSON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데이터를 주고 받는 기술을 말한다</a:t>
            </a:r>
            <a:r>
              <a:rPr lang="en-US" altLang="ko-KR" sz="1600" dirty="0" smtClean="0"/>
              <a:t>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Ajax</a:t>
            </a:r>
            <a:r>
              <a:rPr lang="ko-KR" altLang="en-US" sz="1600" dirty="0" smtClean="0"/>
              <a:t>는 페이지 이동 없이 데이터 처리가 가능하며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서버의 처리를 기다리지 않고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요청이 가능하다는 특징이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1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3724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웹 페이지 동작 방식 비교</a:t>
            </a:r>
            <a:endParaRPr lang="en-US" altLang="ko-KR" sz="2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88814" y="2217683"/>
            <a:ext cx="1804146" cy="320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48544" y="2174166"/>
            <a:ext cx="1397844" cy="13094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73417" y="2630970"/>
            <a:ext cx="792087" cy="5645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4854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37122" y="2277054"/>
            <a:ext cx="120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8544" y="4118382"/>
            <a:ext cx="1397844" cy="13094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408" y="4400835"/>
            <a:ext cx="936104" cy="74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8544" y="3699606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C00000"/>
                </a:solidFill>
              </a:rPr>
              <a:t>요청 페이지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4768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808984" y="1556792"/>
            <a:ext cx="0" cy="437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0184" y="2674985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받음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00184" y="3555590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(JSP/ASP/~)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00184" y="4687973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HTML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037512" y="2825524"/>
            <a:ext cx="6112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703197" y="3006596"/>
            <a:ext cx="0" cy="47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3197" y="4203662"/>
            <a:ext cx="0" cy="433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120120" y="4839845"/>
            <a:ext cx="66869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7613350" y="2217683"/>
            <a:ext cx="1804146" cy="320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028954" y="2174166"/>
            <a:ext cx="1397844" cy="32507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53827" y="2630970"/>
            <a:ext cx="792087" cy="5645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2895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117532" y="2277054"/>
            <a:ext cx="120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81818" y="4419686"/>
            <a:ext cx="936104" cy="74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8930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724720" y="2674985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받음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724720" y="3536426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(JSP/ASP/~)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7724720" y="4563702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XML </a:t>
            </a:r>
            <a:r>
              <a:rPr lang="ko-KR" altLang="en-US" sz="1400" dirty="0" smtClean="0"/>
              <a:t>또는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JSON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6177136" y="2825524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8527733" y="3006596"/>
            <a:ext cx="0" cy="47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8527733" y="4059646"/>
            <a:ext cx="0" cy="433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6177136" y="4789249"/>
            <a:ext cx="511015" cy="26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617076" y="2174166"/>
            <a:ext cx="712188" cy="325070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037066" y="3555590"/>
            <a:ext cx="17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XMLHttpRequest</a:t>
            </a:r>
            <a:endParaRPr lang="ko-KR" altLang="en-US" sz="14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298042" y="2825524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7243437" y="4785900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37122" y="5571814"/>
            <a:ext cx="3515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페이지를 생성하여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의 중복코드가 발생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사용자와의 대화를 </a:t>
            </a:r>
            <a:r>
              <a:rPr lang="ko-KR" altLang="en-US" sz="1600" dirty="0" err="1" smtClean="0"/>
              <a:t>어렵게함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215286" y="5571814"/>
            <a:ext cx="384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데이터만 웹 서버에 요청하여 </a:t>
            </a:r>
            <a:r>
              <a:rPr lang="ko-KR" altLang="en-US" sz="1600" dirty="0" err="1" smtClean="0"/>
              <a:t>받은후</a:t>
            </a:r>
            <a:r>
              <a:rPr lang="ko-KR" altLang="en-US" sz="1600" dirty="0" smtClean="0"/>
              <a:t> 클라이언트에서 데이터에 대한 처리를 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48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24062" y="1988840"/>
            <a:ext cx="6768752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$.ajax</a:t>
            </a:r>
            <a:r>
              <a:rPr lang="en-US" altLang="ko-KR" dirty="0"/>
              <a:t>({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   type</a:t>
            </a:r>
            <a:r>
              <a:rPr lang="en-US" altLang="ko-KR" dirty="0" smtClean="0"/>
              <a:t>: “</a:t>
            </a:r>
            <a:r>
              <a:rPr lang="en-US" altLang="ko-KR" sz="1600" dirty="0" smtClean="0"/>
              <a:t>post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get</a:t>
            </a:r>
            <a:r>
              <a:rPr lang="en-US" altLang="ko-KR" dirty="0" smtClean="0"/>
              <a:t>", 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데이터를 읽어오는 방식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url</a:t>
            </a:r>
            <a:r>
              <a:rPr lang="en-US" altLang="ko-KR" dirty="0"/>
              <a:t>: “</a:t>
            </a:r>
            <a:r>
              <a:rPr lang="ko-KR" altLang="en-US" sz="1600" dirty="0"/>
              <a:t>요청할 </a:t>
            </a:r>
            <a:r>
              <a:rPr lang="en-US" altLang="ko-KR" sz="1600" dirty="0"/>
              <a:t>URL</a:t>
            </a:r>
            <a:r>
              <a:rPr lang="en-US" altLang="ko-KR" dirty="0" smtClean="0"/>
              <a:t>",      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요청할 </a:t>
            </a:r>
            <a:r>
              <a:rPr lang="en-US" altLang="ko-KR" dirty="0" err="1" smtClean="0">
                <a:solidFill>
                  <a:schemeClr val="accent1"/>
                </a:solidFill>
              </a:rPr>
              <a:t>url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또는 파일명</a:t>
            </a: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 err="1" smtClean="0">
                <a:solidFill>
                  <a:srgbClr val="C00000"/>
                </a:solidFill>
              </a:rPr>
              <a:t>dataType</a:t>
            </a:r>
            <a:r>
              <a:rPr lang="en-US" altLang="ko-KR" dirty="0" smtClean="0"/>
              <a:t>:  “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” ,     </a:t>
            </a:r>
            <a:r>
              <a:rPr lang="en-US" altLang="ko-KR" dirty="0" smtClean="0">
                <a:solidFill>
                  <a:schemeClr val="accent1"/>
                </a:solidFill>
              </a:rPr>
              <a:t>//＂</a:t>
            </a:r>
            <a:r>
              <a:rPr lang="ko-KR" altLang="en-US" sz="1600" dirty="0" smtClean="0">
                <a:solidFill>
                  <a:schemeClr val="accent1"/>
                </a:solidFill>
              </a:rPr>
              <a:t>서버에서 </a:t>
            </a:r>
            <a:r>
              <a:rPr lang="ko-KR" altLang="en-US" sz="1600" dirty="0" err="1" smtClean="0">
                <a:solidFill>
                  <a:schemeClr val="accent1"/>
                </a:solidFill>
              </a:rPr>
              <a:t>전송받을</a:t>
            </a:r>
            <a:r>
              <a:rPr lang="ko-KR" altLang="en-US" sz="1600" dirty="0" smtClean="0">
                <a:solidFill>
                  <a:schemeClr val="accent1"/>
                </a:solidFill>
              </a:rPr>
              <a:t> 데이터형식</a:t>
            </a:r>
            <a:r>
              <a:rPr lang="en-US" altLang="ko-KR" dirty="0" smtClean="0">
                <a:solidFill>
                  <a:schemeClr val="accent1"/>
                </a:solidFill>
              </a:rPr>
              <a:t>",</a:t>
            </a: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   success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function(data){</a:t>
            </a:r>
            <a:endParaRPr lang="en-US" altLang="ko-KR" b="1" dirty="0"/>
          </a:p>
          <a:p>
            <a:r>
              <a:rPr lang="en-US" altLang="ko-KR" dirty="0" smtClean="0"/>
              <a:t>        </a:t>
            </a:r>
            <a:r>
              <a:rPr lang="en-US" altLang="ko-KR" sz="1600" dirty="0">
                <a:solidFill>
                  <a:srgbClr val="C00000"/>
                </a:solidFill>
              </a:rPr>
              <a:t> data</a:t>
            </a:r>
            <a:r>
              <a:rPr lang="en-US" altLang="ko-KR" sz="1600" dirty="0"/>
              <a:t>: {</a:t>
            </a:r>
            <a:r>
              <a:rPr lang="ko-KR" altLang="en-US" sz="1600" dirty="0"/>
              <a:t>서버로 전송할 데이터</a:t>
            </a:r>
            <a:r>
              <a:rPr lang="en-US" altLang="ko-KR" sz="1600" dirty="0" smtClean="0"/>
              <a:t>}, </a:t>
            </a:r>
            <a:r>
              <a:rPr lang="en-US" altLang="ko-KR" sz="1600" dirty="0" smtClean="0">
                <a:solidFill>
                  <a:schemeClr val="accent1"/>
                </a:solidFill>
              </a:rPr>
              <a:t>//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정상 요청</a:t>
            </a:r>
            <a:r>
              <a:rPr lang="en-US" altLang="ko-KR" sz="1600" dirty="0" smtClean="0">
                <a:solidFill>
                  <a:schemeClr val="accent1"/>
                </a:solidFill>
              </a:rPr>
              <a:t>,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응답 시 처리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    },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    error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function(</a:t>
            </a:r>
            <a:r>
              <a:rPr lang="en-US" altLang="ko-KR" b="1" dirty="0" err="1" smtClean="0"/>
              <a:t>xhr</a:t>
            </a:r>
            <a:r>
              <a:rPr lang="en-US" altLang="ko-KR" b="1" dirty="0" smtClean="0"/>
              <a:t>){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sz="1600" dirty="0" smtClean="0">
                <a:solidFill>
                  <a:schemeClr val="accent1"/>
                </a:solidFill>
              </a:rPr>
              <a:t>//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오류 발생 시 </a:t>
            </a:r>
            <a:r>
              <a:rPr lang="ko-KR" altLang="en-US" sz="1600" dirty="0">
                <a:solidFill>
                  <a:schemeClr val="accent1"/>
                </a:solidFill>
              </a:rPr>
              <a:t>처리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    },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4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23" y="4523651"/>
            <a:ext cx="6081287" cy="937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85543" y="4992321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jax1.html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4030388"/>
            <a:ext cx="2736304" cy="3239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48944" y="4005064"/>
            <a:ext cx="1152128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test.txt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57" y="2218091"/>
            <a:ext cx="4534293" cy="1066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91" y="2218091"/>
            <a:ext cx="3345470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오른쪽 화살표 12"/>
          <p:cNvSpPr/>
          <p:nvPr/>
        </p:nvSpPr>
        <p:spPr>
          <a:xfrm>
            <a:off x="5529064" y="2620184"/>
            <a:ext cx="360040" cy="13135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parent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018" y="1268760"/>
            <a:ext cx="3941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parent()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6985534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204864"/>
            <a:ext cx="6984776" cy="2594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329264" y="2564904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jax1.html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08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7" b="72581"/>
          <a:stretch/>
        </p:blipFill>
        <p:spPr>
          <a:xfrm>
            <a:off x="1494356" y="1999410"/>
            <a:ext cx="5654675" cy="12855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9"/>
          <a:stretch/>
        </p:blipFill>
        <p:spPr>
          <a:xfrm>
            <a:off x="3512840" y="3489992"/>
            <a:ext cx="3291481" cy="2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9" y="2049969"/>
            <a:ext cx="4331440" cy="2603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30" y="4941168"/>
            <a:ext cx="6370872" cy="937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582897" y="4465850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</a:t>
            </a:r>
            <a:r>
              <a:rPr lang="en-US" altLang="ko-KR" sz="1600" dirty="0" err="1" smtClean="0"/>
              <a:t>core.json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87586" y="2492896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ajax2.html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73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97133"/>
            <a:ext cx="5553431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1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서브 메뉴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4042" y="1264985"/>
            <a:ext cx="394100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서브 메뉴 만들기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99" y="2059958"/>
            <a:ext cx="1826487" cy="2597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55" y="2060847"/>
            <a:ext cx="1080120" cy="928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40" y="1916833"/>
            <a:ext cx="335724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43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 smtClean="0"/>
              <a:t>– parent</a:t>
            </a:r>
            <a:r>
              <a:rPr lang="en-US" altLang="ko-KR" sz="2800" b="1" dirty="0" smtClean="0"/>
              <a:t>().next()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80592" y="1445004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parent().next()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2978973"/>
            <a:ext cx="3355286" cy="972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969224" y="2244362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j</a:t>
            </a:r>
            <a:r>
              <a:rPr lang="en-US" altLang="ko-KR" sz="1600" dirty="0" smtClean="0"/>
              <a:t>q_submenu.html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8" t="13457" r="5199" b="8236"/>
          <a:stretch/>
        </p:blipFill>
        <p:spPr>
          <a:xfrm>
            <a:off x="1064568" y="2384931"/>
            <a:ext cx="4752528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37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삽</a:t>
            </a:r>
            <a:r>
              <a:rPr lang="ko-KR" altLang="en-US" sz="2800" dirty="0"/>
              <a:t>입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05027"/>
              </p:ext>
            </p:extLst>
          </p:nvPr>
        </p:nvGraphicFramePr>
        <p:xfrm>
          <a:off x="416497" y="1700808"/>
          <a:ext cx="9073007" cy="244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prepend()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$(“div”).prepend(“&lt;span&gt;”)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요소에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</a:t>
                      </a:r>
                      <a:r>
                        <a:rPr lang="ko-KR" altLang="en-US" sz="1600" dirty="0" err="1" smtClean="0"/>
                        <a:t>첫번째</a:t>
                      </a:r>
                      <a:r>
                        <a:rPr lang="ko-KR" altLang="en-US" sz="1600" dirty="0" smtClean="0"/>
                        <a:t> 자식 요소로 삽입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append()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$(“div”).append(“&lt;span&gt;”)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요소에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마지막 자식 요소로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before()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$(“div”).before(“&lt;span&gt;”)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 이전에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after()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$(“div”).after(“&lt;span&gt;”)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 이후에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9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삽입</a:t>
            </a:r>
            <a:r>
              <a:rPr lang="en-US" altLang="ko-KR" sz="2800" dirty="0"/>
              <a:t> </a:t>
            </a:r>
            <a:r>
              <a:rPr lang="ko-KR" altLang="en-US" sz="2800" dirty="0"/>
              <a:t>관련 </a:t>
            </a:r>
            <a:r>
              <a:rPr lang="ko-KR" altLang="en-US" sz="2800" dirty="0" err="1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49304" y="1988840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jq_append.html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28" y="2636912"/>
            <a:ext cx="5311600" cy="2484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24893"/>
            <a:ext cx="1646063" cy="2057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11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삭제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26515"/>
              </p:ext>
            </p:extLst>
          </p:nvPr>
        </p:nvGraphicFramePr>
        <p:xfrm>
          <a:off x="848544" y="1700808"/>
          <a:ext cx="8424937" cy="266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removeAttr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$(“a”).</a:t>
                      </a:r>
                      <a:r>
                        <a:rPr lang="en-US" altLang="ko-KR" sz="1600" dirty="0" err="1" smtClean="0"/>
                        <a:t>removeAttr</a:t>
                      </a:r>
                      <a:r>
                        <a:rPr lang="en-US" altLang="ko-KR" sz="1600" dirty="0" smtClean="0"/>
                        <a:t>(“</a:t>
                      </a:r>
                      <a:r>
                        <a:rPr lang="en-US" altLang="ko-KR" sz="1600" dirty="0" err="1" smtClean="0"/>
                        <a:t>href</a:t>
                      </a:r>
                      <a:r>
                        <a:rPr lang="en-US" altLang="ko-KR" sz="1600" dirty="0" smtClean="0"/>
                        <a:t>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a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href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속성을 제거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empty()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$(“div”).empty()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요소의 하위 요소를 삭제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remove()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$(“div”).remove()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를 완전히 삭제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detach()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$(“div”).detach()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remove() </a:t>
                      </a:r>
                      <a:r>
                        <a:rPr lang="ko-KR" altLang="en-US" sz="1600" dirty="0" err="1" smtClean="0"/>
                        <a:t>메서드처럼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div</a:t>
                      </a:r>
                      <a:r>
                        <a:rPr lang="ko-KR" altLang="en-US" sz="1600" dirty="0" smtClean="0"/>
                        <a:t>를 삭제하지만 필요할 때 원하는 위치에 다시 삽입 가능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6775</TotalTime>
  <Words>1168</Words>
  <Application>Microsoft Office PowerPoint</Application>
  <PresentationFormat>A4 용지(210x297mm)</PresentationFormat>
  <Paragraphs>314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맑은 고딕</vt:lpstr>
      <vt:lpstr>휴먼엑스포</vt:lpstr>
      <vt:lpstr>Arial</vt:lpstr>
      <vt:lpstr>Wingdings</vt:lpstr>
      <vt:lpstr>Office 테마</vt:lpstr>
      <vt:lpstr>10강. jQuery(제이쿼리)2</vt:lpstr>
      <vt:lpstr>jQuery 선택자</vt:lpstr>
      <vt:lpstr>객체 제어 함수 – parent()</vt:lpstr>
      <vt:lpstr>객체 제어 함수 – parent()</vt:lpstr>
      <vt:lpstr>서브 메뉴 만들기</vt:lpstr>
      <vt:lpstr>객체 제어 함수 – parent().next()</vt:lpstr>
      <vt:lpstr>삽입 관련 메서드</vt:lpstr>
      <vt:lpstr>삽입 관련 메서드</vt:lpstr>
      <vt:lpstr>삭제 관련 메서드</vt:lpstr>
      <vt:lpstr>삭제 관련 메서드</vt:lpstr>
      <vt:lpstr>jQuery 이벤트</vt:lpstr>
      <vt:lpstr>jQuery 이벤트</vt:lpstr>
      <vt:lpstr>jQuery 이벤트</vt:lpstr>
      <vt:lpstr>키보드 이벤트</vt:lpstr>
      <vt:lpstr>키보드 이벤트</vt:lpstr>
      <vt:lpstr>키보드 이벤트</vt:lpstr>
      <vt:lpstr>키보드 이벤트</vt:lpstr>
      <vt:lpstr>키보드 이벤트</vt:lpstr>
      <vt:lpstr>jQuery 효과</vt:lpstr>
      <vt:lpstr>jQuery 효과</vt:lpstr>
      <vt:lpstr>jQuery 효과</vt:lpstr>
      <vt:lpstr>jQuery 효과</vt:lpstr>
      <vt:lpstr>jQuery 효과</vt:lpstr>
      <vt:lpstr>스크롤 관련 메서드</vt:lpstr>
      <vt:lpstr>스크롤 관련 메서드</vt:lpstr>
      <vt:lpstr>스크롤 관련 메서드</vt:lpstr>
      <vt:lpstr>스크롤 관련 메서드</vt:lpstr>
      <vt:lpstr>스크롤 관련 메서드</vt:lpstr>
      <vt:lpstr>스크롤 관련 메서드</vt:lpstr>
      <vt:lpstr>스톱워치 프로그램</vt:lpstr>
      <vt:lpstr>스톱워치 프로그램</vt:lpstr>
      <vt:lpstr>스톱워치 프로그램</vt:lpstr>
      <vt:lpstr>스톱워치 프로그램</vt:lpstr>
      <vt:lpstr>스톱워치 프로그램</vt:lpstr>
      <vt:lpstr>스톱워치 프로그램</vt:lpstr>
      <vt:lpstr>Ajax 개요</vt:lpstr>
      <vt:lpstr>Ajax 개요</vt:lpstr>
      <vt:lpstr>Ajax 사용법</vt:lpstr>
      <vt:lpstr>Ajax 사용법</vt:lpstr>
      <vt:lpstr>Ajax 사용법</vt:lpstr>
      <vt:lpstr>Ajax 사용법</vt:lpstr>
      <vt:lpstr>Ajax 사용법</vt:lpstr>
      <vt:lpstr>Ajax 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502</cp:revision>
  <dcterms:created xsi:type="dcterms:W3CDTF">2019-03-04T02:36:55Z</dcterms:created>
  <dcterms:modified xsi:type="dcterms:W3CDTF">2023-04-13T19:15:30Z</dcterms:modified>
</cp:coreProperties>
</file>