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351" r:id="rId3"/>
    <p:sldId id="353" r:id="rId4"/>
    <p:sldId id="354" r:id="rId5"/>
    <p:sldId id="425" r:id="rId6"/>
    <p:sldId id="356" r:id="rId7"/>
    <p:sldId id="387" r:id="rId8"/>
    <p:sldId id="392" r:id="rId9"/>
    <p:sldId id="393" r:id="rId10"/>
    <p:sldId id="360" r:id="rId11"/>
    <p:sldId id="401" r:id="rId12"/>
    <p:sldId id="402" r:id="rId13"/>
    <p:sldId id="424" r:id="rId14"/>
    <p:sldId id="400" r:id="rId15"/>
    <p:sldId id="358" r:id="rId16"/>
    <p:sldId id="421" r:id="rId17"/>
    <p:sldId id="422" r:id="rId18"/>
    <p:sldId id="423" r:id="rId19"/>
    <p:sldId id="396" r:id="rId20"/>
    <p:sldId id="397" r:id="rId21"/>
    <p:sldId id="404" r:id="rId22"/>
    <p:sldId id="405" r:id="rId23"/>
    <p:sldId id="416" r:id="rId24"/>
    <p:sldId id="420" r:id="rId25"/>
    <p:sldId id="426" r:id="rId26"/>
    <p:sldId id="417" r:id="rId27"/>
    <p:sldId id="408" r:id="rId28"/>
    <p:sldId id="409" r:id="rId29"/>
    <p:sldId id="427" r:id="rId30"/>
    <p:sldId id="410" r:id="rId31"/>
    <p:sldId id="411" r:id="rId32"/>
    <p:sldId id="412" r:id="rId33"/>
    <p:sldId id="413" r:id="rId34"/>
    <p:sldId id="398" r:id="rId35"/>
    <p:sldId id="399" r:id="rId36"/>
    <p:sldId id="361" r:id="rId37"/>
    <p:sldId id="377" r:id="rId38"/>
    <p:sldId id="378" r:id="rId39"/>
    <p:sldId id="428" r:id="rId40"/>
    <p:sldId id="379" r:id="rId41"/>
    <p:sldId id="429" r:id="rId42"/>
    <p:sldId id="380" r:id="rId4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690743" cy="1226567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9</a:t>
            </a:r>
            <a:r>
              <a:rPr lang="ko-KR" altLang="en-US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JSTL(JSP </a:t>
            </a:r>
            <a:r>
              <a:rPr lang="ko-KR" altLang="en-US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sz="28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JSTL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31934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&lt;</a:t>
            </a:r>
            <a:r>
              <a:rPr lang="en-US" altLang="ko-KR" sz="2000" b="1" dirty="0" err="1" smtClean="0"/>
              <a:t>c:choose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다중 조건 처리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36576" y="1780006"/>
            <a:ext cx="7272808" cy="2801122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en-US" altLang="ko-KR" b="1" dirty="0" err="1" smtClean="0"/>
              <a:t>c:choose</a:t>
            </a:r>
            <a:r>
              <a:rPr lang="en-US" altLang="ko-KR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&lt;</a:t>
            </a:r>
            <a:r>
              <a:rPr lang="en-US" altLang="ko-KR" b="1" dirty="0" err="1" smtClean="0"/>
              <a:t>c:when</a:t>
            </a:r>
            <a:r>
              <a:rPr lang="en-US" altLang="ko-KR" b="1" dirty="0" smtClean="0"/>
              <a:t>&gt;  </a:t>
            </a:r>
            <a:r>
              <a:rPr lang="en-US" altLang="ko-KR" b="1" dirty="0" smtClean="0">
                <a:solidFill>
                  <a:srgbClr val="C00000"/>
                </a:solidFill>
              </a:rPr>
              <a:t>test</a:t>
            </a:r>
            <a:r>
              <a:rPr lang="en-US" altLang="ko-KR" b="1" dirty="0" smtClean="0"/>
              <a:t>=“</a:t>
            </a:r>
            <a:r>
              <a:rPr lang="ko-KR" altLang="en-US" b="1" dirty="0" err="1" smtClean="0"/>
              <a:t>조건식</a:t>
            </a:r>
            <a:r>
              <a:rPr lang="en-US" altLang="ko-KR" b="1" dirty="0" smtClean="0"/>
              <a:t>1”&gt;</a:t>
            </a:r>
            <a:r>
              <a:rPr lang="ko-KR" altLang="en-US" b="1" dirty="0" smtClean="0"/>
              <a:t>본문 내용</a:t>
            </a:r>
            <a:r>
              <a:rPr lang="en-US" altLang="ko-KR" b="1" dirty="0" smtClean="0"/>
              <a:t>1&lt;/</a:t>
            </a:r>
            <a:r>
              <a:rPr lang="en-US" altLang="ko-KR" b="1" dirty="0" err="1" smtClean="0"/>
              <a:t>c:when</a:t>
            </a:r>
            <a:r>
              <a:rPr lang="en-US" altLang="ko-KR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/>
              <a:t>&lt;</a:t>
            </a:r>
            <a:r>
              <a:rPr lang="en-US" altLang="ko-KR" b="1" dirty="0" err="1"/>
              <a:t>c:when</a:t>
            </a:r>
            <a:r>
              <a:rPr lang="en-US" altLang="ko-KR" b="1" dirty="0"/>
              <a:t>&gt;  </a:t>
            </a:r>
            <a:r>
              <a:rPr lang="en-US" altLang="ko-KR" b="1" dirty="0">
                <a:solidFill>
                  <a:srgbClr val="C00000"/>
                </a:solidFill>
              </a:rPr>
              <a:t>test</a:t>
            </a:r>
            <a:r>
              <a:rPr lang="en-US" altLang="ko-KR" b="1" dirty="0"/>
              <a:t>=“</a:t>
            </a:r>
            <a:r>
              <a:rPr lang="ko-KR" altLang="en-US" b="1" dirty="0" err="1"/>
              <a:t>조건식</a:t>
            </a:r>
            <a:r>
              <a:rPr lang="en-US" altLang="ko-KR" b="1" dirty="0"/>
              <a:t>1”&gt;</a:t>
            </a:r>
            <a:r>
              <a:rPr lang="ko-KR" altLang="en-US" b="1" dirty="0"/>
              <a:t>본문 내용</a:t>
            </a:r>
            <a:r>
              <a:rPr lang="en-US" altLang="ko-KR" b="1" dirty="0"/>
              <a:t>1&lt;/</a:t>
            </a:r>
            <a:r>
              <a:rPr lang="en-US" altLang="ko-KR" b="1" dirty="0" err="1"/>
              <a:t>c:when</a:t>
            </a:r>
            <a:r>
              <a:rPr lang="en-US" altLang="ko-KR" b="1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…..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&lt;</a:t>
            </a:r>
            <a:r>
              <a:rPr lang="en-US" altLang="ko-KR" b="1" dirty="0" err="1" smtClean="0">
                <a:solidFill>
                  <a:schemeClr val="tx1"/>
                </a:solidFill>
              </a:rPr>
              <a:t>c:otherwise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r>
              <a:rPr lang="ko-KR" altLang="en-US" b="1" dirty="0" smtClean="0">
                <a:solidFill>
                  <a:schemeClr val="tx1"/>
                </a:solidFill>
              </a:rPr>
              <a:t>본문내용</a:t>
            </a:r>
            <a:r>
              <a:rPr lang="en-US" altLang="ko-KR" b="1" dirty="0" smtClean="0">
                <a:solidFill>
                  <a:schemeClr val="tx1"/>
                </a:solidFill>
              </a:rPr>
              <a:t>&lt;c:/otherwise&gt;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&lt;/</a:t>
            </a:r>
            <a:r>
              <a:rPr lang="en-US" altLang="ko-KR" b="1" dirty="0" err="1" smtClean="0">
                <a:solidFill>
                  <a:schemeClr val="tx1"/>
                </a:solidFill>
              </a:rPr>
              <a:t>c:choose</a:t>
            </a:r>
            <a:r>
              <a:rPr lang="en-US" altLang="ko-KR" b="1" dirty="0" smtClean="0">
                <a:solidFill>
                  <a:schemeClr val="tx1"/>
                </a:solidFill>
              </a:rPr>
              <a:t>&gt;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4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&lt;</a:t>
            </a:r>
            <a:r>
              <a:rPr lang="en-US" altLang="ko-KR" sz="2000" b="1" dirty="0" err="1" smtClean="0"/>
              <a:t>c:choose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005064"/>
            <a:ext cx="6190465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92" y="1967182"/>
            <a:ext cx="3924640" cy="1356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2060848"/>
            <a:ext cx="1760373" cy="1005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6033120" y="3501008"/>
            <a:ext cx="186998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err="1" smtClean="0"/>
              <a:t>scoreForm.jsp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16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92" y="1772816"/>
            <a:ext cx="5401671" cy="4392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5184478" y="1254228"/>
            <a:ext cx="1869985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err="1" smtClean="0"/>
              <a:t>scoreTest.jsp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52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134306"/>
            <a:ext cx="892899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점수가 입력되지 </a:t>
            </a:r>
            <a:r>
              <a:rPr lang="ko-KR" altLang="en-US" sz="2000" b="1" dirty="0" err="1" smtClean="0"/>
              <a:t>않았을때</a:t>
            </a:r>
            <a:r>
              <a:rPr lang="ko-KR" altLang="en-US" sz="2000" b="1" dirty="0" smtClean="0"/>
              <a:t> 유효성 처리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- </a:t>
            </a:r>
            <a:r>
              <a:rPr lang="en-US" altLang="ko-KR" b="1" dirty="0" smtClean="0"/>
              <a:t>&lt;script&gt;</a:t>
            </a:r>
            <a:r>
              <a:rPr lang="ko-KR" altLang="en-US" b="1" dirty="0" smtClean="0"/>
              <a:t>코드를 작성해보세</a:t>
            </a:r>
            <a:r>
              <a:rPr lang="ko-KR" altLang="en-US" b="1" dirty="0"/>
              <a:t>요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69" y="2420888"/>
            <a:ext cx="8123339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11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c:forEach</a:t>
            </a:r>
            <a:r>
              <a:rPr lang="en-US" altLang="ko-KR" sz="2000" b="1" dirty="0"/>
              <a:t>&gt;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996952"/>
            <a:ext cx="7232007" cy="26900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36576" y="1628800"/>
            <a:ext cx="7992888" cy="962321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en-US" altLang="ko-KR" b="1" dirty="0" err="1"/>
              <a:t>c:forEach</a:t>
            </a: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var</a:t>
            </a:r>
            <a:r>
              <a:rPr lang="en-US" altLang="ko-KR" b="1" dirty="0" smtClean="0"/>
              <a:t>=</a:t>
            </a:r>
            <a:r>
              <a:rPr lang="ko-KR" altLang="en-US" b="1" dirty="0" smtClean="0"/>
              <a:t>변수이름</a:t>
            </a:r>
            <a:r>
              <a:rPr lang="en-US" altLang="ko-KR" b="1" dirty="0" smtClean="0"/>
              <a:t>”  </a:t>
            </a:r>
            <a:r>
              <a:rPr lang="en-US" altLang="ko-KR" b="1" dirty="0" smtClean="0">
                <a:solidFill>
                  <a:srgbClr val="C00000"/>
                </a:solidFill>
              </a:rPr>
              <a:t>items</a:t>
            </a:r>
            <a:r>
              <a:rPr lang="en-US" altLang="ko-KR" b="1" dirty="0" smtClean="0"/>
              <a:t>=“</a:t>
            </a:r>
            <a:r>
              <a:rPr lang="ko-KR" altLang="en-US" b="1" dirty="0" smtClean="0"/>
              <a:t>반복할 객체이름</a:t>
            </a:r>
            <a:r>
              <a:rPr lang="en-US" altLang="ko-KR" b="1" dirty="0" smtClean="0"/>
              <a:t>”  </a:t>
            </a:r>
            <a:r>
              <a:rPr lang="en-US" altLang="ko-KR" b="1" dirty="0" smtClean="0">
                <a:solidFill>
                  <a:srgbClr val="C00000"/>
                </a:solidFill>
              </a:rPr>
              <a:t>begin</a:t>
            </a:r>
            <a:r>
              <a:rPr lang="en-US" altLang="ko-KR" b="1" dirty="0" smtClean="0"/>
              <a:t>=“</a:t>
            </a:r>
            <a:r>
              <a:rPr lang="ko-KR" altLang="en-US" b="1" dirty="0" err="1" smtClean="0"/>
              <a:t>시작값</a:t>
            </a:r>
            <a:r>
              <a:rPr lang="en-US" altLang="ko-KR" b="1" dirty="0" smtClean="0"/>
              <a:t>" 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</a:t>
            </a:r>
            <a:r>
              <a:rPr lang="en-US" altLang="ko-KR" b="1" dirty="0" smtClean="0">
                <a:solidFill>
                  <a:srgbClr val="C00000"/>
                </a:solidFill>
              </a:rPr>
              <a:t>end</a:t>
            </a:r>
            <a:r>
              <a:rPr lang="en-US" altLang="ko-KR" b="1" dirty="0" smtClean="0"/>
              <a:t>=＂</a:t>
            </a:r>
            <a:r>
              <a:rPr lang="ko-KR" altLang="en-US" b="1" dirty="0" err="1" smtClean="0"/>
              <a:t>마지막값</a:t>
            </a:r>
            <a:r>
              <a:rPr lang="en-US" altLang="ko-KR" b="1" dirty="0" smtClean="0"/>
              <a:t>“  </a:t>
            </a:r>
            <a:r>
              <a:rPr lang="en-US" altLang="ko-KR" b="1" dirty="0" smtClean="0">
                <a:solidFill>
                  <a:srgbClr val="C00000"/>
                </a:solidFill>
              </a:rPr>
              <a:t>step</a:t>
            </a:r>
            <a:r>
              <a:rPr lang="en-US" altLang="ko-KR" b="1" dirty="0" smtClean="0"/>
              <a:t>=“</a:t>
            </a:r>
            <a:r>
              <a:rPr lang="ko-KR" altLang="en-US" b="1" dirty="0" err="1" smtClean="0"/>
              <a:t>증가값</a:t>
            </a:r>
            <a:r>
              <a:rPr lang="en-US" altLang="ko-KR" b="1" dirty="0" smtClean="0"/>
              <a:t>”&gt;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0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구구단 출력하기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스크립트 </a:t>
            </a:r>
            <a:r>
              <a:rPr lang="en-US" altLang="ko-KR" dirty="0" smtClean="0"/>
              <a:t>vs JSTL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78" y="1488559"/>
            <a:ext cx="7216766" cy="21795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/>
          <p:cNvSpPr/>
          <p:nvPr/>
        </p:nvSpPr>
        <p:spPr>
          <a:xfrm>
            <a:off x="7185248" y="1844824"/>
            <a:ext cx="2016224" cy="408623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ugudan_jstl.jsp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15" y="3933057"/>
            <a:ext cx="7243094" cy="20882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0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1124744"/>
            <a:ext cx="84969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JSTL</a:t>
            </a:r>
            <a:r>
              <a:rPr lang="ko-KR" altLang="en-US" b="1" dirty="0" smtClean="0"/>
              <a:t> 실습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예제는 </a:t>
            </a:r>
            <a:r>
              <a:rPr lang="en-US" altLang="ko-KR" sz="1600" dirty="0" smtClean="0"/>
              <a:t>Product </a:t>
            </a:r>
            <a:r>
              <a:rPr lang="ko-KR" altLang="en-US" sz="1600" dirty="0" smtClean="0"/>
              <a:t>클래스를 만들어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jsp:useBean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액션과 표현 언어를 사용하는 구조로 구성되어 있다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53016"/>
              </p:ext>
            </p:extLst>
          </p:nvPr>
        </p:nvGraphicFramePr>
        <p:xfrm>
          <a:off x="992560" y="2931726"/>
          <a:ext cx="8208912" cy="2513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7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Product.java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상품 정보를 제공하는 </a:t>
                      </a:r>
                      <a:r>
                        <a:rPr lang="ko-KR" altLang="en-US" sz="1600" dirty="0" err="1" smtClean="0"/>
                        <a:t>빈즈클래스로</a:t>
                      </a:r>
                      <a:r>
                        <a:rPr lang="ko-KR" altLang="en-US" sz="1600" dirty="0" smtClean="0"/>
                        <a:t>  </a:t>
                      </a:r>
                      <a:r>
                        <a:rPr lang="en-US" altLang="ko-KR" sz="1600" dirty="0" err="1" smtClean="0"/>
                        <a:t>jsp</a:t>
                      </a:r>
                      <a:r>
                        <a:rPr lang="ko-KR" altLang="en-US" sz="1600" dirty="0" smtClean="0"/>
                        <a:t>에 데이터를 공급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productList.jsp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smtClean="0"/>
                        <a:t>상품 목록을 출력하기 위한 </a:t>
                      </a:r>
                      <a:r>
                        <a:rPr lang="en-US" altLang="ko-KR" sz="1600" baseline="0" dirty="0" err="1" smtClean="0"/>
                        <a:t>jsp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3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selProduct.jsp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productList</a:t>
                      </a:r>
                      <a:r>
                        <a:rPr lang="ko-KR" altLang="en-US" sz="1600" dirty="0" smtClean="0"/>
                        <a:t>에서 </a:t>
                      </a:r>
                      <a:r>
                        <a:rPr lang="en-US" altLang="ko-KR" sz="1600" dirty="0" smtClean="0"/>
                        <a:t>item</a:t>
                      </a:r>
                      <a:r>
                        <a:rPr lang="ko-KR" altLang="en-US" sz="1600" dirty="0" smtClean="0"/>
                        <a:t>을 선택하고 </a:t>
                      </a:r>
                      <a:r>
                        <a:rPr lang="en-US" altLang="ko-KR" sz="1600" dirty="0" smtClean="0"/>
                        <a:t>&lt;</a:t>
                      </a:r>
                      <a:r>
                        <a:rPr lang="ko-KR" altLang="en-US" sz="1600" dirty="0" smtClean="0"/>
                        <a:t>확인</a:t>
                      </a:r>
                      <a:r>
                        <a:rPr lang="en-US" altLang="ko-KR" sz="1600" dirty="0" smtClean="0"/>
                        <a:t>&gt; </a:t>
                      </a:r>
                      <a:r>
                        <a:rPr lang="ko-KR" altLang="en-US" sz="1600" dirty="0" smtClean="0"/>
                        <a:t>버튼을 누르면 호출되는 </a:t>
                      </a:r>
                      <a:r>
                        <a:rPr lang="en-US" altLang="ko-KR" sz="1600" dirty="0" err="1" smtClean="0"/>
                        <a:t>jsp</a:t>
                      </a:r>
                      <a:r>
                        <a:rPr lang="ko-KR" altLang="en-US" sz="1600" dirty="0" smtClean="0"/>
                        <a:t>로 표현언어를 이용해 데이터 출력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48544" y="2483179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프로그램 소스 목록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99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8544" y="1124744"/>
            <a:ext cx="3149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</a:t>
            </a:r>
            <a:r>
              <a:rPr lang="ko-KR" altLang="en-US" sz="2000" b="1" dirty="0" smtClean="0"/>
              <a:t> 실습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46" y="2348880"/>
            <a:ext cx="2451623" cy="17281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413790"/>
            <a:ext cx="2405778" cy="16824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4553476" y="3254999"/>
            <a:ext cx="66179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1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52735"/>
            <a:ext cx="7003387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7339805" y="2683659"/>
            <a:ext cx="1311065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/>
              <a:t>Product.java</a:t>
            </a:r>
          </a:p>
        </p:txBody>
      </p:sp>
    </p:spTree>
    <p:extLst>
      <p:ext uri="{BB962C8B-B14F-4D97-AF65-F5344CB8AC3E}">
        <p14:creationId xmlns:p14="http://schemas.microsoft.com/office/powerpoint/2010/main" val="35160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27" y="1052736"/>
            <a:ext cx="6428903" cy="20952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7123781" y="1556792"/>
            <a:ext cx="1743113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productList.jsp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27" y="3284984"/>
            <a:ext cx="6428903" cy="26023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13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JSTL(</a:t>
            </a:r>
            <a:r>
              <a:rPr lang="en-US" altLang="ko-KR" sz="2000" b="1" dirty="0" err="1" smtClean="0"/>
              <a:t>Jsp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Standart</a:t>
            </a:r>
            <a:r>
              <a:rPr lang="en-US" altLang="ko-KR" sz="2000" b="1" dirty="0" smtClean="0"/>
              <a:t> Tag Library)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에서 유용하게 사용될 수 있는 기능을 만들어 둔 </a:t>
            </a:r>
            <a:r>
              <a:rPr lang="ko-KR" altLang="en-US" sz="1600" dirty="0" err="1" smtClean="0"/>
              <a:t>커스텀</a:t>
            </a:r>
            <a:r>
              <a:rPr lang="ko-KR" altLang="en-US" sz="1600" dirty="0" smtClean="0"/>
              <a:t> 태그 라이브러리이다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핵심</a:t>
            </a:r>
            <a:r>
              <a:rPr lang="en-US" altLang="ko-KR" sz="1600" dirty="0" smtClean="0"/>
              <a:t>(Core),  XML,  I18N(</a:t>
            </a:r>
            <a:r>
              <a:rPr lang="ko-KR" altLang="en-US" sz="1600" dirty="0" smtClean="0"/>
              <a:t>국제화</a:t>
            </a:r>
            <a:r>
              <a:rPr lang="en-US" altLang="ko-KR" sz="1600" dirty="0" smtClean="0"/>
              <a:t>),  </a:t>
            </a:r>
            <a:r>
              <a:rPr lang="ko-KR" altLang="en-US" sz="1600" dirty="0" smtClean="0"/>
              <a:t>데이터베이스</a:t>
            </a:r>
            <a:r>
              <a:rPr lang="en-US" altLang="ko-KR" sz="1600" dirty="0" smtClean="0"/>
              <a:t>(SQL), 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(Function) </a:t>
            </a:r>
            <a:r>
              <a:rPr lang="ko-KR" altLang="en-US" sz="1600" dirty="0" smtClean="0"/>
              <a:t>라이브러리로 구성됨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자바의 표준 </a:t>
            </a:r>
            <a:r>
              <a:rPr lang="ko-KR" altLang="en-US" sz="1600" dirty="0" err="1" smtClean="0"/>
              <a:t>스펙을</a:t>
            </a:r>
            <a:r>
              <a:rPr lang="ko-KR" altLang="en-US" sz="1600" dirty="0" smtClean="0"/>
              <a:t> 주관하는 </a:t>
            </a:r>
            <a:r>
              <a:rPr lang="en-US" altLang="ko-KR" sz="1600" dirty="0" smtClean="0"/>
              <a:t>JCP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스펙을</a:t>
            </a:r>
            <a:r>
              <a:rPr lang="ko-KR" altLang="en-US" sz="1600" dirty="0" smtClean="0"/>
              <a:t> 제정하며 현재 </a:t>
            </a:r>
            <a:r>
              <a:rPr lang="en-US" altLang="ko-KR" sz="1600" dirty="0" smtClean="0"/>
              <a:t>1.2</a:t>
            </a:r>
            <a:r>
              <a:rPr lang="ko-KR" altLang="en-US" sz="1600" dirty="0" err="1" smtClean="0"/>
              <a:t>스펙까지</a:t>
            </a:r>
            <a:r>
              <a:rPr lang="ko-KR" altLang="en-US" sz="1600" dirty="0" smtClean="0"/>
              <a:t> 나와 있다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65957"/>
              </p:ext>
            </p:extLst>
          </p:nvPr>
        </p:nvGraphicFramePr>
        <p:xfrm>
          <a:off x="992560" y="3433544"/>
          <a:ext cx="7776863" cy="25157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라이브러리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URI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prefix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Core(</a:t>
                      </a:r>
                      <a:r>
                        <a:rPr lang="ko-KR" altLang="en-US" sz="1600" dirty="0" smtClean="0"/>
                        <a:t>핵심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http://java.sun.com/jsp/jstl/core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c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I18N(</a:t>
                      </a:r>
                      <a:r>
                        <a:rPr lang="ko-KR" altLang="en-US" sz="1600" dirty="0" smtClean="0"/>
                        <a:t>데이터포맷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http://java.sun.com/jsp/jstl/fmt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fmt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데이터베이스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http://java.sun.com/jsp/jstl/sql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sql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함수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http://java.sun.com/jsp/jstl/functions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fn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1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XML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http://java.sun.com/jsp/jstl/xml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x</a:t>
                      </a:r>
                      <a:endParaRPr lang="ko-KR" altLang="en-US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48544" y="2929488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JSTL </a:t>
            </a:r>
            <a:r>
              <a:rPr lang="ko-KR" altLang="en-US" sz="1600" b="1" dirty="0" err="1" smtClean="0"/>
              <a:t>라이브러리별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URI </a:t>
            </a:r>
            <a:r>
              <a:rPr lang="ko-KR" altLang="en-US" sz="1600" b="1" dirty="0" smtClean="0"/>
              <a:t>및 </a:t>
            </a:r>
            <a:r>
              <a:rPr lang="en-US" altLang="ko-KR" sz="1600" b="1" dirty="0" smtClean="0"/>
              <a:t>prefix</a:t>
            </a:r>
            <a:r>
              <a:rPr lang="ko-KR" altLang="en-US" sz="1600" b="1" dirty="0" smtClean="0"/>
              <a:t>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JSTL </a:t>
            </a:r>
            <a:r>
              <a:rPr lang="ko-KR" altLang="en-US" sz="2000" b="1" dirty="0" smtClean="0"/>
              <a:t>실습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01" y="1767987"/>
            <a:ext cx="7424599" cy="33688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458534" y="1497059"/>
            <a:ext cx="1536804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selProduct.jsp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283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3744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이미지 리스트 출력하기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628800"/>
            <a:ext cx="7005816" cy="45436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47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0" y="1124744"/>
            <a:ext cx="8451313" cy="3520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1" y="4509120"/>
            <a:ext cx="7632848" cy="18557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7600049" y="1726069"/>
            <a:ext cx="1743113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imageList.jsp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136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</a:t>
            </a:r>
            <a:r>
              <a:rPr lang="en-US" altLang="ko-KR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fmt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1" y="2569938"/>
            <a:ext cx="1584177" cy="28779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3068960"/>
            <a:ext cx="6886727" cy="25619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76536" y="930786"/>
            <a:ext cx="892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formatNumber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79849" y="1951969"/>
            <a:ext cx="7996455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&lt;%@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uri</a:t>
            </a:r>
            <a:r>
              <a:rPr lang="en-US" altLang="ko-KR" b="1" dirty="0" smtClean="0">
                <a:solidFill>
                  <a:schemeClr val="tx1"/>
                </a:solidFill>
              </a:rPr>
              <a:t>=“http://java.sun.com/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jsp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jstl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en-US" altLang="ko-KR" b="1" dirty="0" err="1" smtClean="0">
                <a:solidFill>
                  <a:schemeClr val="tx1"/>
                </a:solidFill>
              </a:rPr>
              <a:t>fmt</a:t>
            </a:r>
            <a:r>
              <a:rPr lang="en-US" altLang="ko-KR" b="1" dirty="0" smtClean="0">
                <a:solidFill>
                  <a:schemeClr val="tx1"/>
                </a:solidFill>
              </a:rPr>
              <a:t>” %  </a:t>
            </a:r>
            <a:r>
              <a:rPr lang="en-US" altLang="ko-KR" b="1" dirty="0">
                <a:solidFill>
                  <a:srgbClr val="C00000"/>
                </a:solidFill>
              </a:rPr>
              <a:t>prefix</a:t>
            </a:r>
            <a:r>
              <a:rPr lang="en-US" altLang="ko-KR" b="1" dirty="0">
                <a:solidFill>
                  <a:schemeClr val="tx1"/>
                </a:solidFill>
              </a:rPr>
              <a:t>=“</a:t>
            </a:r>
            <a:r>
              <a:rPr lang="en-US" altLang="ko-KR" b="1" dirty="0" err="1">
                <a:solidFill>
                  <a:schemeClr val="tx1"/>
                </a:solidFill>
              </a:rPr>
              <a:t>fmt</a:t>
            </a:r>
            <a:r>
              <a:rPr lang="en-US" altLang="ko-KR" b="1" dirty="0">
                <a:solidFill>
                  <a:schemeClr val="tx1"/>
                </a:solidFill>
              </a:rPr>
              <a:t>” 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329265" y="2577037"/>
            <a:ext cx="2016224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f</a:t>
            </a:r>
            <a:r>
              <a:rPr lang="en-US" altLang="ko-KR" sz="1600" dirty="0" err="1" smtClean="0"/>
              <a:t>ormatNumber.jsp</a:t>
            </a:r>
            <a:endParaRPr lang="en-US" altLang="ko-KR" sz="1600" dirty="0"/>
          </a:p>
        </p:txBody>
      </p:sp>
      <p:sp>
        <p:nvSpPr>
          <p:cNvPr id="2" name="직사각형 1"/>
          <p:cNvSpPr/>
          <p:nvPr/>
        </p:nvSpPr>
        <p:spPr>
          <a:xfrm>
            <a:off x="920552" y="1437261"/>
            <a:ext cx="73448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사용자의 로케일</a:t>
            </a:r>
            <a:r>
              <a:rPr lang="en-US" altLang="ko-KR" b="1" dirty="0"/>
              <a:t>(Locale)</a:t>
            </a:r>
            <a:r>
              <a:rPr lang="ko-KR" altLang="en-US" b="1" dirty="0"/>
              <a:t>에 따라 숫자를 다양한 형식으로 </a:t>
            </a:r>
            <a:r>
              <a:rPr lang="ko-KR" altLang="en-US" b="1" dirty="0" smtClean="0"/>
              <a:t>출력</a:t>
            </a:r>
            <a:r>
              <a:rPr lang="ko-KR" altLang="en-US" b="1" dirty="0"/>
              <a:t>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9528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92560" y="1124744"/>
            <a:ext cx="792088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formatDate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태그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b="1" dirty="0" smtClean="0"/>
              <a:t>날짜 정보를 담고 있는 객체를 형식화하여 출력함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C00000"/>
                </a:solidFill>
              </a:rPr>
              <a:t>timeZone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/>
              <a:t>태그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특정 영역 범위의 시간대별로 시간을 처리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2060849"/>
            <a:ext cx="4536504" cy="4293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7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87" y="1460849"/>
            <a:ext cx="7681626" cy="413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7473280" y="1315507"/>
            <a:ext cx="1743113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formatDate.jsp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626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다국어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다국어 처리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JSP </a:t>
            </a:r>
            <a:r>
              <a:rPr lang="ko-KR" altLang="en-US" sz="1600" dirty="0" smtClean="0"/>
              <a:t>페이지에 </a:t>
            </a:r>
            <a:r>
              <a:rPr lang="en-US" altLang="ko-KR" sz="1600" dirty="0" smtClean="0"/>
              <a:t>JSTL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fmt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태그를 이용하면 언어별로 페이지를 따로 만들 필요 없이 아주 간단하게 다국어를 지원할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지역화는 사용 국가별 환경에서 특정 언어와 지역에 맞게 적합화 하는 것으로 </a:t>
            </a:r>
            <a:r>
              <a:rPr lang="en-US" altLang="ko-KR" sz="1600" dirty="0" smtClean="0"/>
              <a:t>L10n</a:t>
            </a:r>
            <a:r>
              <a:rPr lang="ko-KR" altLang="en-US" sz="1600" dirty="0" smtClean="0"/>
              <a:t>으로 표기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숫자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시간의 형식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화폐의 표시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키보드의 지원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국제화는 여러 국가에서 사용할 수 있도록 다국어를 지원하는 것으로 </a:t>
            </a:r>
            <a:r>
              <a:rPr lang="en-US" altLang="ko-KR" sz="1600" dirty="0" smtClean="0"/>
              <a:t>i18n</a:t>
            </a:r>
            <a:r>
              <a:rPr lang="ko-KR" altLang="en-US" sz="1600" dirty="0" smtClean="0"/>
              <a:t>으로 표기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유니코드의 사용이나 기존의 </a:t>
            </a:r>
            <a:r>
              <a:rPr lang="ko-KR" altLang="en-US" sz="1600" dirty="0" err="1" smtClean="0"/>
              <a:t>인코딩을</a:t>
            </a:r>
            <a:r>
              <a:rPr lang="ko-KR" altLang="en-US" sz="1600" dirty="0" smtClean="0"/>
              <a:t> 적절히 처리해야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날짜와 시간 표시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지역의 달력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 표시등 사용자 설정을 지원해야 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0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90010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 </a:t>
            </a:r>
            <a:r>
              <a:rPr lang="en-US" altLang="ko-KR" sz="2000" b="1" dirty="0" err="1" smtClean="0"/>
              <a:t>fmt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태그를 이용한 다국어 처리</a:t>
            </a:r>
            <a:endParaRPr lang="en-US" altLang="ko-KR" sz="20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76536" y="1628800"/>
            <a:ext cx="8064896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주요 태그의 기능과 사용법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리소스 번들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리소스 번들은 메시지 처리 태그에서 사용하는 파일로 </a:t>
            </a:r>
            <a:r>
              <a:rPr lang="en-US" altLang="ko-KR" sz="1600" dirty="0" err="1" smtClean="0"/>
              <a:t>java.util.Properties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클래스에서 정의된 방법으로 확장자가 </a:t>
            </a:r>
            <a:r>
              <a:rPr lang="en-US" altLang="ko-KR" sz="1600" b="1" dirty="0" smtClean="0"/>
              <a:t>properties</a:t>
            </a:r>
            <a:r>
              <a:rPr lang="ko-KR" altLang="en-US" sz="1600" b="1" dirty="0" smtClean="0"/>
              <a:t>인 파일이 반드시 있어야 함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알파벳이나 숫자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라틴 문자 외의 언어를 유니코드 값으로 표현한다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007998"/>
              </p:ext>
            </p:extLst>
          </p:nvPr>
        </p:nvGraphicFramePr>
        <p:xfrm>
          <a:off x="1136576" y="3726903"/>
          <a:ext cx="6624736" cy="1547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*.properties </a:t>
                      </a:r>
                      <a:r>
                        <a:rPr lang="ko-KR" altLang="en-US" sz="1600" dirty="0" smtClean="0"/>
                        <a:t>파일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파일이름</a:t>
                      </a:r>
                      <a:r>
                        <a:rPr lang="en-US" altLang="ko-KR" sz="1600" dirty="0" smtClean="0"/>
                        <a:t>.properties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기본 </a:t>
                      </a:r>
                      <a:r>
                        <a:rPr lang="ko-KR" altLang="en-US" sz="1600" dirty="0" err="1" smtClean="0"/>
                        <a:t>메시지일때</a:t>
                      </a:r>
                      <a:r>
                        <a:rPr lang="ko-KR" altLang="en-US" sz="1600" dirty="0" smtClean="0"/>
                        <a:t> 사용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파일이름</a:t>
                      </a:r>
                      <a:r>
                        <a:rPr lang="en-US" altLang="ko-KR" sz="1600" dirty="0" smtClean="0"/>
                        <a:t>_</a:t>
                      </a:r>
                      <a:r>
                        <a:rPr lang="en-US" altLang="ko-KR" sz="1600" dirty="0" err="1" smtClean="0"/>
                        <a:t>ko.properties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한글 </a:t>
                      </a:r>
                      <a:r>
                        <a:rPr lang="ko-KR" altLang="en-US" sz="1600" dirty="0" err="1" smtClean="0"/>
                        <a:t>메시지일때</a:t>
                      </a:r>
                      <a:r>
                        <a:rPr lang="ko-KR" altLang="en-US" sz="1600" dirty="0" smtClean="0"/>
                        <a:t> 사용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파일이름</a:t>
                      </a:r>
                      <a:r>
                        <a:rPr lang="en-US" altLang="ko-KR" sz="1600" dirty="0" smtClean="0"/>
                        <a:t>_</a:t>
                      </a:r>
                      <a:r>
                        <a:rPr lang="en-US" altLang="ko-KR" sz="1600" dirty="0" err="1" smtClean="0"/>
                        <a:t>en.properties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영어 </a:t>
                      </a:r>
                      <a:r>
                        <a:rPr lang="ko-KR" altLang="en-US" sz="1600" dirty="0" err="1" smtClean="0"/>
                        <a:t>메시지일때</a:t>
                      </a:r>
                      <a:r>
                        <a:rPr lang="ko-KR" altLang="en-US" sz="1600" dirty="0" smtClean="0"/>
                        <a:t> 사용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39" y="4285389"/>
            <a:ext cx="2983193" cy="17945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098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536" y="1124744"/>
            <a:ext cx="80648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setLocale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s</a:t>
            </a:r>
            <a:r>
              <a:rPr lang="en-US" altLang="ko-KR" sz="1600" dirty="0" err="1" smtClean="0"/>
              <a:t>etLocale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태그는 국제화 태그가 사용할 </a:t>
            </a:r>
            <a:r>
              <a:rPr lang="ko-KR" altLang="en-US" sz="1600" dirty="0" err="1" smtClean="0"/>
              <a:t>로케일을</a:t>
            </a:r>
            <a:r>
              <a:rPr lang="ko-KR" altLang="en-US" sz="1600" dirty="0" smtClean="0"/>
              <a:t> 설정하는 태그이다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다국어를 지원하는 웹 페이지를 만들 때 </a:t>
            </a:r>
            <a:r>
              <a:rPr lang="ko-KR" altLang="en-US" sz="1600" dirty="0" err="1" smtClean="0"/>
              <a:t>리소스번들인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*.properties </a:t>
            </a:r>
            <a:r>
              <a:rPr lang="ko-KR" altLang="en-US" sz="1600" dirty="0" smtClean="0"/>
              <a:t>파일과 연계 사용함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B050"/>
                </a:solidFill>
              </a:rPr>
              <a:t>&lt;</a:t>
            </a:r>
            <a:r>
              <a:rPr lang="en-US" altLang="ko-KR" b="1" dirty="0" err="1" smtClean="0">
                <a:solidFill>
                  <a:srgbClr val="00B050"/>
                </a:solidFill>
              </a:rPr>
              <a:t>fmt:setLocale</a:t>
            </a:r>
            <a:r>
              <a:rPr lang="en-US" altLang="ko-KR" b="1" dirty="0" smtClean="0">
                <a:solidFill>
                  <a:srgbClr val="00B050"/>
                </a:solidFill>
              </a:rPr>
              <a:t>  value=</a:t>
            </a:r>
            <a:r>
              <a:rPr lang="en-US" altLang="ko-KR" b="1" i="1" dirty="0" smtClean="0">
                <a:solidFill>
                  <a:srgbClr val="00B050"/>
                </a:solidFill>
              </a:rPr>
              <a:t>“</a:t>
            </a:r>
            <a:r>
              <a:rPr lang="ko-KR" altLang="en-US" b="1" dirty="0" smtClean="0"/>
              <a:t>언어 코드</a:t>
            </a:r>
            <a:r>
              <a:rPr lang="en-US" altLang="ko-KR" b="1" dirty="0" smtClean="0">
                <a:solidFill>
                  <a:srgbClr val="00B050"/>
                </a:solidFill>
              </a:rPr>
              <a:t>"</a:t>
            </a:r>
            <a:r>
              <a:rPr lang="en-US" altLang="ko-KR" b="1" i="1" dirty="0" smtClean="0">
                <a:solidFill>
                  <a:srgbClr val="00B050"/>
                </a:solidFill>
              </a:rPr>
              <a:t>/&gt;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6536" y="4365104"/>
            <a:ext cx="87129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message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message </a:t>
            </a:r>
            <a:r>
              <a:rPr lang="ko-KR" altLang="en-US" sz="1600" dirty="0" smtClean="0"/>
              <a:t>태그는 </a:t>
            </a:r>
            <a:r>
              <a:rPr lang="en-US" altLang="ko-KR" sz="1600" dirty="0" smtClean="0"/>
              <a:t>bundle </a:t>
            </a:r>
            <a:r>
              <a:rPr lang="ko-KR" altLang="en-US" sz="1600" dirty="0" smtClean="0"/>
              <a:t>태그에 설정한 리소스 번들에서 메시지를 읽어와 출력하는 태그이다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&lt;</a:t>
            </a:r>
            <a:r>
              <a:rPr lang="en-US" altLang="ko-KR" b="1" dirty="0" err="1" smtClean="0">
                <a:solidFill>
                  <a:srgbClr val="00B050"/>
                </a:solidFill>
              </a:rPr>
              <a:t>fmt:message</a:t>
            </a:r>
            <a:r>
              <a:rPr lang="en-US" altLang="ko-KR" b="1" dirty="0" smtClean="0">
                <a:solidFill>
                  <a:srgbClr val="00B050"/>
                </a:solidFill>
              </a:rPr>
              <a:t>  key=</a:t>
            </a:r>
            <a:r>
              <a:rPr lang="en-US" altLang="ko-KR" b="1" i="1" dirty="0" smtClean="0">
                <a:solidFill>
                  <a:srgbClr val="00B050"/>
                </a:solidFill>
              </a:rPr>
              <a:t>“</a:t>
            </a:r>
            <a:r>
              <a:rPr lang="en-US" altLang="ko-KR" b="1" dirty="0" smtClean="0">
                <a:solidFill>
                  <a:srgbClr val="00B050"/>
                </a:solidFill>
              </a:rPr>
              <a:t>key </a:t>
            </a:r>
            <a:r>
              <a:rPr lang="ko-KR" altLang="en-US" b="1" dirty="0" smtClean="0">
                <a:solidFill>
                  <a:srgbClr val="00B050"/>
                </a:solidFill>
              </a:rPr>
              <a:t>이름</a:t>
            </a:r>
            <a:r>
              <a:rPr lang="en-US" altLang="ko-KR" b="1" dirty="0" smtClean="0">
                <a:solidFill>
                  <a:srgbClr val="00B050"/>
                </a:solidFill>
              </a:rPr>
              <a:t>"</a:t>
            </a:r>
            <a:r>
              <a:rPr lang="en-US" altLang="ko-KR" b="1" i="1" dirty="0" smtClean="0">
                <a:solidFill>
                  <a:srgbClr val="00B050"/>
                </a:solidFill>
              </a:rPr>
              <a:t>/&gt;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6536" y="2924944"/>
            <a:ext cx="80648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bundle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Bundle </a:t>
            </a:r>
            <a:r>
              <a:rPr lang="ko-KR" altLang="en-US" sz="1600" dirty="0" smtClean="0"/>
              <a:t>태그는 사용할 리소스 번들을 설정하는 태그이다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50"/>
                </a:solidFill>
              </a:rPr>
              <a:t>&lt;</a:t>
            </a:r>
            <a:r>
              <a:rPr lang="en-US" altLang="ko-KR" b="1" dirty="0" err="1">
                <a:solidFill>
                  <a:srgbClr val="00B050"/>
                </a:solidFill>
              </a:rPr>
              <a:t>fmt:setBundle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err="1" smtClean="0">
                <a:solidFill>
                  <a:srgbClr val="00B050"/>
                </a:solidFill>
              </a:rPr>
              <a:t>basename</a:t>
            </a:r>
            <a:r>
              <a:rPr lang="en-US" altLang="ko-KR" b="1" dirty="0" smtClean="0">
                <a:solidFill>
                  <a:srgbClr val="00B050"/>
                </a:solidFill>
              </a:rPr>
              <a:t>=</a:t>
            </a:r>
            <a:r>
              <a:rPr lang="en-US" altLang="ko-KR" b="1" i="1" dirty="0" smtClean="0">
                <a:solidFill>
                  <a:srgbClr val="00B050"/>
                </a:solidFill>
              </a:rPr>
              <a:t>“</a:t>
            </a:r>
            <a:r>
              <a:rPr lang="ko-KR" altLang="en-US" b="1" dirty="0" err="1" smtClean="0"/>
              <a:t>리소스번들</a:t>
            </a:r>
            <a:r>
              <a:rPr lang="en-US" altLang="ko-KR" b="1" dirty="0" smtClean="0">
                <a:solidFill>
                  <a:srgbClr val="00B050"/>
                </a:solidFill>
              </a:rPr>
              <a:t>"</a:t>
            </a:r>
            <a:r>
              <a:rPr lang="en-US" altLang="ko-KR" b="1" i="1" dirty="0" smtClean="0">
                <a:solidFill>
                  <a:srgbClr val="00B050"/>
                </a:solidFill>
              </a:rPr>
              <a:t>/&gt;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8733" y="1196752"/>
            <a:ext cx="3104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 smtClean="0"/>
              <a:t>setLocale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태그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276872"/>
            <a:ext cx="3672408" cy="22518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2276872"/>
            <a:ext cx="952583" cy="16841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3377906" y="1769630"/>
            <a:ext cx="1743113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setLocale.jsp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6327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JSTL(</a:t>
            </a:r>
            <a:r>
              <a:rPr lang="en-US" altLang="ko-KR" sz="2000" b="1" dirty="0" err="1" smtClean="0"/>
              <a:t>Jsp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Standart</a:t>
            </a:r>
            <a:r>
              <a:rPr lang="en-US" altLang="ko-KR" sz="2000" b="1" dirty="0" smtClean="0"/>
              <a:t> Tag Library) </a:t>
            </a:r>
            <a:r>
              <a:rPr lang="ko-KR" altLang="en-US" sz="2000" b="1" dirty="0" smtClean="0"/>
              <a:t>구성</a:t>
            </a:r>
            <a:endParaRPr lang="en-US" altLang="ko-KR" sz="2000" b="1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84353"/>
              </p:ext>
            </p:extLst>
          </p:nvPr>
        </p:nvGraphicFramePr>
        <p:xfrm>
          <a:off x="992560" y="2189584"/>
          <a:ext cx="7632848" cy="4059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태그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668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Core </a:t>
                      </a:r>
                      <a:r>
                        <a:rPr lang="ko-KR" altLang="en-US" sz="1600" dirty="0" smtClean="0"/>
                        <a:t>태그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변수 선언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삭제 등 변수와 관련된 작업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if</a:t>
                      </a:r>
                      <a:r>
                        <a:rPr lang="ko-KR" altLang="en-US" sz="1600" dirty="0" smtClean="0"/>
                        <a:t>문 </a:t>
                      </a:r>
                      <a:r>
                        <a:rPr lang="en-US" altLang="ko-KR" sz="1600" dirty="0" smtClean="0"/>
                        <a:t>for</a:t>
                      </a:r>
                      <a:r>
                        <a:rPr lang="ko-KR" altLang="en-US" sz="1600" dirty="0" smtClean="0"/>
                        <a:t>문과 같은 제어기능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- URL </a:t>
                      </a:r>
                      <a:r>
                        <a:rPr lang="ko-KR" altLang="en-US" sz="1600" baseline="0" dirty="0" smtClean="0"/>
                        <a:t>처리로 페이지 이동 기능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66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Formatting </a:t>
                      </a:r>
                      <a:r>
                        <a:rPr lang="ko-KR" altLang="en-US" sz="1600" dirty="0" smtClean="0"/>
                        <a:t>태그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문자열이나 컬렉션을 처리하는 함수 태그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숫자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날짜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시간 등을 형식화하는 기능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다국어 지원 기능을 제공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Sql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태그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데이터베이스와 상호 작용하기 위해 사용하는 태그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데이터의 삽입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수정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삭제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조회 기능을 제공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Functions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태그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문자열을 처리하는 함수 제공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48544" y="1685528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JSTL</a:t>
            </a:r>
            <a:r>
              <a:rPr lang="ko-KR" altLang="en-US" sz="1600" dirty="0" smtClean="0"/>
              <a:t>이 제공하는 태그의 종류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32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2808722"/>
            <a:ext cx="5184576" cy="67447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925098" y="1268760"/>
            <a:ext cx="72229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사용자의 </a:t>
            </a:r>
            <a:r>
              <a:rPr lang="ko-KR" altLang="en-US" b="1" dirty="0" err="1" smtClean="0"/>
              <a:t>로케일에</a:t>
            </a:r>
            <a:r>
              <a:rPr lang="ko-KR" altLang="en-US" b="1" dirty="0" smtClean="0"/>
              <a:t> 따라 리소스 번들의 메시지 출력 실</a:t>
            </a:r>
            <a:r>
              <a:rPr lang="ko-KR" altLang="en-US" b="1" dirty="0"/>
              <a:t>습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ko-KR" altLang="en-US" b="1" dirty="0" smtClean="0"/>
              <a:t>▶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하위에 </a:t>
            </a:r>
            <a:r>
              <a:rPr lang="en-US" altLang="ko-KR" dirty="0" err="1" smtClean="0"/>
              <a:t>com.bundle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생성 </a:t>
            </a:r>
            <a:r>
              <a:rPr lang="en-US" altLang="ko-KR" dirty="0" smtClean="0"/>
              <a:t>&gt; properties </a:t>
            </a:r>
            <a:r>
              <a:rPr lang="ko-KR" altLang="en-US" dirty="0" smtClean="0"/>
              <a:t>파일 만들기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2" y="4248881"/>
            <a:ext cx="2682473" cy="70872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348880"/>
            <a:ext cx="2286198" cy="2773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800872" y="234888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essage.properties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00872" y="378904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message_en.properties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4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25098" y="1246516"/>
            <a:ext cx="722299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사용자의 </a:t>
            </a:r>
            <a:r>
              <a:rPr lang="ko-KR" altLang="en-US" b="1" dirty="0" err="1" smtClean="0"/>
              <a:t>로케일에</a:t>
            </a:r>
            <a:r>
              <a:rPr lang="ko-KR" altLang="en-US" b="1" dirty="0" smtClean="0"/>
              <a:t> 따라 리소스 번들의 메시지 출력하기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16832"/>
            <a:ext cx="3581711" cy="2537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3185672"/>
            <a:ext cx="6424217" cy="27129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8148094" y="2687434"/>
            <a:ext cx="1296144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fmt01.jsp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121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25098" y="1264985"/>
            <a:ext cx="72229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실습 예제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링크를 클릭하여 한국어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영어로 출력하기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2060848"/>
            <a:ext cx="3816424" cy="17508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9" y="3429000"/>
            <a:ext cx="3843166" cy="1802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38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b="1" dirty="0" err="1" smtClean="0"/>
              <a:t>fmt</a:t>
            </a:r>
            <a:r>
              <a:rPr lang="en-US" altLang="ko-KR" b="1" dirty="0" smtClean="0"/>
              <a:t> </a:t>
            </a:r>
            <a:r>
              <a:rPr lang="ko-KR" altLang="en-US" b="1" dirty="0"/>
              <a:t>태그를 이용한 다국어 처리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25098" y="1124744"/>
            <a:ext cx="722299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사용자의 </a:t>
            </a:r>
            <a:r>
              <a:rPr lang="ko-KR" altLang="en-US" b="1" dirty="0" err="1" smtClean="0"/>
              <a:t>로케일에</a:t>
            </a:r>
            <a:r>
              <a:rPr lang="ko-KR" altLang="en-US" b="1" dirty="0" smtClean="0"/>
              <a:t> 따라 리소스 번들의 메시지 출력하기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16832"/>
            <a:ext cx="7413833" cy="39080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689304" y="2204864"/>
            <a:ext cx="1296144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fmt02.jsp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162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Functions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f</a:t>
            </a:r>
            <a:r>
              <a:rPr lang="en-US" altLang="ko-KR" sz="2000" b="1" dirty="0" smtClean="0"/>
              <a:t>unctions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65"/>
          <a:stretch/>
        </p:blipFill>
        <p:spPr>
          <a:xfrm>
            <a:off x="983128" y="3231091"/>
            <a:ext cx="7802865" cy="2290463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195" y="4741372"/>
            <a:ext cx="3000044" cy="1368152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967949" y="2261043"/>
            <a:ext cx="78332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&lt;</a:t>
            </a:r>
            <a:r>
              <a:rPr lang="en-US" altLang="ko-KR" dirty="0" err="1"/>
              <a:t>fn:contains</a:t>
            </a:r>
            <a:r>
              <a:rPr lang="en-US" altLang="ko-KR" dirty="0"/>
              <a:t>&gt;</a:t>
            </a:r>
            <a:r>
              <a:rPr lang="ko-KR" altLang="en-US" dirty="0"/>
              <a:t>와 </a:t>
            </a:r>
            <a:r>
              <a:rPr lang="en-US" altLang="ko-KR" dirty="0"/>
              <a:t>&lt;</a:t>
            </a:r>
            <a:r>
              <a:rPr lang="en-US" altLang="ko-KR" dirty="0" err="1"/>
              <a:t>fn:containsIgnoreCase</a:t>
            </a:r>
            <a:r>
              <a:rPr lang="en-US" altLang="ko-KR" dirty="0"/>
              <a:t>&gt; </a:t>
            </a:r>
            <a:r>
              <a:rPr lang="ko-KR" altLang="en-US" dirty="0"/>
              <a:t>태그로 문자열 검색하기 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03"/>
          <a:stretch/>
        </p:blipFill>
        <p:spPr>
          <a:xfrm>
            <a:off x="958145" y="2817507"/>
            <a:ext cx="7802865" cy="251454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90144" y="1652225"/>
            <a:ext cx="8647662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&lt;%@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uri</a:t>
            </a:r>
            <a:r>
              <a:rPr lang="en-US" altLang="ko-KR" b="1" dirty="0" smtClean="0">
                <a:solidFill>
                  <a:schemeClr val="tx1"/>
                </a:solidFill>
              </a:rPr>
              <a:t>=“http://java.sun.com/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jsp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jstl</a:t>
            </a:r>
            <a:r>
              <a:rPr lang="en-US" altLang="ko-KR" b="1" dirty="0" smtClean="0">
                <a:solidFill>
                  <a:schemeClr val="tx1"/>
                </a:solidFill>
              </a:rPr>
              <a:t>/functions”   </a:t>
            </a:r>
            <a:r>
              <a:rPr lang="en-US" altLang="ko-KR" b="1" dirty="0">
                <a:solidFill>
                  <a:srgbClr val="C00000"/>
                </a:solidFill>
              </a:rPr>
              <a:t>prefix</a:t>
            </a:r>
            <a:r>
              <a:rPr lang="en-US" altLang="ko-KR" b="1" dirty="0">
                <a:solidFill>
                  <a:schemeClr val="tx1"/>
                </a:solidFill>
              </a:rPr>
              <a:t>=“</a:t>
            </a:r>
            <a:r>
              <a:rPr lang="en-US" altLang="ko-KR" b="1" dirty="0" err="1" smtClean="0">
                <a:solidFill>
                  <a:schemeClr val="tx1"/>
                </a:solidFill>
              </a:rPr>
              <a:t>fn</a:t>
            </a:r>
            <a:r>
              <a:rPr lang="en-US" altLang="ko-KR" b="1" dirty="0" smtClean="0">
                <a:solidFill>
                  <a:schemeClr val="tx1"/>
                </a:solidFill>
              </a:rPr>
              <a:t>”% </a:t>
            </a:r>
            <a:r>
              <a:rPr lang="en-US" altLang="ko-KR" b="1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8309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Functions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f</a:t>
            </a:r>
            <a:r>
              <a:rPr lang="en-US" altLang="ko-KR" sz="2000" b="1" dirty="0" smtClean="0"/>
              <a:t>unctions </a:t>
            </a:r>
            <a:r>
              <a:rPr lang="ko-KR" altLang="en-US" sz="2000" b="1" dirty="0" smtClean="0"/>
              <a:t>태그 실습 예제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&lt;</a:t>
            </a:r>
            <a:r>
              <a:rPr lang="en-US" altLang="ko-KR" dirty="0" err="1" smtClean="0"/>
              <a:t>fn:split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</a:t>
            </a:r>
            <a:r>
              <a:rPr lang="en-US" altLang="ko-KR" dirty="0"/>
              <a:t>&lt;</a:t>
            </a:r>
            <a:r>
              <a:rPr lang="en-US" altLang="ko-KR" dirty="0" err="1" smtClean="0"/>
              <a:t>fn:join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태그로 문자열 분리하고 연결하기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966249"/>
            <a:ext cx="8824725" cy="31701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2924944"/>
            <a:ext cx="2664296" cy="3088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06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</a:t>
            </a:r>
            <a:r>
              <a:rPr lang="en-US" altLang="ko-KR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sql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sql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태그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err="1"/>
              <a:t>Jsp</a:t>
            </a:r>
            <a:r>
              <a:rPr lang="ko-KR" altLang="en-US" dirty="0"/>
              <a:t>에서 </a:t>
            </a:r>
            <a:r>
              <a:rPr lang="ko-KR" altLang="en-US" dirty="0" smtClean="0"/>
              <a:t>데이터베이스 를 </a:t>
            </a:r>
            <a:r>
              <a:rPr lang="ko-KR" altLang="en-US" dirty="0" err="1" smtClean="0"/>
              <a:t>사용할수</a:t>
            </a:r>
            <a:r>
              <a:rPr lang="ko-KR" altLang="en-US" dirty="0" smtClean="0"/>
              <a:t> 있도록 </a:t>
            </a:r>
            <a:r>
              <a:rPr lang="ko-KR" altLang="en-US" dirty="0"/>
              <a:t>기능을 만들어 둔 </a:t>
            </a:r>
            <a:r>
              <a:rPr lang="ko-KR" altLang="en-US" dirty="0" err="1"/>
              <a:t>커스텀</a:t>
            </a:r>
            <a:r>
              <a:rPr lang="ko-KR" altLang="en-US" dirty="0"/>
              <a:t> </a:t>
            </a:r>
            <a:r>
              <a:rPr lang="ko-KR" altLang="en-US" dirty="0" smtClean="0"/>
              <a:t>태그이다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951854"/>
              </p:ext>
            </p:extLst>
          </p:nvPr>
        </p:nvGraphicFramePr>
        <p:xfrm>
          <a:off x="992560" y="2852935"/>
          <a:ext cx="7632848" cy="21602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태그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3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&lt;</a:t>
                      </a:r>
                      <a:r>
                        <a:rPr lang="en-US" altLang="ko-KR" sz="1800" dirty="0" err="1" smtClean="0"/>
                        <a:t>sql:setDataSource</a:t>
                      </a:r>
                      <a:r>
                        <a:rPr lang="en-US" altLang="ko-KR" sz="1800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DataSource</a:t>
                      </a:r>
                      <a:r>
                        <a:rPr lang="ko-KR" altLang="en-US" sz="1600" dirty="0" smtClean="0"/>
                        <a:t>를 설정하는데 사용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&lt;</a:t>
                      </a:r>
                      <a:r>
                        <a:rPr lang="en-US" altLang="ko-KR" sz="1800" dirty="0" err="1" smtClean="0"/>
                        <a:t>sql:query</a:t>
                      </a:r>
                      <a:r>
                        <a:rPr lang="en-US" altLang="ko-KR" sz="1800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조회 </a:t>
                      </a:r>
                      <a:r>
                        <a:rPr lang="ko-KR" altLang="en-US" sz="1600" dirty="0" err="1" smtClean="0"/>
                        <a:t>쿼리문을</a:t>
                      </a:r>
                      <a:r>
                        <a:rPr lang="ko-KR" altLang="en-US" sz="1600" dirty="0" smtClean="0"/>
                        <a:t> 실행하는데 사용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&lt;</a:t>
                      </a:r>
                      <a:r>
                        <a:rPr lang="en-US" altLang="ko-KR" sz="1800" dirty="0" err="1" smtClean="0"/>
                        <a:t>sql:update</a:t>
                      </a:r>
                      <a:r>
                        <a:rPr lang="en-US" altLang="ko-KR" sz="1800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삽입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수정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삭제 </a:t>
                      </a:r>
                      <a:r>
                        <a:rPr lang="ko-KR" altLang="en-US" sz="1600" dirty="0" err="1" smtClean="0"/>
                        <a:t>쿼리문을</a:t>
                      </a:r>
                      <a:r>
                        <a:rPr lang="ko-KR" altLang="en-US" sz="1600" dirty="0" smtClean="0"/>
                        <a:t> 실행하는데 사용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3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&lt;</a:t>
                      </a:r>
                      <a:r>
                        <a:rPr lang="en-US" altLang="ko-KR" sz="1800" dirty="0" err="1" smtClean="0"/>
                        <a:t>sql:param</a:t>
                      </a:r>
                      <a:r>
                        <a:rPr lang="en-US" altLang="ko-KR" sz="1800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폼페이지에서</a:t>
                      </a:r>
                      <a:r>
                        <a:rPr lang="ko-KR" altLang="en-US" sz="1600" dirty="0" smtClean="0"/>
                        <a:t> 전송된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 설정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2560" y="2132856"/>
            <a:ext cx="7488832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&lt;%@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prefix</a:t>
            </a:r>
            <a:r>
              <a:rPr lang="en-US" altLang="ko-KR" b="1" dirty="0" smtClean="0">
                <a:solidFill>
                  <a:schemeClr val="tx1"/>
                </a:solidFill>
              </a:rPr>
              <a:t>=“</a:t>
            </a:r>
            <a:r>
              <a:rPr lang="en-US" altLang="ko-KR" b="1" dirty="0" err="1" smtClean="0">
                <a:solidFill>
                  <a:schemeClr val="tx1"/>
                </a:solidFill>
              </a:rPr>
              <a:t>sql</a:t>
            </a:r>
            <a:r>
              <a:rPr lang="en-US" altLang="ko-KR" b="1" dirty="0" smtClean="0">
                <a:solidFill>
                  <a:schemeClr val="tx1"/>
                </a:solidFill>
              </a:rPr>
              <a:t>”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uri</a:t>
            </a:r>
            <a:r>
              <a:rPr lang="en-US" altLang="ko-KR" b="1" dirty="0" smtClean="0">
                <a:solidFill>
                  <a:schemeClr val="tx1"/>
                </a:solidFill>
              </a:rPr>
              <a:t>=“http://java.sun.com/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jsp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jstl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en-US" altLang="ko-KR" b="1" dirty="0" err="1" smtClean="0">
                <a:solidFill>
                  <a:schemeClr val="tx1"/>
                </a:solidFill>
              </a:rPr>
              <a:t>sql</a:t>
            </a:r>
            <a:r>
              <a:rPr lang="en-US" altLang="ko-KR" b="1" dirty="0" smtClean="0">
                <a:solidFill>
                  <a:schemeClr val="tx1"/>
                </a:solidFill>
              </a:rPr>
              <a:t>” %&gt;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</a:t>
            </a:r>
            <a:r>
              <a:rPr lang="en-US" altLang="ko-KR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sql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sql:query</a:t>
            </a:r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태그로 </a:t>
            </a:r>
            <a:r>
              <a:rPr lang="en-US" altLang="ko-KR" sz="2000" b="1" dirty="0" smtClean="0"/>
              <a:t>SELECT</a:t>
            </a:r>
            <a:r>
              <a:rPr lang="ko-KR" altLang="en-US" sz="2000" b="1" dirty="0"/>
              <a:t> </a:t>
            </a:r>
            <a:r>
              <a:rPr lang="ko-KR" altLang="en-US" sz="2000" b="1" dirty="0" err="1" smtClean="0"/>
              <a:t>쿼리문</a:t>
            </a:r>
            <a:r>
              <a:rPr lang="ko-KR" altLang="en-US" sz="2000" b="1" dirty="0" smtClean="0"/>
              <a:t> 실행하기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11"/>
          <a:stretch/>
        </p:blipFill>
        <p:spPr>
          <a:xfrm>
            <a:off x="1184717" y="1858820"/>
            <a:ext cx="5060119" cy="18407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44" y="4221088"/>
            <a:ext cx="4130398" cy="11583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81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</a:t>
            </a:r>
            <a:r>
              <a:rPr lang="en-US" altLang="ko-KR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sql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sql:query</a:t>
            </a:r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태그로 </a:t>
            </a:r>
            <a:r>
              <a:rPr lang="en-US" altLang="ko-KR" sz="2000" b="1" dirty="0" smtClean="0"/>
              <a:t>SELECT</a:t>
            </a:r>
            <a:r>
              <a:rPr lang="ko-KR" altLang="en-US" sz="2000" b="1" dirty="0"/>
              <a:t> </a:t>
            </a:r>
            <a:r>
              <a:rPr lang="ko-KR" altLang="en-US" sz="2000" b="1" dirty="0" err="1" smtClean="0"/>
              <a:t>쿼리문</a:t>
            </a:r>
            <a:r>
              <a:rPr lang="ko-KR" altLang="en-US" sz="2000" b="1" dirty="0" smtClean="0"/>
              <a:t> 실행하기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988840"/>
            <a:ext cx="8862829" cy="25071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13240" y="1609101"/>
            <a:ext cx="223224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s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ql_select.jsp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0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</a:t>
            </a:r>
            <a:r>
              <a:rPr lang="en-US" altLang="ko-KR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sql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sql:query</a:t>
            </a:r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태그로 </a:t>
            </a:r>
            <a:r>
              <a:rPr lang="en-US" altLang="ko-KR" sz="2000" b="1" dirty="0" smtClean="0"/>
              <a:t>SELECT</a:t>
            </a:r>
            <a:r>
              <a:rPr lang="ko-KR" altLang="en-US" sz="2000" b="1" dirty="0"/>
              <a:t> </a:t>
            </a:r>
            <a:r>
              <a:rPr lang="ko-KR" altLang="en-US" sz="2000" b="1" dirty="0" err="1" smtClean="0"/>
              <a:t>쿼리문</a:t>
            </a:r>
            <a:r>
              <a:rPr lang="ko-KR" altLang="en-US" sz="2000" b="1" dirty="0" smtClean="0"/>
              <a:t> 실행하기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44" y="1639324"/>
            <a:ext cx="7171042" cy="45952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92010" y="1809893"/>
            <a:ext cx="223224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s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ql_select.jsp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JSTL(</a:t>
            </a:r>
            <a:r>
              <a:rPr lang="en-US" altLang="ko-KR" sz="2000" b="1" dirty="0" err="1" smtClean="0"/>
              <a:t>Jsp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Standart</a:t>
            </a:r>
            <a:r>
              <a:rPr lang="en-US" altLang="ko-KR" sz="2000" b="1" dirty="0" smtClean="0"/>
              <a:t> Tag Library) </a:t>
            </a:r>
            <a:r>
              <a:rPr lang="ko-KR" altLang="en-US" sz="2000" b="1" dirty="0" smtClean="0"/>
              <a:t>설치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배포 사이트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https://mvnrepository.com</a:t>
            </a:r>
            <a:r>
              <a:rPr lang="en-US" altLang="ko-KR" sz="1600" dirty="0" smtClean="0">
                <a:hlinkClick r:id="rId2"/>
              </a:rPr>
              <a:t>/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/>
              <a:t>jstl</a:t>
            </a:r>
            <a:r>
              <a:rPr lang="en-US" altLang="ko-KR" sz="1600" dirty="0" smtClean="0"/>
              <a:t> 1.2.jar </a:t>
            </a:r>
            <a:r>
              <a:rPr lang="ko-KR" altLang="en-US" sz="1600" dirty="0" smtClean="0"/>
              <a:t>다운로드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616090"/>
            <a:ext cx="4145640" cy="2469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042" y="2677753"/>
            <a:ext cx="2381890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61904" y="4477953"/>
            <a:ext cx="1584176" cy="3600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4331602" y="3862097"/>
            <a:ext cx="216024" cy="360040"/>
          </a:xfrm>
          <a:prstGeom prst="down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088904" y="3490597"/>
            <a:ext cx="1584176" cy="3600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ysClr val="windowText" lastClr="000000"/>
                </a:solidFill>
              </a:rPr>
              <a:t>Jar </a:t>
            </a:r>
            <a:r>
              <a:rPr lang="ko-KR" altLang="en-US" sz="1300" b="1" dirty="0" smtClean="0">
                <a:solidFill>
                  <a:sysClr val="windowText" lastClr="000000"/>
                </a:solidFill>
              </a:rPr>
              <a:t>파일 선택</a:t>
            </a:r>
            <a:endParaRPr lang="ko-KR" altLang="en-US" sz="13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</a:t>
            </a:r>
            <a:r>
              <a:rPr lang="en-US" altLang="ko-KR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sql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74802"/>
            <a:ext cx="892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sql:update</a:t>
            </a:r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태그로 </a:t>
            </a:r>
            <a:r>
              <a:rPr lang="en-US" altLang="ko-KR" sz="2000" b="1" dirty="0" smtClean="0"/>
              <a:t>INSERT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쿼리문</a:t>
            </a:r>
            <a:r>
              <a:rPr lang="ko-KR" altLang="en-US" sz="2000" b="1" dirty="0" smtClean="0"/>
              <a:t> 실행하기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4264631" y="3236185"/>
            <a:ext cx="792088" cy="1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93" y="2214525"/>
            <a:ext cx="2720576" cy="2438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695118"/>
            <a:ext cx="3337849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</a:t>
            </a:r>
            <a:r>
              <a:rPr lang="en-US" altLang="ko-KR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sql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sql:update</a:t>
            </a:r>
            <a:r>
              <a:rPr lang="en-US" altLang="ko-KR" sz="2000" b="1" dirty="0" smtClean="0"/>
              <a:t>&gt;</a:t>
            </a:r>
            <a:r>
              <a:rPr lang="ko-KR" altLang="en-US" sz="2000" b="1" dirty="0" smtClean="0"/>
              <a:t>태그로 </a:t>
            </a:r>
            <a:r>
              <a:rPr lang="en-US" altLang="ko-KR" sz="2000" b="1" dirty="0" smtClean="0"/>
              <a:t>INSERT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쿼리문</a:t>
            </a:r>
            <a:r>
              <a:rPr lang="ko-KR" altLang="en-US" sz="2000" b="1" dirty="0" smtClean="0"/>
              <a:t> 실행하기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492896"/>
            <a:ext cx="6004558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105128" y="1977803"/>
            <a:ext cx="223224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sql_insert.jsp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 </a:t>
            </a:r>
            <a:r>
              <a:rPr lang="en-US" altLang="ko-KR" b="1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sql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980728"/>
            <a:ext cx="8784976" cy="51454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79214" y="1809361"/>
            <a:ext cx="223224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insertProcess.jsp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JSTL(</a:t>
            </a:r>
            <a:r>
              <a:rPr lang="en-US" altLang="ko-KR" sz="2000" b="1" dirty="0" err="1" smtClean="0"/>
              <a:t>Jsp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Standart</a:t>
            </a:r>
            <a:r>
              <a:rPr lang="en-US" altLang="ko-KR" sz="2000" b="1" dirty="0" smtClean="0"/>
              <a:t> Tag Library) </a:t>
            </a:r>
            <a:r>
              <a:rPr lang="ko-KR" altLang="en-US" sz="2000" b="1" dirty="0" smtClean="0"/>
              <a:t>문</a:t>
            </a:r>
            <a:r>
              <a:rPr lang="ko-KR" altLang="en-US" sz="2000" b="1" dirty="0"/>
              <a:t>서</a:t>
            </a:r>
            <a:r>
              <a:rPr lang="en-US" altLang="ko-KR" sz="2000" b="1" dirty="0" smtClean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628800"/>
            <a:ext cx="6711758" cy="45486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78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 </a:t>
            </a:r>
            <a:r>
              <a:rPr lang="ko-KR" altLang="en-US" sz="2000" b="1" dirty="0" smtClean="0"/>
              <a:t>태그 사용하기</a:t>
            </a:r>
            <a:endParaRPr lang="en-US" altLang="ko-KR" sz="2000" b="1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401868"/>
              </p:ext>
            </p:extLst>
          </p:nvPr>
        </p:nvGraphicFramePr>
        <p:xfrm>
          <a:off x="1460612" y="3167216"/>
          <a:ext cx="6840760" cy="328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7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태그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c:set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사용할 변수를 설정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c:remove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설정한 변수를 제거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c:if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err="1" smtClean="0"/>
                        <a:t>조건문</a:t>
                      </a:r>
                      <a:r>
                        <a:rPr lang="ko-KR" altLang="en-US" sz="1400" dirty="0" smtClean="0"/>
                        <a:t> 처리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c:forEach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err="1" smtClean="0"/>
                        <a:t>반복문</a:t>
                      </a:r>
                      <a:r>
                        <a:rPr lang="ko-KR" altLang="en-US" sz="1400" dirty="0" smtClean="0"/>
                        <a:t> 처리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c:choose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다중 </a:t>
                      </a:r>
                      <a:r>
                        <a:rPr lang="ko-KR" altLang="en-US" sz="1400" dirty="0" err="1" smtClean="0"/>
                        <a:t>조건문</a:t>
                      </a:r>
                      <a:r>
                        <a:rPr lang="ko-KR" altLang="en-US" sz="1400" dirty="0" smtClean="0"/>
                        <a:t> 처리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c:when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&lt;</a:t>
                      </a:r>
                      <a:r>
                        <a:rPr lang="en-US" altLang="ko-KR" sz="1400" dirty="0" err="1" smtClean="0"/>
                        <a:t>c:choose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smtClean="0"/>
                        <a:t>의 서브 태그로 </a:t>
                      </a:r>
                      <a:r>
                        <a:rPr lang="ko-KR" altLang="en-US" sz="1400" dirty="0" err="1" smtClean="0"/>
                        <a:t>조건문이</a:t>
                      </a:r>
                      <a:r>
                        <a:rPr lang="ko-KR" altLang="en-US" sz="1400" dirty="0" smtClean="0"/>
                        <a:t> 참일</a:t>
                      </a:r>
                      <a:r>
                        <a:rPr lang="ko-KR" altLang="en-US" sz="1400" baseline="0" dirty="0" smtClean="0"/>
                        <a:t> 때 수행</a:t>
                      </a:r>
                      <a:endParaRPr lang="ko-KR" altLang="en-US" sz="14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c:otherwise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&lt;</a:t>
                      </a:r>
                      <a:r>
                        <a:rPr lang="en-US" altLang="ko-KR" sz="1400" dirty="0" err="1" smtClean="0"/>
                        <a:t>c:choose</a:t>
                      </a:r>
                      <a:r>
                        <a:rPr lang="en-US" altLang="ko-KR" sz="1400" dirty="0" smtClean="0"/>
                        <a:t>&gt;</a:t>
                      </a:r>
                      <a:r>
                        <a:rPr lang="ko-KR" altLang="en-US" sz="1400" dirty="0" smtClean="0"/>
                        <a:t>의 서브 태그로 </a:t>
                      </a:r>
                      <a:r>
                        <a:rPr lang="ko-KR" altLang="en-US" sz="1400" dirty="0" err="1" smtClean="0"/>
                        <a:t>조건문이</a:t>
                      </a:r>
                      <a:r>
                        <a:rPr lang="ko-KR" altLang="en-US" sz="1400" dirty="0" smtClean="0"/>
                        <a:t> 거짓일</a:t>
                      </a:r>
                      <a:r>
                        <a:rPr lang="ko-KR" altLang="en-US" sz="1400" baseline="0" dirty="0" smtClean="0"/>
                        <a:t> 때 수행</a:t>
                      </a:r>
                      <a:endParaRPr lang="ko-KR" altLang="en-US" sz="14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/>
                        <a:t> &lt;</a:t>
                      </a:r>
                      <a:r>
                        <a:rPr lang="en-US" altLang="ko-KR" sz="1800" b="1" dirty="0" err="1" smtClean="0"/>
                        <a:t>c:out</a:t>
                      </a:r>
                      <a:r>
                        <a:rPr lang="en-US" altLang="ko-KR" sz="1800" b="1" dirty="0" smtClean="0"/>
                        <a:t>&gt;</a:t>
                      </a:r>
                    </a:p>
                  </a:txBody>
                  <a:tcPr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출력에 사용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6576" y="1556792"/>
            <a:ext cx="7488832" cy="408623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&lt;%@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b="1" dirty="0" smtClean="0">
                <a:solidFill>
                  <a:schemeClr val="tx1"/>
                </a:solidFill>
              </a:rPr>
              <a:t>  prefix=“</a:t>
            </a:r>
            <a:r>
              <a:rPr lang="ko-KR" altLang="en-US" b="1" dirty="0" smtClean="0">
                <a:solidFill>
                  <a:schemeClr val="tx1"/>
                </a:solidFill>
              </a:rPr>
              <a:t>태그 식별이름</a:t>
            </a:r>
            <a:r>
              <a:rPr lang="en-US" altLang="ko-KR" b="1" dirty="0" smtClean="0">
                <a:solidFill>
                  <a:schemeClr val="tx1"/>
                </a:solidFill>
              </a:rPr>
              <a:t>”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uri</a:t>
            </a:r>
            <a:r>
              <a:rPr lang="en-US" altLang="ko-KR" b="1" dirty="0" smtClean="0">
                <a:solidFill>
                  <a:schemeClr val="tx1"/>
                </a:solidFill>
              </a:rPr>
              <a:t>=“</a:t>
            </a:r>
            <a:r>
              <a:rPr lang="ko-KR" altLang="en-US" b="1" dirty="0" smtClean="0">
                <a:solidFill>
                  <a:schemeClr val="tx1"/>
                </a:solidFill>
              </a:rPr>
              <a:t>태그 지원 </a:t>
            </a:r>
            <a:r>
              <a:rPr lang="en-US" altLang="ko-KR" b="1" dirty="0" smtClean="0">
                <a:solidFill>
                  <a:schemeClr val="tx1"/>
                </a:solidFill>
              </a:rPr>
              <a:t>URL” %&gt;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576" y="2204864"/>
            <a:ext cx="7488832" cy="4086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&lt;%@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taglib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prefix</a:t>
            </a:r>
            <a:r>
              <a:rPr lang="en-US" altLang="ko-KR" b="1" dirty="0" smtClean="0">
                <a:solidFill>
                  <a:schemeClr val="tx1"/>
                </a:solidFill>
              </a:rPr>
              <a:t>=“c”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uri</a:t>
            </a:r>
            <a:r>
              <a:rPr lang="en-US" altLang="ko-KR" b="1" dirty="0" smtClean="0">
                <a:solidFill>
                  <a:schemeClr val="tx1"/>
                </a:solidFill>
              </a:rPr>
              <a:t>=“http://java.sun.com/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jsp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en-US" altLang="ko-KR" b="1" dirty="0" err="1" smtClean="0">
                <a:solidFill>
                  <a:schemeClr val="tx1"/>
                </a:solidFill>
              </a:rPr>
              <a:t>jstl</a:t>
            </a:r>
            <a:r>
              <a:rPr lang="en-US" altLang="ko-KR" b="1" dirty="0" smtClean="0">
                <a:solidFill>
                  <a:schemeClr val="tx1"/>
                </a:solidFill>
              </a:rPr>
              <a:t>/core” %&gt;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4160912" y="1988840"/>
            <a:ext cx="72008" cy="180020"/>
          </a:xfrm>
          <a:prstGeom prst="down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2780928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Core </a:t>
            </a:r>
            <a:r>
              <a:rPr lang="ko-KR" altLang="en-US" sz="1600" dirty="0" smtClean="0"/>
              <a:t>태그의 종류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28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8543" y="1052736"/>
            <a:ext cx="5210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c</a:t>
            </a:r>
            <a:r>
              <a:rPr lang="en-US" altLang="ko-KR" sz="2000" b="1" dirty="0" smtClean="0"/>
              <a:t>ore </a:t>
            </a:r>
            <a:r>
              <a:rPr lang="ko-KR" altLang="en-US" sz="2000" b="1" dirty="0" smtClean="0"/>
              <a:t>태그 </a:t>
            </a:r>
            <a:r>
              <a:rPr lang="en-US" altLang="ko-KR" sz="2000" b="1" dirty="0" smtClean="0"/>
              <a:t>- &lt;</a:t>
            </a:r>
            <a:r>
              <a:rPr lang="en-US" altLang="ko-KR" sz="2000" b="1" dirty="0" err="1" smtClean="0"/>
              <a:t>c:if</a:t>
            </a:r>
            <a:r>
              <a:rPr lang="en-US" altLang="ko-KR" sz="2000" b="1" dirty="0" smtClean="0"/>
              <a:t>&gt;</a:t>
            </a:r>
            <a:r>
              <a:rPr lang="ko-KR" altLang="en-US" sz="2000" dirty="0" smtClean="0"/>
              <a:t>태그 실습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71" y="2176276"/>
            <a:ext cx="7384420" cy="3917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모서리가 둥근 직사각형 10"/>
          <p:cNvSpPr/>
          <p:nvPr/>
        </p:nvSpPr>
        <p:spPr>
          <a:xfrm>
            <a:off x="7761312" y="2829510"/>
            <a:ext cx="1374439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smtClean="0"/>
              <a:t>core01.jsp 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208584" y="1628800"/>
            <a:ext cx="5688632" cy="408623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c:if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test</a:t>
            </a:r>
            <a:r>
              <a:rPr lang="en-US" altLang="ko-KR" b="1" dirty="0" smtClean="0"/>
              <a:t>="${</a:t>
            </a:r>
            <a:r>
              <a:rPr lang="ko-KR" altLang="en-US" b="1" dirty="0" err="1" smtClean="0"/>
              <a:t>조건</a:t>
            </a:r>
            <a:r>
              <a:rPr lang="ko-KR" altLang="en-US" b="1" dirty="0" err="1"/>
              <a:t>식</a:t>
            </a:r>
            <a:r>
              <a:rPr lang="en-US" altLang="ko-KR" b="1" dirty="0" smtClean="0"/>
              <a:t>}"&gt;</a:t>
            </a:r>
            <a:r>
              <a:rPr lang="ko-KR" altLang="en-US" b="1" dirty="0" err="1" smtClean="0"/>
              <a:t>출력</a:t>
            </a:r>
            <a:r>
              <a:rPr lang="ko-KR" altLang="en-US" b="1" dirty="0" err="1"/>
              <a:t>문</a:t>
            </a:r>
            <a:r>
              <a:rPr lang="en-US" altLang="ko-KR" b="1" dirty="0" smtClean="0"/>
              <a:t>&lt;/</a:t>
            </a:r>
            <a:r>
              <a:rPr lang="en-US" altLang="ko-KR" b="1" dirty="0" err="1" smtClean="0"/>
              <a:t>c:if</a:t>
            </a:r>
            <a:r>
              <a:rPr lang="en-US" altLang="ko-KR" b="1" dirty="0" smtClean="0"/>
              <a:t>&gt;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8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83699" y="1700808"/>
            <a:ext cx="548146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홀수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짝수 판별하는 프로그램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 폼 만들기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848543" y="1052736"/>
            <a:ext cx="5210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c</a:t>
            </a:r>
            <a:r>
              <a:rPr lang="en-US" altLang="ko-KR" sz="2000" b="1" dirty="0" smtClean="0"/>
              <a:t>ore </a:t>
            </a:r>
            <a:r>
              <a:rPr lang="ko-KR" altLang="en-US" sz="2000" b="1" dirty="0" smtClean="0"/>
              <a:t>태그 </a:t>
            </a:r>
            <a:r>
              <a:rPr lang="en-US" altLang="ko-KR" sz="2000" b="1" dirty="0" smtClean="0"/>
              <a:t>- &lt;</a:t>
            </a:r>
            <a:r>
              <a:rPr lang="en-US" altLang="ko-KR" sz="2000" b="1" dirty="0" err="1" smtClean="0"/>
              <a:t>c:if</a:t>
            </a:r>
            <a:r>
              <a:rPr lang="en-US" altLang="ko-KR" sz="2000" b="1" dirty="0" smtClean="0"/>
              <a:t>&gt;</a:t>
            </a:r>
            <a:r>
              <a:rPr lang="ko-KR" altLang="en-US" sz="2000" dirty="0" smtClean="0"/>
              <a:t>태그 실습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5" y="3933056"/>
            <a:ext cx="6024216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6436179" y="3633312"/>
            <a:ext cx="1374439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 smtClean="0"/>
              <a:t>core02.jsp 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0"/>
          <a:stretch/>
        </p:blipFill>
        <p:spPr>
          <a:xfrm>
            <a:off x="1496615" y="2492896"/>
            <a:ext cx="3755545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02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53752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JSTL(JSP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표준태그 라이브러리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8543" y="1052736"/>
            <a:ext cx="5210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c</a:t>
            </a:r>
            <a:r>
              <a:rPr lang="en-US" altLang="ko-KR" sz="2000" b="1" dirty="0" smtClean="0"/>
              <a:t>ore </a:t>
            </a:r>
            <a:r>
              <a:rPr lang="ko-KR" altLang="en-US" sz="2000" b="1" dirty="0" smtClean="0"/>
              <a:t>태그 </a:t>
            </a:r>
            <a:r>
              <a:rPr lang="en-US" altLang="ko-KR" sz="2000" b="1" dirty="0" smtClean="0"/>
              <a:t>- &lt;</a:t>
            </a:r>
            <a:r>
              <a:rPr lang="en-US" altLang="ko-KR" sz="2000" b="1" dirty="0" err="1" smtClean="0"/>
              <a:t>c:if</a:t>
            </a:r>
            <a:r>
              <a:rPr lang="en-US" altLang="ko-KR" sz="2000" b="1" dirty="0" smtClean="0"/>
              <a:t>&gt;</a:t>
            </a:r>
            <a:r>
              <a:rPr lang="ko-KR" altLang="en-US" sz="2000" dirty="0" smtClean="0"/>
              <a:t>태그 실습 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772816"/>
            <a:ext cx="6751906" cy="38865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6948078" y="2004320"/>
            <a:ext cx="2094519" cy="37457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/>
              <a:t>c</a:t>
            </a:r>
            <a:r>
              <a:rPr lang="en-US" altLang="ko-KR" sz="1600" dirty="0" smtClean="0"/>
              <a:t>ore02_process.jsp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96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14977</TotalTime>
  <Words>1244</Words>
  <Application>Microsoft Office PowerPoint</Application>
  <PresentationFormat>A4 용지(210x297mm)</PresentationFormat>
  <Paragraphs>231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9장. JSTL(JSP 표준태그 라이브러리)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895</cp:revision>
  <dcterms:created xsi:type="dcterms:W3CDTF">2019-03-04T02:36:55Z</dcterms:created>
  <dcterms:modified xsi:type="dcterms:W3CDTF">2023-06-08T22:04:54Z</dcterms:modified>
</cp:coreProperties>
</file>