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435" r:id="rId3"/>
    <p:sldId id="438" r:id="rId4"/>
    <p:sldId id="437" r:id="rId5"/>
    <p:sldId id="351" r:id="rId6"/>
    <p:sldId id="406" r:id="rId7"/>
    <p:sldId id="373" r:id="rId8"/>
    <p:sldId id="352" r:id="rId9"/>
    <p:sldId id="374" r:id="rId10"/>
    <p:sldId id="377" r:id="rId11"/>
    <p:sldId id="375" r:id="rId12"/>
    <p:sldId id="440" r:id="rId13"/>
    <p:sldId id="439" r:id="rId14"/>
    <p:sldId id="378" r:id="rId15"/>
    <p:sldId id="379" r:id="rId16"/>
    <p:sldId id="405" r:id="rId17"/>
    <p:sldId id="407" r:id="rId18"/>
    <p:sldId id="408" r:id="rId19"/>
    <p:sldId id="410" r:id="rId20"/>
    <p:sldId id="380" r:id="rId21"/>
    <p:sldId id="449" r:id="rId22"/>
    <p:sldId id="404" r:id="rId23"/>
    <p:sldId id="381" r:id="rId24"/>
    <p:sldId id="391" r:id="rId25"/>
    <p:sldId id="392" r:id="rId26"/>
    <p:sldId id="443" r:id="rId27"/>
    <p:sldId id="382" r:id="rId28"/>
    <p:sldId id="451" r:id="rId29"/>
    <p:sldId id="383" r:id="rId30"/>
    <p:sldId id="442" r:id="rId31"/>
    <p:sldId id="450" r:id="rId32"/>
    <p:sldId id="444" r:id="rId33"/>
    <p:sldId id="445" r:id="rId34"/>
    <p:sldId id="393" r:id="rId35"/>
    <p:sldId id="394" r:id="rId36"/>
    <p:sldId id="395" r:id="rId37"/>
    <p:sldId id="412" r:id="rId38"/>
    <p:sldId id="452" r:id="rId39"/>
    <p:sldId id="441" r:id="rId40"/>
    <p:sldId id="413" r:id="rId41"/>
    <p:sldId id="414" r:id="rId42"/>
    <p:sldId id="422" r:id="rId43"/>
    <p:sldId id="423" r:id="rId44"/>
    <p:sldId id="424" r:id="rId45"/>
    <p:sldId id="425" r:id="rId46"/>
    <p:sldId id="426" r:id="rId47"/>
    <p:sldId id="446" r:id="rId48"/>
    <p:sldId id="427" r:id="rId49"/>
    <p:sldId id="428" r:id="rId50"/>
    <p:sldId id="429" r:id="rId51"/>
    <p:sldId id="430" r:id="rId52"/>
    <p:sldId id="433" r:id="rId53"/>
    <p:sldId id="434" r:id="rId54"/>
    <p:sldId id="447" r:id="rId55"/>
    <p:sldId id="448" r:id="rId5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>
      <p:cViewPr varScale="1">
        <p:scale>
          <a:sx n="82" d="100"/>
          <a:sy n="82" d="100"/>
        </p:scale>
        <p:origin x="1248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– Servlet 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Servlet API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37" y="1916832"/>
            <a:ext cx="6487116" cy="367240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85048" y="1376997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servlet/FirstServlet.java</a:t>
            </a:r>
          </a:p>
        </p:txBody>
      </p:sp>
    </p:spTree>
    <p:extLst>
      <p:ext uri="{BB962C8B-B14F-4D97-AF65-F5344CB8AC3E}">
        <p14:creationId xmlns:p14="http://schemas.microsoft.com/office/powerpoint/2010/main" val="19394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974437"/>
            <a:ext cx="5752566" cy="26148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53" y="1165101"/>
            <a:ext cx="85209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매핑하기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프로젝트에 있는 </a:t>
            </a:r>
            <a:r>
              <a:rPr lang="en-US" altLang="ko-KR" sz="1600" dirty="0" smtClean="0"/>
              <a:t>/WEB-INF/web.xml</a:t>
            </a:r>
            <a:r>
              <a:rPr lang="ko-KR" altLang="en-US" sz="1600" dirty="0" smtClean="0"/>
              <a:t>에 설정한다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/>
              <a:t>&lt;servlet&gt;</a:t>
            </a:r>
            <a:r>
              <a:rPr lang="ko-KR" altLang="en-US" sz="1600" dirty="0" smtClean="0"/>
              <a:t>태그와 </a:t>
            </a:r>
            <a:r>
              <a:rPr lang="en-US" altLang="ko-KR" sz="1600" dirty="0" smtClean="0"/>
              <a:t>&lt;servlet-mapping&gt; </a:t>
            </a:r>
            <a:r>
              <a:rPr lang="ko-KR" altLang="en-US" sz="1600" dirty="0" smtClean="0"/>
              <a:t>태그를 작성한다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서버를 실행하고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주소창에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“http</a:t>
            </a:r>
            <a:r>
              <a:rPr lang="en-US" altLang="ko-KR" sz="1600" dirty="0"/>
              <a:t>://</a:t>
            </a:r>
            <a:r>
              <a:rPr lang="en-US" altLang="ko-KR" sz="1600" dirty="0" smtClean="0"/>
              <a:t>localhost:8080/first” 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요청한다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457057" y="4306073"/>
            <a:ext cx="3521775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웹 브라우저에 요청하는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매핑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056828" y="4578273"/>
            <a:ext cx="348040" cy="31199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56428" y="4927781"/>
            <a:ext cx="3600400" cy="21001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7" y="4927781"/>
            <a:ext cx="3456384" cy="95272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93083" y="3460843"/>
            <a:ext cx="2104334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WEB-INF/web.xml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99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53" y="1165101"/>
            <a:ext cx="85209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다중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매핑하기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6" r="16375"/>
          <a:stretch/>
        </p:blipFill>
        <p:spPr>
          <a:xfrm>
            <a:off x="1533851" y="2204864"/>
            <a:ext cx="6787163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15018" y="1628800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servlet/SecondServlet.java</a:t>
            </a:r>
          </a:p>
        </p:txBody>
      </p:sp>
    </p:spTree>
    <p:extLst>
      <p:ext uri="{BB962C8B-B14F-4D97-AF65-F5344CB8AC3E}">
        <p14:creationId xmlns:p14="http://schemas.microsoft.com/office/powerpoint/2010/main" val="37827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53" y="1165101"/>
            <a:ext cx="85209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다중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매핑하기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2816"/>
            <a:ext cx="5913985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56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226314"/>
            <a:ext cx="3157602" cy="3034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86" y="1091352"/>
            <a:ext cx="571838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</a:t>
            </a:r>
            <a:r>
              <a:rPr lang="ko-KR" altLang="en-US" sz="2000" b="1" dirty="0"/>
              <a:t>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en-US" altLang="ko-KR" sz="2000" b="1" dirty="0" smtClean="0"/>
              <a:t>(mapping)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New &gt; Servlet </a:t>
            </a:r>
            <a:r>
              <a:rPr lang="ko-KR" altLang="en-US" b="1" dirty="0" smtClean="0"/>
              <a:t>실행</a:t>
            </a:r>
            <a:endParaRPr lang="en-US" altLang="ko-KR" b="1" dirty="0" smtClean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09185" y="5176742"/>
            <a:ext cx="2520279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dit &gt; “/third”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로 변경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342845" y="4291678"/>
            <a:ext cx="576064" cy="31988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8292903" y="4611561"/>
            <a:ext cx="188490" cy="565181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204864"/>
            <a:ext cx="4081310" cy="3055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88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294711"/>
            <a:ext cx="5541907" cy="27010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708806"/>
            <a:ext cx="2958756" cy="280831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667618" y="1628800"/>
            <a:ext cx="3521775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웹 브라우저에 요청하는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매핑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735292" y="2235117"/>
            <a:ext cx="2066355" cy="30143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>
            <a:endCxn id="19" idx="0"/>
          </p:cNvCxnSpPr>
          <p:nvPr/>
        </p:nvCxnSpPr>
        <p:spPr>
          <a:xfrm flipH="1">
            <a:off x="4768470" y="1875077"/>
            <a:ext cx="457114" cy="360040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78428" y="4859361"/>
            <a:ext cx="1854867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필요 항목 체크함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218609" y="4229085"/>
            <a:ext cx="0" cy="630277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서블릿의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응답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HttpServletResponse</a:t>
            </a:r>
            <a:r>
              <a:rPr lang="ko-KR" altLang="en-US" sz="2000" b="1" dirty="0" smtClean="0"/>
              <a:t>를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응답 실습</a:t>
            </a:r>
            <a:endParaRPr lang="en-US" altLang="ko-KR" sz="2000" b="1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29627" y="2591735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setContentType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MIME-TYPE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 flipV="1">
            <a:off x="4058761" y="2164762"/>
            <a:ext cx="102151" cy="426973"/>
            <a:chOff x="4381608" y="5491832"/>
            <a:chExt cx="102151" cy="426973"/>
          </a:xfrm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모서리가 둥근 직사각형 11"/>
          <p:cNvSpPr/>
          <p:nvPr/>
        </p:nvSpPr>
        <p:spPr>
          <a:xfrm>
            <a:off x="1640632" y="1704858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데이터를 출력할 </a:t>
            </a:r>
            <a:r>
              <a:rPr lang="en-US" altLang="ko-KR" dirty="0" err="1" smtClean="0"/>
              <a:t>PrintWriter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V="1">
            <a:off x="4058761" y="3043395"/>
            <a:ext cx="102151" cy="426973"/>
            <a:chOff x="4381608" y="5491832"/>
            <a:chExt cx="102151" cy="426973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모서리가 둥근 직사각형 16"/>
          <p:cNvSpPr/>
          <p:nvPr/>
        </p:nvSpPr>
        <p:spPr>
          <a:xfrm>
            <a:off x="1640632" y="3475443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 데이터를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형식으로 만들기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 flipV="1">
            <a:off x="4058761" y="3892954"/>
            <a:ext cx="102151" cy="426973"/>
            <a:chOff x="4381608" y="5491832"/>
            <a:chExt cx="102151" cy="426973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모서리가 둥근 직사각형 20"/>
          <p:cNvSpPr/>
          <p:nvPr/>
        </p:nvSpPr>
        <p:spPr>
          <a:xfrm>
            <a:off x="1640632" y="4325002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r>
              <a:rPr lang="en-US" altLang="ko-KR" dirty="0" smtClean="0"/>
              <a:t>rint()</a:t>
            </a:r>
            <a:r>
              <a:rPr lang="ko-KR" altLang="en-US" dirty="0" smtClean="0"/>
              <a:t>로 데이터 출력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6536" y="4780309"/>
            <a:ext cx="87849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MIME-TYPE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컨테이너에 미리 설정해 놓은 데이터 종류이다</a:t>
            </a:r>
            <a:r>
              <a:rPr lang="en-US" altLang="ko-KR" sz="1600" dirty="0" smtClean="0"/>
              <a:t>.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C00000"/>
                </a:solidFill>
              </a:rPr>
              <a:t>서버에서 웹 브라우저로 데이터를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전송할때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데이터 종류를 지정해서 전송한다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415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HelloServlet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실습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22"/>
          <a:stretch/>
        </p:blipFill>
        <p:spPr>
          <a:xfrm>
            <a:off x="1339218" y="4797151"/>
            <a:ext cx="3685790" cy="16615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592960" y="5301208"/>
            <a:ext cx="5104792" cy="8666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ISO-8859-1 </a:t>
            </a:r>
            <a:r>
              <a:rPr lang="ko-KR" altLang="en-US" sz="1600" dirty="0" smtClean="0"/>
              <a:t>방식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웹서버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</a:t>
            </a:r>
            <a:r>
              <a:rPr lang="ko-KR" altLang="en-US" sz="1600" dirty="0" smtClean="0"/>
              <a:t>브라우저간</a:t>
            </a:r>
            <a:r>
              <a:rPr lang="en-US" altLang="ko-KR" sz="1600" dirty="0" smtClean="0"/>
              <a:t>) 1byte </a:t>
            </a:r>
            <a:r>
              <a:rPr lang="ko-KR" altLang="en-US" sz="1600" dirty="0" smtClean="0"/>
              <a:t>전송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UTF-8 </a:t>
            </a:r>
            <a:r>
              <a:rPr lang="ko-KR" altLang="en-US" sz="1600" dirty="0" smtClean="0"/>
              <a:t>방식 </a:t>
            </a:r>
            <a:r>
              <a:rPr lang="en-US" altLang="ko-KR" sz="1600" dirty="0" smtClean="0"/>
              <a:t>: 2byte</a:t>
            </a:r>
            <a:r>
              <a:rPr lang="ko-KR" altLang="en-US" sz="1600" dirty="0" smtClean="0"/>
              <a:t> 전송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34726"/>
            <a:ext cx="6916236" cy="3108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9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1052736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한글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콘텐츠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형식으</a:t>
            </a:r>
            <a:r>
              <a:rPr lang="ko-KR" altLang="en-US" sz="2000" b="1" dirty="0">
                <a:solidFill>
                  <a:srgbClr val="C00000"/>
                </a:solidFill>
              </a:rPr>
              <a:t>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1" y="1855333"/>
            <a:ext cx="8039797" cy="3147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4" r="50000"/>
          <a:stretch/>
        </p:blipFill>
        <p:spPr>
          <a:xfrm>
            <a:off x="7002483" y="4509118"/>
            <a:ext cx="1766941" cy="12913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96616" y="2348880"/>
            <a:ext cx="6192688" cy="72008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568" y="1566547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http://</a:t>
            </a:r>
            <a:r>
              <a:rPr lang="en-US" altLang="ko-KR" sz="2000" b="1" dirty="0" smtClean="0"/>
              <a:t>localhost/hello2</a:t>
            </a:r>
            <a:endParaRPr lang="ko-KR" altLang="en-US" sz="2000" b="1" dirty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http://localhost/hello?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cnt=3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880992" y="1556792"/>
            <a:ext cx="1584176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880992" y="2190812"/>
            <a:ext cx="1584176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40297" y="1938145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r>
              <a:rPr lang="ko-KR" altLang="en-US" dirty="0"/>
              <a:t>안녕하세요</a:t>
            </a:r>
            <a:endParaRPr lang="en-US" altLang="ko-KR" dirty="0"/>
          </a:p>
          <a:p>
            <a:r>
              <a:rPr lang="ko-KR" altLang="en-US" dirty="0" smtClean="0"/>
              <a:t>안녕하세요</a:t>
            </a:r>
            <a:endParaRPr lang="en-US" altLang="ko-KR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872879" y="2173961"/>
            <a:ext cx="792089" cy="40824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798234"/>
            <a:ext cx="6587797" cy="37079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25" y="5389441"/>
            <a:ext cx="2759312" cy="1101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53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JSP </a:t>
            </a:r>
            <a:r>
              <a:rPr lang="ko-KR" altLang="en-US" dirty="0" smtClean="0"/>
              <a:t>페이지의 처리 과정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103" y="3140968"/>
            <a:ext cx="828092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브라우저가 웹 서버에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를 요청한다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웹 서버는 요청된 </a:t>
            </a:r>
            <a:r>
              <a:rPr lang="en-US" altLang="ko-KR" sz="1600" dirty="0" err="1" smtClean="0"/>
              <a:t>Hello.jsp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확장자를</a:t>
            </a:r>
            <a:r>
              <a:rPr lang="ko-KR" altLang="en-US" sz="1600" dirty="0" smtClean="0"/>
              <a:t> 발견하여 웹 서버에 있는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컨테이너에 전달한다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JSP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컨테이너는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페이지를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프로그램인 </a:t>
            </a:r>
            <a:r>
              <a:rPr lang="en-US" altLang="ko-KR" sz="1600" dirty="0" smtClean="0"/>
              <a:t>Hello_jsp.java</a:t>
            </a:r>
            <a:r>
              <a:rPr lang="ko-KR" altLang="en-US" sz="1600" dirty="0" smtClean="0"/>
              <a:t>로 변환한다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JSP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컨테이너가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프로그램을 </a:t>
            </a:r>
            <a:r>
              <a:rPr lang="ko-KR" altLang="en-US" sz="1600" dirty="0" err="1" smtClean="0"/>
              <a:t>컴파일하여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Hello_jsp.class</a:t>
            </a:r>
            <a:r>
              <a:rPr lang="ko-KR" altLang="en-US" sz="1600" dirty="0" smtClean="0"/>
              <a:t>로 만들고 이를 </a:t>
            </a:r>
            <a:r>
              <a:rPr lang="ko-KR" altLang="en-US" sz="1600" dirty="0" err="1" smtClean="0"/>
              <a:t>웹서버에</a:t>
            </a:r>
            <a:r>
              <a:rPr lang="ko-KR" altLang="en-US" sz="1600" dirty="0" smtClean="0"/>
              <a:t> 전달한다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서버는 정적 웹 페이지처럼</a:t>
            </a:r>
            <a:r>
              <a:rPr lang="en-US" altLang="ko-KR" sz="1600" dirty="0" smtClean="0"/>
              <a:t>. *.class</a:t>
            </a:r>
            <a:r>
              <a:rPr lang="ko-KR" altLang="en-US" sz="1600" dirty="0" smtClean="0"/>
              <a:t>의 실행 결과를 웹 브라우저에 응답으로 전달하므로 </a:t>
            </a:r>
            <a:r>
              <a:rPr lang="ko-KR" altLang="en-US" sz="1600" dirty="0" err="1" smtClean="0"/>
              <a:t>웹브라우저는</a:t>
            </a:r>
            <a:r>
              <a:rPr lang="ko-KR" altLang="en-US" sz="1600" dirty="0" smtClean="0"/>
              <a:t> 새로 가공된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페이지를 동적으로 처리한 결과를 보여 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73155" y="1700808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정적인 </a:t>
            </a:r>
            <a:r>
              <a:rPr lang="en-US" altLang="ko-KR" sz="1600" b="1" dirty="0"/>
              <a:t>HTML</a:t>
            </a:r>
            <a:r>
              <a:rPr lang="ko-KR" altLang="en-US" sz="1600" b="1" dirty="0"/>
              <a:t>과 달리 </a:t>
            </a:r>
            <a:r>
              <a:rPr lang="en-US" altLang="ko-KR" sz="1600" b="1" dirty="0"/>
              <a:t>JSP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Java</a:t>
            </a:r>
            <a:r>
              <a:rPr lang="ko-KR" altLang="en-US" sz="1600" b="1" dirty="0"/>
              <a:t>코드에 의해 동적인 페이지가 되었으므로</a:t>
            </a:r>
            <a:r>
              <a:rPr lang="en-US" altLang="ko-KR" sz="1600" b="1" dirty="0"/>
              <a:t>, </a:t>
            </a:r>
            <a:r>
              <a:rPr lang="ko-KR" altLang="en-US" sz="1600" b="1" dirty="0" smtClean="0"/>
              <a:t>그것을</a:t>
            </a:r>
            <a:r>
              <a:rPr lang="ko-KR" altLang="en-US" sz="1600" b="1" dirty="0"/>
              <a:t> </a:t>
            </a:r>
            <a:r>
              <a:rPr lang="ko-KR" altLang="en-US" sz="1600" b="1" dirty="0" err="1"/>
              <a:t>컴파일할</a:t>
            </a:r>
            <a:r>
              <a:rPr lang="ko-KR" altLang="en-US" sz="1600" b="1" dirty="0"/>
              <a:t> 서버가 </a:t>
            </a:r>
            <a:r>
              <a:rPr lang="ko-KR" altLang="en-US" sz="1600" b="1" dirty="0" smtClean="0"/>
              <a:t>필요해진다</a:t>
            </a:r>
            <a:r>
              <a:rPr lang="en-US" altLang="ko-KR" sz="1600" b="1" dirty="0" smtClean="0"/>
              <a:t>.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이것이  </a:t>
            </a:r>
            <a:r>
              <a:rPr lang="en-US" altLang="ko-KR" sz="1600" b="1" dirty="0" smtClean="0"/>
              <a:t>WAS(Web Application Server)</a:t>
            </a:r>
            <a:r>
              <a:rPr lang="ko-KR" altLang="en-US" sz="1600" b="1" dirty="0" smtClean="0"/>
              <a:t>인데</a:t>
            </a:r>
            <a:r>
              <a:rPr lang="en-US" altLang="ko-KR" sz="1600" b="1" dirty="0" smtClean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WAS</a:t>
            </a:r>
            <a:r>
              <a:rPr lang="ko-KR" altLang="en-US" sz="1600" b="1" dirty="0"/>
              <a:t>는 정적인 </a:t>
            </a:r>
            <a:r>
              <a:rPr lang="en-US" altLang="ko-KR" sz="1600" b="1" dirty="0"/>
              <a:t>HTML</a:t>
            </a:r>
            <a:r>
              <a:rPr lang="ko-KR" altLang="en-US" sz="1600" b="1" dirty="0"/>
              <a:t>만 </a:t>
            </a:r>
            <a:r>
              <a:rPr lang="ko-KR" altLang="en-US" sz="1600" b="1" dirty="0" smtClean="0"/>
              <a:t>관리하던</a:t>
            </a:r>
            <a:r>
              <a:rPr lang="ko-KR" altLang="en-US" sz="1600" b="1" dirty="0"/>
              <a:t> </a:t>
            </a:r>
            <a:r>
              <a:rPr lang="ko-KR" altLang="en-US" sz="1600" b="1" dirty="0" err="1"/>
              <a:t>웹서버와</a:t>
            </a:r>
            <a:r>
              <a:rPr lang="ko-KR" altLang="en-US" sz="1600" b="1" dirty="0"/>
              <a:t> 달리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동적인 페이지도 </a:t>
            </a:r>
            <a:r>
              <a:rPr lang="ko-KR" altLang="en-US" sz="1600" b="1" dirty="0" err="1" smtClean="0"/>
              <a:t>컴파일하는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것이 </a:t>
            </a:r>
            <a:r>
              <a:rPr lang="ko-KR" altLang="en-US" sz="1600" b="1" dirty="0" smtClean="0"/>
              <a:t>가능하다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3816424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JSP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페이지 처리 과정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122333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HttpServletRequest</a:t>
            </a:r>
            <a:r>
              <a:rPr lang="ko-KR" altLang="en-US" sz="2000" b="1" dirty="0" smtClean="0"/>
              <a:t>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요청 실습</a:t>
            </a:r>
            <a:endParaRPr lang="en-US" altLang="ko-KR" sz="2000" b="1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69180"/>
              </p:ext>
            </p:extLst>
          </p:nvPr>
        </p:nvGraphicFramePr>
        <p:xfrm>
          <a:off x="776536" y="2060848"/>
          <a:ext cx="8640960" cy="2448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getParameter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전달받음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2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getParameterValues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String[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배열 형태로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2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getParameterNames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Java.util.Enumeration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파라미터의</a:t>
                      </a:r>
                      <a:r>
                        <a:rPr lang="ko-KR" altLang="en-US" sz="1600" dirty="0" smtClean="0"/>
                        <a:t> 이름과 값을 </a:t>
                      </a:r>
                      <a:r>
                        <a:rPr lang="en-US" altLang="ko-KR" sz="1600" dirty="0" smtClean="0"/>
                        <a:t>Enumeration </a:t>
                      </a:r>
                      <a:r>
                        <a:rPr lang="ko-KR" altLang="en-US" sz="1600" dirty="0" smtClean="0"/>
                        <a:t>객체 타입으로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9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HttpServletRequest</a:t>
            </a:r>
            <a:r>
              <a:rPr lang="ko-KR" altLang="en-US" sz="2000" b="1" dirty="0" smtClean="0"/>
              <a:t>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요청 실습</a:t>
            </a:r>
            <a:endParaRPr lang="en-US" altLang="ko-KR" sz="2000" b="1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664968" y="2473917"/>
            <a:ext cx="576064" cy="0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12" y="1772816"/>
            <a:ext cx="3221296" cy="717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30954" y="2401448"/>
            <a:ext cx="3384376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브라우저엔  내용이 출력되지 않음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69" y="2865454"/>
            <a:ext cx="3798374" cy="802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0" y="1787503"/>
            <a:ext cx="3453368" cy="18781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34" y="4051620"/>
            <a:ext cx="2534737" cy="2113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47" y="4056811"/>
            <a:ext cx="2019475" cy="2103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7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288008"/>
            <a:ext cx="7488833" cy="2723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023344" y="1688216"/>
            <a:ext cx="2376264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LoginServlet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매핑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576736" y="2204864"/>
            <a:ext cx="936104" cy="38070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138181" y="1988112"/>
            <a:ext cx="144016" cy="242837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13240" y="2585569"/>
            <a:ext cx="172819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0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87870"/>
            <a:ext cx="7496110" cy="41986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LoginServet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애너테이션</a:t>
            </a:r>
            <a:r>
              <a:rPr lang="ko-KR" altLang="en-US" sz="2000" b="1" dirty="0" smtClean="0"/>
              <a:t> 방식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12640" y="594928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C00000"/>
                </a:solidFill>
              </a:rPr>
              <a:t>m</a:t>
            </a:r>
            <a:r>
              <a:rPr lang="en-US" altLang="ko-KR" b="1" i="1" dirty="0" smtClean="0">
                <a:solidFill>
                  <a:srgbClr val="C00000"/>
                </a:solidFill>
              </a:rPr>
              <a:t>ethod </a:t>
            </a:r>
            <a:r>
              <a:rPr lang="ko-KR" altLang="en-US" b="1" i="1" dirty="0" smtClean="0">
                <a:solidFill>
                  <a:srgbClr val="C00000"/>
                </a:solidFill>
              </a:rPr>
              <a:t>방식이 </a:t>
            </a:r>
            <a:r>
              <a:rPr lang="en-US" altLang="ko-KR" b="1" i="1" dirty="0" smtClean="0">
                <a:solidFill>
                  <a:srgbClr val="C00000"/>
                </a:solidFill>
              </a:rPr>
              <a:t>post</a:t>
            </a:r>
            <a:r>
              <a:rPr lang="ko-KR" altLang="en-US" b="1" i="1" dirty="0" smtClean="0">
                <a:solidFill>
                  <a:srgbClr val="C00000"/>
                </a:solidFill>
              </a:rPr>
              <a:t>이므로 </a:t>
            </a:r>
            <a:r>
              <a:rPr lang="en-US" altLang="ko-KR" b="1" i="1" dirty="0" err="1" smtClean="0">
                <a:solidFill>
                  <a:srgbClr val="C00000"/>
                </a:solidFill>
              </a:rPr>
              <a:t>doPost</a:t>
            </a:r>
            <a:r>
              <a:rPr lang="en-US" altLang="ko-KR" b="1" i="1" dirty="0" smtClean="0">
                <a:solidFill>
                  <a:srgbClr val="C00000"/>
                </a:solidFill>
              </a:rPr>
              <a:t>() </a:t>
            </a:r>
            <a:r>
              <a:rPr lang="ko-KR" altLang="en-US" b="1" i="1" dirty="0" err="1" smtClean="0">
                <a:solidFill>
                  <a:srgbClr val="C00000"/>
                </a:solidFill>
              </a:rPr>
              <a:t>사용해야함</a:t>
            </a:r>
            <a:endParaRPr lang="ko-KR" altLang="en-US" b="1" i="1" dirty="0">
              <a:solidFill>
                <a:srgbClr val="C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34760" y="1530669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member/LoginServlet.java</a:t>
            </a:r>
          </a:p>
        </p:txBody>
      </p:sp>
    </p:spTree>
    <p:extLst>
      <p:ext uri="{BB962C8B-B14F-4D97-AF65-F5344CB8AC3E}">
        <p14:creationId xmlns:p14="http://schemas.microsoft.com/office/powerpoint/2010/main" val="5563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3546981"/>
            <a:ext cx="7304056" cy="27623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서블릿의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응답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처리</a:t>
            </a:r>
            <a:r>
              <a:rPr lang="ko-KR" altLang="en-US" dirty="0"/>
              <a:t> </a:t>
            </a:r>
            <a:r>
              <a:rPr lang="en-US" altLang="ko-KR" dirty="0" smtClean="0"/>
              <a:t>– html</a:t>
            </a:r>
            <a:r>
              <a:rPr lang="ko-KR" altLang="en-US" dirty="0" smtClean="0"/>
              <a:t>형식으로 응답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LoginServlet2</a:t>
            </a:r>
            <a:r>
              <a:rPr lang="ko-KR" altLang="en-US" sz="2000" b="1" dirty="0" smtClean="0"/>
              <a:t>에서 웹 브라우저로 출력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보여주기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09184" y="4731444"/>
            <a:ext cx="2952328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h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idden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타입으로 정보 보내기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135756" y="3528293"/>
            <a:ext cx="1728192" cy="30143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7278394" y="5031340"/>
            <a:ext cx="338902" cy="545976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96615" y="5566378"/>
            <a:ext cx="7200801" cy="324035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736180" y="2348880"/>
            <a:ext cx="412463" cy="2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1612800"/>
            <a:ext cx="2874865" cy="1658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26" y="1612800"/>
            <a:ext cx="2896041" cy="1635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31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서블릿의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응답 처리</a:t>
            </a:r>
            <a:r>
              <a:rPr lang="ko-KR" altLang="en-US" dirty="0"/>
              <a:t> </a:t>
            </a:r>
            <a:r>
              <a:rPr lang="en-US" altLang="ko-KR" dirty="0"/>
              <a:t>– html</a:t>
            </a:r>
            <a:r>
              <a:rPr lang="ko-KR" altLang="en-US" dirty="0"/>
              <a:t>형식으로 응답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56"/>
          <a:stretch/>
        </p:blipFill>
        <p:spPr>
          <a:xfrm>
            <a:off x="1461946" y="1990847"/>
            <a:ext cx="5651293" cy="4211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96" y="1260127"/>
            <a:ext cx="5664944" cy="6847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48295" y="1196752"/>
            <a:ext cx="2496592" cy="325099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 smtClean="0"/>
              <a:t>PrintWriter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384969"/>
            <a:ext cx="4488569" cy="2088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7" name="그룹 6"/>
          <p:cNvGrpSpPr/>
          <p:nvPr/>
        </p:nvGrpSpPr>
        <p:grpSpPr>
          <a:xfrm>
            <a:off x="3872880" y="3284984"/>
            <a:ext cx="4812214" cy="2782146"/>
            <a:chOff x="4088904" y="3501008"/>
            <a:chExt cx="4812214" cy="278214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51" b="11377"/>
            <a:stretch/>
          </p:blipFill>
          <p:spPr>
            <a:xfrm>
              <a:off x="4168688" y="4221088"/>
              <a:ext cx="4732430" cy="206206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3870" b="20564"/>
            <a:stretch/>
          </p:blipFill>
          <p:spPr>
            <a:xfrm>
              <a:off x="4088904" y="3501008"/>
              <a:ext cx="4812214" cy="73577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48544" y="1268760"/>
            <a:ext cx="82089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PrintWriter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클래스는 개체의 </a:t>
            </a:r>
            <a:r>
              <a:rPr lang="ko-KR" altLang="en-US" sz="1600" dirty="0"/>
              <a:t>형식이 지정된 표현을 텍스트 출력 </a:t>
            </a:r>
            <a:r>
              <a:rPr lang="ko-KR" altLang="en-US" sz="1600" dirty="0" err="1"/>
              <a:t>스트림에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인쇄한다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</a:t>
            </a:r>
            <a:r>
              <a:rPr lang="ko-KR" altLang="en-US" sz="1600" dirty="0"/>
              <a:t>클래스는 </a:t>
            </a:r>
            <a:r>
              <a:rPr lang="en-US" altLang="ko-KR" sz="1600" dirty="0" err="1" smtClean="0"/>
              <a:t>PrintStream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 </a:t>
            </a:r>
            <a:r>
              <a:rPr lang="ko-KR" altLang="en-US" sz="1600" dirty="0"/>
              <a:t>있는 모든 </a:t>
            </a:r>
            <a:r>
              <a:rPr lang="en-US" altLang="ko-KR" sz="1600" dirty="0" smtClean="0"/>
              <a:t>print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구현합니다</a:t>
            </a:r>
          </a:p>
        </p:txBody>
      </p:sp>
    </p:spTree>
    <p:extLst>
      <p:ext uri="{BB962C8B-B14F-4D97-AF65-F5344CB8AC3E}">
        <p14:creationId xmlns:p14="http://schemas.microsoft.com/office/powerpoint/2010/main" val="317833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RegisterServet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여러 개의 </a:t>
            </a:r>
            <a:r>
              <a:rPr lang="en-US" altLang="ko-KR" sz="2000" b="1" dirty="0" smtClean="0"/>
              <a:t>name</a:t>
            </a:r>
            <a:r>
              <a:rPr lang="ko-KR" altLang="en-US" sz="2000" b="1" dirty="0" smtClean="0"/>
              <a:t>을 전송할 때의 요청 처리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094246"/>
            <a:ext cx="4480948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3933056"/>
            <a:ext cx="4244708" cy="1470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71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RegisterServet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여러 개의 </a:t>
            </a:r>
            <a:r>
              <a:rPr lang="en-US" altLang="ko-KR" sz="2000" b="1" dirty="0" smtClean="0"/>
              <a:t>name</a:t>
            </a:r>
            <a:r>
              <a:rPr lang="ko-KR" altLang="en-US" sz="2000" b="1" dirty="0" smtClean="0"/>
              <a:t>을 전송할 때의 요청 처리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687870"/>
            <a:ext cx="8063202" cy="44887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RegisterServet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38" y="1623497"/>
            <a:ext cx="7404562" cy="4761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08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JSP </a:t>
            </a:r>
            <a:r>
              <a:rPr lang="ko-KR" altLang="en-US" dirty="0" smtClean="0"/>
              <a:t>페이지의 처리 과정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132855"/>
            <a:ext cx="1548227" cy="1455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1685" y="3343808"/>
            <a:ext cx="166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클라이언트</a:t>
            </a:r>
            <a:r>
              <a:rPr lang="en-US" altLang="ko-KR" sz="1400" dirty="0" smtClean="0"/>
              <a:t>(Client)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667469" y="2285174"/>
            <a:ext cx="136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 요청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464308" y="2983768"/>
            <a:ext cx="1873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④ </a:t>
            </a:r>
            <a:r>
              <a:rPr lang="en-US" altLang="ko-KR" sz="1400" dirty="0" smtClean="0"/>
              <a:t>JSP </a:t>
            </a:r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응답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647269" y="2669695"/>
            <a:ext cx="1244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647269" y="2901653"/>
            <a:ext cx="1244336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4192500" y="1484784"/>
            <a:ext cx="4680520" cy="309634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55535" y="1871189"/>
            <a:ext cx="1133109" cy="570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JSP </a:t>
            </a:r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75715" y="1871189"/>
            <a:ext cx="1133109" cy="570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프로그램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95895" y="1871189"/>
            <a:ext cx="1133109" cy="570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71563" y="3428999"/>
            <a:ext cx="4341411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JSP </a:t>
            </a:r>
            <a:r>
              <a:rPr lang="ko-KR" altLang="en-US" sz="1600" dirty="0" smtClean="0"/>
              <a:t>컨테이너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16" idx="3"/>
            <a:endCxn id="19" idx="1"/>
          </p:cNvCxnSpPr>
          <p:nvPr/>
        </p:nvCxnSpPr>
        <p:spPr>
          <a:xfrm>
            <a:off x="5488644" y="2156423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108824" y="2146038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87593" y="2441656"/>
            <a:ext cx="1029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0070C0"/>
                </a:solidFill>
              </a:rPr>
              <a:t>Hello.jsp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6677" y="2441656"/>
            <a:ext cx="157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70C0"/>
                </a:solidFill>
              </a:rPr>
              <a:t>Hello_jsp.java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60852" y="2441656"/>
            <a:ext cx="157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0070C0"/>
                </a:solidFill>
              </a:rPr>
              <a:t>Hello_jsp.class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732179" y="2215249"/>
            <a:ext cx="3" cy="808496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7322753" y="2215250"/>
            <a:ext cx="0" cy="83294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28604" y="2933535"/>
            <a:ext cx="102904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② 변</a:t>
            </a:r>
            <a:r>
              <a:rPr lang="ko-KR" altLang="en-US" sz="1600" dirty="0"/>
              <a:t>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12780" y="2924943"/>
            <a:ext cx="120069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③ 컴파일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374438" y="5013176"/>
            <a:ext cx="5757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정적인 파일 </a:t>
            </a:r>
            <a:r>
              <a:rPr lang="en-US" altLang="ko-KR" sz="1600" dirty="0" smtClean="0"/>
              <a:t>– HTML</a:t>
            </a:r>
            <a:r>
              <a:rPr lang="ko-KR" altLang="en-US" sz="1600" dirty="0" smtClean="0"/>
              <a:t>이나 오브젝트는 웹 서버에서 처리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동적인 파일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웹 컨테이너로 넘겨서 처리함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37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4" y="1412776"/>
            <a:ext cx="7920880" cy="2003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3861048"/>
            <a:ext cx="7920880" cy="221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63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6569009" cy="5159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25208" y="1700808"/>
            <a:ext cx="2448272" cy="3161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ervlet/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calcForm.jsp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32" y="3284984"/>
            <a:ext cx="2171888" cy="2453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46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124744"/>
            <a:ext cx="8458933" cy="512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37176" y="1340768"/>
            <a:ext cx="3131386" cy="3161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servlet.CalcServlet.java</a:t>
            </a:r>
          </a:p>
        </p:txBody>
      </p:sp>
    </p:spTree>
    <p:extLst>
      <p:ext uri="{BB962C8B-B14F-4D97-AF65-F5344CB8AC3E}">
        <p14:creationId xmlns:p14="http://schemas.microsoft.com/office/powerpoint/2010/main" val="9800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484784"/>
            <a:ext cx="9007621" cy="3436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60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81" y="1809077"/>
            <a:ext cx="5243014" cy="313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</a:t>
            </a:r>
            <a:r>
              <a:rPr lang="ko-KR" altLang="en-US" sz="2000" b="1" dirty="0" smtClean="0"/>
              <a:t>방식과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방식 요청 동시에 처리하기</a:t>
            </a:r>
            <a:endParaRPr lang="en-US" altLang="ko-KR" sz="2000" b="1" dirty="0" smtClean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41232" y="2144705"/>
            <a:ext cx="1622568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으로 바꿈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886084" y="1686648"/>
            <a:ext cx="1723099" cy="43875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>
            <a:stCxn id="14" idx="1"/>
          </p:cNvCxnSpPr>
          <p:nvPr/>
        </p:nvCxnSpPr>
        <p:spPr>
          <a:xfrm flipH="1" flipV="1">
            <a:off x="6464372" y="2144705"/>
            <a:ext cx="576860" cy="14994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5"/>
          <p:cNvSpPr txBox="1">
            <a:spLocks/>
          </p:cNvSpPr>
          <p:nvPr/>
        </p:nvSpPr>
        <p:spPr>
          <a:xfrm>
            <a:off x="15240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GET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동시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84" y="4725144"/>
            <a:ext cx="3833854" cy="1700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86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10" y="1950224"/>
            <a:ext cx="7954831" cy="4463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</a:t>
            </a:r>
            <a:r>
              <a:rPr lang="ko-KR" altLang="en-US" sz="2000" b="1" dirty="0" smtClean="0"/>
              <a:t>방식과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방식 요청 동시에 </a:t>
            </a:r>
            <a:r>
              <a:rPr lang="ko-KR" altLang="en-US" sz="2000" b="1" dirty="0" smtClean="0"/>
              <a:t>처리하기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간단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방법 </a:t>
            </a:r>
            <a:r>
              <a:rPr lang="en-US" altLang="ko-KR" b="1" dirty="0" smtClean="0"/>
              <a:t>1</a:t>
            </a:r>
            <a:endParaRPr lang="en-US" altLang="ko-KR" b="1" dirty="0" smtClean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021170" y="2919720"/>
            <a:ext cx="8252309" cy="86932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15240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GET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동시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9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28" y="1996391"/>
            <a:ext cx="8567175" cy="44236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</a:t>
            </a:r>
            <a:r>
              <a:rPr lang="ko-KR" altLang="en-US" sz="2000" b="1" dirty="0" smtClean="0"/>
              <a:t>방식과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방식 요청 동시에 처리하기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방법 </a:t>
            </a:r>
            <a:r>
              <a:rPr lang="en-US" altLang="ko-KR" sz="2000" b="1" dirty="0" smtClean="0"/>
              <a:t>2</a:t>
            </a:r>
            <a:endParaRPr lang="en-US" altLang="ko-KR" sz="2000" b="1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76536" y="4797152"/>
            <a:ext cx="8784976" cy="18002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15240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GET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동시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2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727280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포워드</a:t>
            </a:r>
            <a:r>
              <a:rPr lang="en-US" altLang="ko-KR" sz="2000" b="1" dirty="0" smtClean="0"/>
              <a:t>(forward) </a:t>
            </a:r>
            <a:r>
              <a:rPr lang="ko-KR" altLang="en-US" sz="2000" b="1" dirty="0" smtClean="0"/>
              <a:t>기능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서블릿에서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서블릿이나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연동하는 방법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76536" y="1988840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포워드</a:t>
            </a:r>
            <a:r>
              <a:rPr lang="en-US" altLang="ko-KR" sz="2000" b="1" dirty="0" smtClean="0"/>
              <a:t>(forward) </a:t>
            </a:r>
            <a:r>
              <a:rPr lang="ko-KR" altLang="en-US" sz="2000" b="1" dirty="0" smtClean="0"/>
              <a:t>기능이 사용되는 용도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요청</a:t>
            </a:r>
            <a:r>
              <a:rPr lang="en-US" altLang="ko-KR" dirty="0" smtClean="0"/>
              <a:t>(request)</a:t>
            </a:r>
            <a:r>
              <a:rPr lang="ko-KR" altLang="en-US" dirty="0" smtClean="0"/>
              <a:t>에 대한 추가 작업을 다른 </a:t>
            </a:r>
            <a:r>
              <a:rPr lang="ko-KR" altLang="en-US" dirty="0" err="1" smtClean="0"/>
              <a:t>서블릿에게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수행하게함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요청에 대한 정보를 포함시켜 다른 </a:t>
            </a:r>
            <a:r>
              <a:rPr lang="ko-KR" altLang="en-US" dirty="0" err="1" smtClean="0"/>
              <a:t>서블릿에게</a:t>
            </a:r>
            <a:r>
              <a:rPr lang="ko-KR" altLang="en-US" dirty="0" smtClean="0"/>
              <a:t> 전달할 수 있음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76536" y="3429000"/>
            <a:ext cx="83529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포워드 방법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redirect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sendRedirect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Refresh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- </a:t>
            </a:r>
            <a:r>
              <a:rPr lang="en-US" altLang="ko-KR" dirty="0" err="1"/>
              <a:t>HttpServletResponse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 smtClean="0"/>
              <a:t>addHeader</a:t>
            </a:r>
            <a:r>
              <a:rPr lang="en-US" altLang="ko-KR" dirty="0" smtClean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location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자바스크립트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이용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d</a:t>
            </a:r>
            <a:r>
              <a:rPr lang="en-US" altLang="ko-KR" dirty="0" err="1" smtClean="0"/>
              <a:t>spatch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RequestDispatcher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forward()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이용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36576" y="5746847"/>
            <a:ext cx="799288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1,2,3</a:t>
            </a:r>
            <a:r>
              <a:rPr lang="ko-KR" altLang="en-US" dirty="0" smtClean="0"/>
              <a:t>은 브라우저가 </a:t>
            </a:r>
            <a:r>
              <a:rPr lang="ko-KR" altLang="en-US" dirty="0" err="1" smtClean="0"/>
              <a:t>재요청하는</a:t>
            </a:r>
            <a:r>
              <a:rPr lang="ko-KR" altLang="en-US" dirty="0" smtClean="0"/>
              <a:t> 방식이고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서블릿이</a:t>
            </a:r>
            <a:r>
              <a:rPr lang="ko-KR" altLang="en-US" dirty="0" smtClean="0"/>
              <a:t> 직접 요청하는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00" y="1124744"/>
            <a:ext cx="37444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포워드 실습</a:t>
            </a:r>
            <a:endParaRPr lang="en-US" altLang="ko-KR" sz="1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91612"/>
            <a:ext cx="2956117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13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00" y="1124744"/>
            <a:ext cx="37444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redirect</a:t>
            </a:r>
            <a:r>
              <a:rPr lang="ko-KR" altLang="en-US" b="1" dirty="0" smtClean="0"/>
              <a:t>를 이용한 </a:t>
            </a:r>
            <a:r>
              <a:rPr lang="ko-KR" altLang="en-US" b="1" dirty="0" err="1" smtClean="0"/>
              <a:t>포워딩</a:t>
            </a:r>
            <a:r>
              <a:rPr lang="ko-KR" altLang="en-US" b="1" dirty="0" smtClean="0"/>
              <a:t> 과정</a:t>
            </a: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536928"/>
            <a:ext cx="1252890" cy="11777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01591" y="1968009"/>
            <a:ext cx="2751609" cy="2757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232919" y="2348880"/>
            <a:ext cx="157652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FirstServlet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05287" y="4107062"/>
            <a:ext cx="198787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SecondServlet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014076" y="2582583"/>
            <a:ext cx="1146836" cy="486962"/>
          </a:xfrm>
          <a:custGeom>
            <a:avLst/>
            <a:gdLst>
              <a:gd name="connsiteX0" fmla="*/ 0 w 1026368"/>
              <a:gd name="connsiteY0" fmla="*/ 486962 h 486962"/>
              <a:gd name="connsiteX1" fmla="*/ 419878 w 1026368"/>
              <a:gd name="connsiteY1" fmla="*/ 11100 h 486962"/>
              <a:gd name="connsiteX2" fmla="*/ 1026368 w 1026368"/>
              <a:gd name="connsiteY2" fmla="*/ 197713 h 48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8" h="486962">
                <a:moveTo>
                  <a:pt x="0" y="486962"/>
                </a:moveTo>
                <a:cubicBezTo>
                  <a:pt x="124408" y="273135"/>
                  <a:pt x="248817" y="59308"/>
                  <a:pt x="419878" y="11100"/>
                </a:cubicBezTo>
                <a:cubicBezTo>
                  <a:pt x="590939" y="-37108"/>
                  <a:pt x="808653" y="80302"/>
                  <a:pt x="1026368" y="1977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14076" y="3501008"/>
            <a:ext cx="1506876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792" y="2204864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7734" y="2940807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63386" y="5135894"/>
            <a:ext cx="829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① 클라이언트의 웹 브라우저에서 첫 번째 </a:t>
            </a:r>
            <a:r>
              <a:rPr lang="ko-KR" altLang="en-US" sz="1600" dirty="0" err="1" smtClean="0"/>
              <a:t>서블릿에</a:t>
            </a:r>
            <a:r>
              <a:rPr lang="ko-KR" altLang="en-US" sz="1600" dirty="0" smtClean="0"/>
              <a:t> 요청합니다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② 첫 번째 </a:t>
            </a: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sendRedirect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이용해 웹 브라우저에게 다시 요청하게 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③ 클라이언트 웹 브라우저는 두 번째 </a:t>
            </a:r>
            <a:r>
              <a:rPr lang="ko-KR" altLang="en-US" sz="1600" dirty="0" err="1" smtClean="0"/>
              <a:t>서블릿으로</a:t>
            </a:r>
            <a:r>
              <a:rPr lang="ko-KR" altLang="en-US" sz="1600" dirty="0" smtClean="0"/>
              <a:t> 다시 요청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13040" y="2060848"/>
            <a:ext cx="1353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err="1" smtClean="0"/>
              <a:t>톰캣</a:t>
            </a:r>
            <a:r>
              <a:rPr lang="ko-KR" altLang="en-US" sz="1400" dirty="0" smtClean="0"/>
              <a:t> 컨테이너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30295" y="3983925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22" name="자유형 21"/>
          <p:cNvSpPr/>
          <p:nvPr/>
        </p:nvSpPr>
        <p:spPr>
          <a:xfrm flipH="1" flipV="1">
            <a:off x="3194096" y="2979468"/>
            <a:ext cx="1146836" cy="330671"/>
          </a:xfrm>
          <a:custGeom>
            <a:avLst/>
            <a:gdLst>
              <a:gd name="connsiteX0" fmla="*/ 0 w 1026368"/>
              <a:gd name="connsiteY0" fmla="*/ 486962 h 486962"/>
              <a:gd name="connsiteX1" fmla="*/ 419878 w 1026368"/>
              <a:gd name="connsiteY1" fmla="*/ 11100 h 486962"/>
              <a:gd name="connsiteX2" fmla="*/ 1026368 w 1026368"/>
              <a:gd name="connsiteY2" fmla="*/ 197713 h 48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8" h="486962">
                <a:moveTo>
                  <a:pt x="0" y="486962"/>
                </a:moveTo>
                <a:cubicBezTo>
                  <a:pt x="124408" y="273135"/>
                  <a:pt x="248817" y="59308"/>
                  <a:pt x="419878" y="11100"/>
                </a:cubicBezTo>
                <a:cubicBezTo>
                  <a:pt x="590939" y="-37108"/>
                  <a:pt x="808653" y="80302"/>
                  <a:pt x="1026368" y="1977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웹 프로그래밍과 </a:t>
            </a:r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8544" y="1000530"/>
            <a:ext cx="828092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/>
              <a:t>JSP</a:t>
            </a:r>
            <a:r>
              <a:rPr lang="ko-KR" altLang="en-US" sz="2200" b="1" dirty="0" smtClean="0"/>
              <a:t>의 특징</a:t>
            </a:r>
            <a:endParaRPr lang="en-US" altLang="ko-KR" sz="22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는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기술의 확장이다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z="1600" dirty="0" smtClean="0"/>
              <a:t>처음에는 서버 측 프로그래밍 방식으로 자바를 사용하는 </a:t>
            </a:r>
            <a:r>
              <a:rPr lang="ko-KR" altLang="en-US" sz="1600" dirty="0" err="1" smtClean="0"/>
              <a:t>서블릿</a:t>
            </a:r>
            <a:r>
              <a:rPr lang="en-US" altLang="ko-KR" sz="1600" dirty="0" smtClean="0"/>
              <a:t>(Servlet)</a:t>
            </a:r>
            <a:r>
              <a:rPr lang="ko-KR" altLang="en-US" sz="1600" dirty="0" smtClean="0"/>
              <a:t>을 먼저 개발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하였으나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개발방식이 쉽지 않아서 개발된 기술이 </a:t>
            </a:r>
            <a:r>
              <a:rPr lang="en-US" altLang="ko-KR" sz="1600" dirty="0" smtClean="0"/>
              <a:t>JSP(HTML</a:t>
            </a:r>
            <a:r>
              <a:rPr lang="ko-KR" altLang="en-US" sz="1600" dirty="0" smtClean="0"/>
              <a:t>코드에 삽입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는 유지 관리가 용이하다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기술은 프레젠테이션</a:t>
            </a:r>
            <a:r>
              <a:rPr lang="en-US" altLang="ko-KR" sz="1600" dirty="0" smtClean="0"/>
              <a:t>(View)</a:t>
            </a:r>
            <a:r>
              <a:rPr lang="ko-KR" altLang="en-US" sz="1600" dirty="0" smtClean="0"/>
              <a:t>와 비즈니스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(Control)</a:t>
            </a:r>
            <a:r>
              <a:rPr lang="ko-KR" altLang="en-US" sz="1600" dirty="0" smtClean="0"/>
              <a:t>이 섞여 있지만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는 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리할</a:t>
            </a:r>
            <a:r>
              <a:rPr lang="ko-KR" altLang="en-US" sz="1600" dirty="0" smtClean="0"/>
              <a:t> 수 있어서 관리가 쉽다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는 빠른 개발이 가능하다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sz="1600" dirty="0" smtClean="0"/>
              <a:t>코드를 </a:t>
            </a:r>
            <a:r>
              <a:rPr lang="ko-KR" altLang="en-US" sz="1600" dirty="0" err="1" smtClean="0"/>
              <a:t>수정했을때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서블릿에서는</a:t>
            </a:r>
            <a:r>
              <a:rPr lang="ko-KR" altLang="en-US" sz="1600" dirty="0" smtClean="0"/>
              <a:t> 다시 </a:t>
            </a:r>
            <a:r>
              <a:rPr lang="ko-KR" altLang="en-US" sz="1600" dirty="0" err="1" smtClean="0"/>
              <a:t>컴파일해야</a:t>
            </a:r>
            <a:r>
              <a:rPr lang="ko-KR" altLang="en-US" sz="1600" dirty="0" smtClean="0"/>
              <a:t> 하지만</a:t>
            </a:r>
            <a:r>
              <a:rPr lang="en-US" altLang="ko-KR" sz="1600" dirty="0" smtClean="0"/>
              <a:t>, JSP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컴파일하지</a:t>
            </a:r>
            <a:r>
              <a:rPr lang="ko-KR" altLang="en-US" sz="1600" dirty="0" smtClean="0"/>
              <a:t> 않는다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로 개발하면 코드 길이를 줄일 수 있다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sz="1600" dirty="0" smtClean="0"/>
              <a:t>액션 태그</a:t>
            </a:r>
            <a:r>
              <a:rPr lang="en-US" altLang="ko-KR" sz="1600" dirty="0" smtClean="0"/>
              <a:t>, JSTL, </a:t>
            </a:r>
            <a:r>
              <a:rPr lang="ko-KR" altLang="en-US" sz="1600" dirty="0" smtClean="0"/>
              <a:t>표현 언어를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사용하여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보다 코드의 길이를 줄일 수 있다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71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2560" y="1192977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redirect 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67093" y="2555543"/>
            <a:ext cx="3056490" cy="8203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주소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표시줄에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dir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/first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로 요청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하면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dir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/second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로 이동함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6276323" y="2160045"/>
            <a:ext cx="548885" cy="39549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208584" y="3195860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redirect/FirstServlet.java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717032"/>
            <a:ext cx="7776439" cy="21092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61940"/>
            <a:ext cx="5067739" cy="922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79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2560" y="1192977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redirect 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78088" y="1844824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redirect/SecondServlet.java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420888"/>
            <a:ext cx="7992888" cy="30046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91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00" y="1124744"/>
            <a:ext cx="37444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d</a:t>
            </a:r>
            <a:r>
              <a:rPr lang="en-US" altLang="ko-KR" b="1" dirty="0" smtClean="0"/>
              <a:t>ispatch</a:t>
            </a:r>
            <a:r>
              <a:rPr lang="ko-KR" altLang="en-US" b="1" dirty="0" smtClean="0"/>
              <a:t>를 이용한 </a:t>
            </a:r>
            <a:r>
              <a:rPr lang="ko-KR" altLang="en-US" b="1" dirty="0" err="1" smtClean="0"/>
              <a:t>포워딩</a:t>
            </a:r>
            <a:r>
              <a:rPr lang="ko-KR" altLang="en-US" b="1" dirty="0" smtClean="0"/>
              <a:t> 과정</a:t>
            </a: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536928"/>
            <a:ext cx="1252890" cy="11777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01591" y="1968009"/>
            <a:ext cx="2751609" cy="2757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232919" y="2348880"/>
            <a:ext cx="157652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FirstServlet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05287" y="4107062"/>
            <a:ext cx="198787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SecondServlet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014076" y="2582583"/>
            <a:ext cx="1146836" cy="486962"/>
          </a:xfrm>
          <a:custGeom>
            <a:avLst/>
            <a:gdLst>
              <a:gd name="connsiteX0" fmla="*/ 0 w 1026368"/>
              <a:gd name="connsiteY0" fmla="*/ 486962 h 486962"/>
              <a:gd name="connsiteX1" fmla="*/ 419878 w 1026368"/>
              <a:gd name="connsiteY1" fmla="*/ 11100 h 486962"/>
              <a:gd name="connsiteX2" fmla="*/ 1026368 w 1026368"/>
              <a:gd name="connsiteY2" fmla="*/ 197713 h 48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8" h="486962">
                <a:moveTo>
                  <a:pt x="0" y="486962"/>
                </a:moveTo>
                <a:cubicBezTo>
                  <a:pt x="124408" y="273135"/>
                  <a:pt x="248817" y="59308"/>
                  <a:pt x="419878" y="11100"/>
                </a:cubicBezTo>
                <a:cubicBezTo>
                  <a:pt x="590939" y="-37108"/>
                  <a:pt x="808653" y="80302"/>
                  <a:pt x="1026368" y="1977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74723" y="3098551"/>
            <a:ext cx="248201" cy="9785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792" y="2204864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61965" y="3358746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63387" y="5135894"/>
            <a:ext cx="791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① 클라이언트의 웹 브라우저에서 첫 번째 </a:t>
            </a:r>
            <a:r>
              <a:rPr lang="ko-KR" altLang="en-US" sz="1600" dirty="0" err="1" smtClean="0"/>
              <a:t>서블릿에</a:t>
            </a:r>
            <a:r>
              <a:rPr lang="ko-KR" altLang="en-US" sz="1600" dirty="0" smtClean="0"/>
              <a:t> 요청합니다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② 첫 번째 </a:t>
            </a: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RequestDispatcher</a:t>
            </a:r>
            <a:r>
              <a:rPr lang="ko-KR" altLang="en-US" sz="1600" dirty="0" smtClean="0"/>
              <a:t>를 이용해 두 번째 </a:t>
            </a:r>
            <a:r>
              <a:rPr lang="ko-KR" altLang="en-US" sz="1600" dirty="0" err="1" smtClean="0"/>
              <a:t>서블릿으로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포워드합니다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13040" y="2060848"/>
            <a:ext cx="1353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err="1" smtClean="0"/>
              <a:t>톰캣</a:t>
            </a:r>
            <a:r>
              <a:rPr lang="ko-KR" altLang="en-US" sz="1400" dirty="0" smtClean="0"/>
              <a:t> 컨테이너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11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52736"/>
            <a:ext cx="6048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Java EE API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-&gt; </a:t>
            </a:r>
            <a:r>
              <a:rPr lang="en-US" altLang="ko-KR" b="1" dirty="0" err="1" smtClean="0"/>
              <a:t>RequestDispatcher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14239"/>
            <a:ext cx="6150267" cy="27583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59768" y="4581128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클라이언트에서 요청을 수신하여 서버의 리소스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서블릿</a:t>
            </a:r>
            <a:r>
              <a:rPr lang="en-US" altLang="ko-KR" sz="1600" dirty="0"/>
              <a:t>, HTML </a:t>
            </a:r>
            <a:r>
              <a:rPr lang="ko-KR" altLang="en-US" sz="1600" dirty="0"/>
              <a:t>파일 또는 </a:t>
            </a:r>
            <a:r>
              <a:rPr lang="en-US" altLang="ko-KR" sz="1600" dirty="0"/>
              <a:t>JSP </a:t>
            </a:r>
            <a:r>
              <a:rPr lang="ko-KR" altLang="en-US" sz="1600" dirty="0"/>
              <a:t>파일</a:t>
            </a:r>
            <a:r>
              <a:rPr lang="en-US" altLang="ko-KR" sz="1600" dirty="0"/>
              <a:t>)</a:t>
            </a:r>
            <a:r>
              <a:rPr lang="ko-KR" altLang="en-US" sz="1600" dirty="0"/>
              <a:t>로 보내는 </a:t>
            </a:r>
            <a:r>
              <a:rPr lang="ko-KR" altLang="en-US" sz="1600" dirty="0" smtClean="0"/>
              <a:t>객체를 </a:t>
            </a:r>
            <a:r>
              <a:rPr lang="ko-KR" altLang="en-US" sz="1600" dirty="0"/>
              <a:t>정의합니다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컨테이너는 </a:t>
            </a:r>
            <a:r>
              <a:rPr lang="en-US" altLang="ko-KR" sz="1600" dirty="0" err="1"/>
              <a:t>RequestDispatcher</a:t>
            </a:r>
            <a:r>
              <a:rPr lang="en-US" altLang="ko-KR" sz="1600" dirty="0"/>
              <a:t> </a:t>
            </a:r>
            <a:r>
              <a:rPr lang="ko-KR" altLang="en-US" sz="1600" dirty="0"/>
              <a:t>객</a:t>
            </a:r>
            <a:r>
              <a:rPr lang="ko-KR" altLang="en-US" sz="1600" dirty="0" smtClean="0"/>
              <a:t>체를 </a:t>
            </a:r>
            <a:r>
              <a:rPr lang="ko-KR" altLang="en-US" sz="1600" dirty="0"/>
              <a:t>생성하며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객체는 </a:t>
            </a:r>
            <a:r>
              <a:rPr lang="ko-KR" altLang="en-US" sz="1600" dirty="0"/>
              <a:t>특정 경로에 있거나 특정 이름에 의해 지정된 서버 리소스를 감싸는 </a:t>
            </a:r>
            <a:r>
              <a:rPr lang="ko-KR" altLang="en-US" sz="1600" dirty="0" err="1"/>
              <a:t>래퍼로</a:t>
            </a:r>
            <a:r>
              <a:rPr lang="ko-KR" altLang="en-US" sz="1600" dirty="0"/>
              <a:t> 사용됩니다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6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106" y="1242064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dispatch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702898" y="2846511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dispatch/FirstServlet.java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06" y="3452088"/>
            <a:ext cx="7813493" cy="2782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01904"/>
            <a:ext cx="3998978" cy="11535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6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1228315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dispatch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36268" y="1783451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dispatch/SecondServlet.java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52" y="2348880"/>
            <a:ext cx="7329232" cy="3456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65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쿠키 사용하기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600606"/>
            <a:ext cx="8455836" cy="4132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72" y="5157192"/>
            <a:ext cx="3322608" cy="8992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6" y="3171394"/>
            <a:ext cx="8073897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268760"/>
            <a:ext cx="8680635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93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쿠키 가져오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628800"/>
            <a:ext cx="8784976" cy="4204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5410195"/>
            <a:ext cx="3482642" cy="845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18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326" y="974034"/>
            <a:ext cx="84969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HttpSession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– Java EE API</a:t>
            </a:r>
            <a:r>
              <a:rPr lang="ko-KR" altLang="en-US" sz="1600" dirty="0" smtClean="0"/>
              <a:t>로 검색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서블릿에서</a:t>
            </a:r>
            <a:r>
              <a:rPr lang="ko-KR" altLang="en-US" sz="1600" dirty="0" smtClean="0"/>
              <a:t> 세션을 이용하려면 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인터페이스의 객체를 생성해야 한다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HttpSession</a:t>
            </a:r>
            <a:r>
              <a:rPr lang="ko-KR" altLang="en-US" sz="1600" dirty="0" smtClean="0"/>
              <a:t>객체는 </a:t>
            </a:r>
            <a:r>
              <a:rPr lang="en-US" altLang="ko-KR" sz="1600" dirty="0" err="1" smtClean="0"/>
              <a:t>HttpServletRequest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getSession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호출해서 생성한다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924944"/>
            <a:ext cx="4914419" cy="3146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4365104"/>
            <a:ext cx="6002432" cy="15947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61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Servlet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1065217"/>
            <a:ext cx="8928992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vs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JSP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서버쪽에서</a:t>
            </a:r>
            <a:r>
              <a:rPr lang="ko-KR" altLang="en-US" sz="1600" dirty="0" smtClean="0"/>
              <a:t> 실행되면서 클라이언트의 요청에 따라 동적으로 서비스를 제공하는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자바 클래스 이다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서블릿의</a:t>
            </a:r>
            <a:r>
              <a:rPr lang="ko-KR" altLang="en-US" sz="1600" dirty="0" smtClean="0"/>
              <a:t> 문제점을 보완하여 등장한 것이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JSP(Java Server Pages)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화면의 기능이나 구성이 복잡해짐에 따라 사용자를 고려하는 요구사항이 늘어났고 디자이너의 경우 화면의 수월한 기능 구현과 개발 후의 화면의 편리한 유지관리를 목적으로 도입 된 것이다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현재는 웹 애플리케이션을 개발할 때 </a:t>
            </a:r>
            <a:r>
              <a:rPr lang="en-US" altLang="ko-KR" sz="1600" dirty="0" smtClean="0">
                <a:solidFill>
                  <a:srgbClr val="0070C0"/>
                </a:solidFill>
              </a:rPr>
              <a:t>JSP</a:t>
            </a:r>
            <a:r>
              <a:rPr lang="ko-KR" altLang="en-US" sz="1600" dirty="0" smtClean="0"/>
              <a:t>는 화면 계층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프레젠테이</a:t>
            </a:r>
            <a:r>
              <a:rPr lang="ko-KR" altLang="en-US" sz="1600" dirty="0"/>
              <a:t>션</a:t>
            </a:r>
            <a:r>
              <a:rPr lang="ko-KR" altLang="en-US" sz="1600" dirty="0" smtClean="0"/>
              <a:t> 계층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비즈니스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(Controller)</a:t>
            </a:r>
            <a:r>
              <a:rPr lang="ko-KR" altLang="en-US" sz="1600" dirty="0" smtClean="0"/>
              <a:t>으로 역할을 나누어 기능을 구현하고 있다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모델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2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방식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- MVC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패턴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276872"/>
            <a:ext cx="8704187" cy="302433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8" y="1629116"/>
            <a:ext cx="5738358" cy="647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55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37319"/>
            <a:ext cx="3779848" cy="147078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737319"/>
            <a:ext cx="3680255" cy="125963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41" y="3670582"/>
            <a:ext cx="5904656" cy="25946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9024" y="306896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같은 브라우저에서 다른 탭으로 요청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“</a:t>
            </a:r>
            <a:r>
              <a:rPr lang="ko-KR" altLang="en-US" sz="1400" dirty="0" smtClean="0">
                <a:solidFill>
                  <a:srgbClr val="C00000"/>
                </a:solidFill>
              </a:rPr>
              <a:t>새 세션이 만들어졌습니다</a:t>
            </a:r>
            <a:r>
              <a:rPr lang="en-US" altLang="ko-KR" sz="1400" dirty="0" smtClean="0">
                <a:solidFill>
                  <a:srgbClr val="C00000"/>
                </a:solidFill>
              </a:rPr>
              <a:t>.” </a:t>
            </a:r>
            <a:r>
              <a:rPr lang="ko-KR" altLang="en-US" sz="1400" dirty="0" smtClean="0">
                <a:solidFill>
                  <a:srgbClr val="C00000"/>
                </a:solidFill>
              </a:rPr>
              <a:t>출력 안됨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324136" y="4725144"/>
            <a:ext cx="4625861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401272" y="4876148"/>
            <a:ext cx="2016224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브라우저에 저장된 세션 쿠키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>
            <a:endCxn id="7" idx="3"/>
          </p:cNvCxnSpPr>
          <p:nvPr/>
        </p:nvCxnSpPr>
        <p:spPr>
          <a:xfrm flipH="1" flipV="1">
            <a:off x="6949997" y="4967924"/>
            <a:ext cx="451275" cy="1455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13040" y="3690277"/>
            <a:ext cx="858674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8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세션 </a:t>
            </a:r>
            <a:r>
              <a:rPr lang="ko-KR" altLang="en-US" sz="2000" b="1" dirty="0" err="1" smtClean="0"/>
              <a:t>삭제시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00809"/>
            <a:ext cx="4117429" cy="14382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1" y="1716051"/>
            <a:ext cx="3816424" cy="137418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6" y="3487825"/>
            <a:ext cx="7002778" cy="259124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76536" y="2060848"/>
            <a:ext cx="4248472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6" y="1700809"/>
            <a:ext cx="4117429" cy="14382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81472" y="2060848"/>
            <a:ext cx="4248472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69024" y="2060848"/>
            <a:ext cx="4248472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4663652" y="2268371"/>
            <a:ext cx="756742" cy="94460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169024" y="3206893"/>
            <a:ext cx="3240359" cy="2748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재요청시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세션 아이디가 바뀜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7473280" y="2303628"/>
            <a:ext cx="72008" cy="90934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97496" y="5661248"/>
            <a:ext cx="2587352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2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세션 유효 시간 변경하기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71" y="3180157"/>
            <a:ext cx="8225473" cy="324322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34726"/>
            <a:ext cx="3168352" cy="151504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664968" y="2060848"/>
            <a:ext cx="3330370" cy="8309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은행사이트에 로그인한 경우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분에서 초단위로 </a:t>
            </a:r>
            <a:r>
              <a:rPr lang="ko-KR" altLang="en-US" sz="1600" dirty="0" err="1" smtClean="0"/>
              <a:t>역카운팅</a:t>
            </a:r>
            <a:r>
              <a:rPr lang="ko-KR" altLang="en-US" sz="1600" dirty="0" smtClean="0"/>
              <a:t> 되면서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분이 지나면 자동로그아웃 됨</a:t>
            </a:r>
            <a:endParaRPr lang="ko-KR" altLang="en-US" sz="16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136576" y="5085184"/>
            <a:ext cx="3528392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3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 실</a:t>
            </a:r>
            <a:r>
              <a:rPr lang="ko-KR" altLang="en-US" sz="2000" b="1" dirty="0"/>
              <a:t>습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151917"/>
            <a:ext cx="3299746" cy="754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140967"/>
            <a:ext cx="4459568" cy="30975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4" y="1816643"/>
            <a:ext cx="3977615" cy="21794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57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98" y="1484665"/>
            <a:ext cx="8268417" cy="4968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0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Java EE API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5273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Java EE API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err="1" smtClean="0"/>
              <a:t>서블릿</a:t>
            </a:r>
            <a:r>
              <a:rPr lang="en-US" altLang="ko-KR" sz="2000" b="1" dirty="0" smtClean="0"/>
              <a:t>(Servlet)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3787468" cy="2309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91" y="2487239"/>
            <a:ext cx="5725262" cy="33332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7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Servlet API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6536" y="908720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API </a:t>
            </a:r>
            <a:r>
              <a:rPr lang="ko-KR" altLang="en-US" sz="2000" b="1" dirty="0" smtClean="0"/>
              <a:t>계층 구조</a:t>
            </a:r>
            <a:endParaRPr lang="en-US" altLang="ko-KR" sz="2000" b="1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94768" y="1425873"/>
            <a:ext cx="1871811" cy="4721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98788" y="2355386"/>
            <a:ext cx="1867792" cy="4721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ServletConfig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8788" y="3244882"/>
            <a:ext cx="1867792" cy="4721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HttpServlet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381608" y="2827536"/>
            <a:ext cx="102151" cy="426973"/>
            <a:chOff x="4381608" y="5491832"/>
            <a:chExt cx="102151" cy="426973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42116"/>
              </p:ext>
            </p:extLst>
          </p:nvPr>
        </p:nvGraphicFramePr>
        <p:xfrm>
          <a:off x="992560" y="4437112"/>
          <a:ext cx="7992888" cy="165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800" b="1" dirty="0" err="1" smtClean="0"/>
                        <a:t>doGet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HttpServletRequest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req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HttpServletResponse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resp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서블릿이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GET request</a:t>
                      </a:r>
                      <a:r>
                        <a:rPr lang="ko-KR" altLang="en-US" sz="1600" dirty="0" smtClean="0"/>
                        <a:t>를 수행하기 위해 </a:t>
                      </a:r>
                      <a:r>
                        <a:rPr lang="en-US" altLang="ko-KR" sz="1600" dirty="0" smtClean="0"/>
                        <a:t>service()</a:t>
                      </a:r>
                      <a:r>
                        <a:rPr lang="ko-KR" altLang="en-US" sz="1600" dirty="0" smtClean="0"/>
                        <a:t>를 통해서 호출된다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doPost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HttpServletRequest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req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HttpServletResponse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resp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600" dirty="0" err="1" smtClean="0"/>
                        <a:t>서블릿이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POST request</a:t>
                      </a:r>
                      <a:r>
                        <a:rPr lang="ko-KR" altLang="en-US" sz="1600" dirty="0" smtClean="0"/>
                        <a:t>를 수행하기 위해 </a:t>
                      </a:r>
                      <a:r>
                        <a:rPr lang="en-US" altLang="ko-KR" sz="1600" dirty="0" smtClean="0"/>
                        <a:t>service()</a:t>
                      </a:r>
                      <a:r>
                        <a:rPr lang="ko-KR" altLang="en-US" sz="1600" dirty="0" smtClean="0"/>
                        <a:t>를 통해서 호출된다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76536" y="3829110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HttpServlet</a:t>
            </a:r>
            <a:r>
              <a:rPr lang="ko-KR" altLang="en-US" b="1" dirty="0" smtClean="0"/>
              <a:t>의 주요 </a:t>
            </a:r>
            <a:r>
              <a:rPr lang="ko-KR" altLang="en-US" b="1" dirty="0" err="1" smtClean="0"/>
              <a:t>메서드의</a:t>
            </a:r>
            <a:r>
              <a:rPr lang="ko-KR" altLang="en-US" b="1" dirty="0" smtClean="0"/>
              <a:t> 기능</a:t>
            </a:r>
            <a:endParaRPr lang="en-US" altLang="ko-KR" b="1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4376936" y="1921907"/>
            <a:ext cx="102151" cy="426973"/>
            <a:chOff x="4381608" y="5491832"/>
            <a:chExt cx="102151" cy="426973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16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Servlet API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사용자 정의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만들기</a:t>
            </a:r>
            <a:endParaRPr lang="en-US" altLang="ko-KR" sz="2000" b="1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40632" y="1556792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정의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 flipV="1">
            <a:off x="4058761" y="1958365"/>
            <a:ext cx="102151" cy="426973"/>
            <a:chOff x="4381608" y="5491832"/>
            <a:chExt cx="102151" cy="426973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모서리가 둥근 직사각형 18"/>
          <p:cNvSpPr/>
          <p:nvPr/>
        </p:nvSpPr>
        <p:spPr>
          <a:xfrm>
            <a:off x="1640632" y="2390413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서블릿</a:t>
            </a:r>
            <a:r>
              <a:rPr lang="ko-KR" altLang="en-US" dirty="0" smtClean="0"/>
              <a:t> 생명주기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destory</a:t>
            </a:r>
            <a:r>
              <a:rPr lang="en-US" altLang="ko-KR" dirty="0" smtClean="0"/>
              <a:t>())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 flipV="1">
            <a:off x="4058761" y="2836998"/>
            <a:ext cx="102151" cy="426973"/>
            <a:chOff x="4381608" y="5491832"/>
            <a:chExt cx="102151" cy="426973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1640632" y="3269046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service(), </a:t>
            </a:r>
            <a:r>
              <a:rPr lang="en-US" altLang="ko-KR" dirty="0" err="1" smtClean="0"/>
              <a:t>doGet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doPost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 flipV="1">
            <a:off x="4058761" y="3686557"/>
            <a:ext cx="102151" cy="426973"/>
            <a:chOff x="4381608" y="5491832"/>
            <a:chExt cx="102151" cy="426973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모서리가 둥근 직사각형 31"/>
          <p:cNvSpPr/>
          <p:nvPr/>
        </p:nvSpPr>
        <p:spPr>
          <a:xfrm>
            <a:off x="1640632" y="4118605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브라우저에서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매핑이름으로</a:t>
            </a:r>
            <a:r>
              <a:rPr lang="ko-KR" altLang="en-US" dirty="0" smtClean="0"/>
              <a:t> 요청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6536" y="4725144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톰캣의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servlet-api.jar </a:t>
            </a:r>
            <a:r>
              <a:rPr lang="ko-KR" altLang="en-US" b="1" dirty="0" smtClean="0"/>
              <a:t>클래스 패스 설정 </a:t>
            </a:r>
            <a:r>
              <a:rPr lang="en-US" altLang="ko-KR" b="1" dirty="0" smtClean="0"/>
              <a:t>-</a:t>
            </a:r>
            <a:r>
              <a:rPr lang="en-US" altLang="ko-KR" sz="2000" b="1" dirty="0" smtClean="0"/>
              <a:t> </a:t>
            </a:r>
            <a:r>
              <a:rPr lang="ko-KR" altLang="en-US" dirty="0"/>
              <a:t>버전이 낮은 </a:t>
            </a:r>
            <a:r>
              <a:rPr lang="ko-KR" altLang="en-US" dirty="0" smtClean="0"/>
              <a:t>경우 해당</a:t>
            </a:r>
            <a:endParaRPr lang="en-US" altLang="ko-KR" sz="20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64568" y="5295514"/>
            <a:ext cx="828092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프로젝트 이름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마우스 우측 </a:t>
            </a:r>
            <a:r>
              <a:rPr lang="en-US" altLang="ko-KR" dirty="0" smtClean="0"/>
              <a:t>&gt; Build Path &gt; Configure Build Path &gt; Libraries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Classpath</a:t>
            </a:r>
            <a:r>
              <a:rPr lang="en-US" altLang="ko-KR" dirty="0" smtClean="0"/>
              <a:t> &gt; Add External JARs &gt; </a:t>
            </a:r>
            <a:r>
              <a:rPr lang="en-US" altLang="ko-KR" b="1" dirty="0" smtClean="0">
                <a:solidFill>
                  <a:srgbClr val="C00000"/>
                </a:solidFill>
              </a:rPr>
              <a:t>tomcat &gt; lib &gt; servlet-api.jar</a:t>
            </a:r>
          </a:p>
        </p:txBody>
      </p:sp>
    </p:spTree>
    <p:extLst>
      <p:ext uri="{BB962C8B-B14F-4D97-AF65-F5344CB8AC3E}">
        <p14:creationId xmlns:p14="http://schemas.microsoft.com/office/powerpoint/2010/main" val="34489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54" y="2607651"/>
            <a:ext cx="3663596" cy="36980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xml </a:t>
            </a:r>
            <a:r>
              <a:rPr lang="ko-KR" altLang="en-US" sz="2000" b="1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sz="2000" b="1" dirty="0" err="1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26" b="81422"/>
          <a:stretch/>
        </p:blipFill>
        <p:spPr>
          <a:xfrm>
            <a:off x="4232920" y="1752434"/>
            <a:ext cx="5173960" cy="65267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216110" y="2470987"/>
            <a:ext cx="1958910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ysClr val="windowText" lastClr="000000"/>
                </a:solidFill>
              </a:rPr>
              <a:t>HttpServlet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상속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7446278" y="2078772"/>
            <a:ext cx="315034" cy="392215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65168" y="1700808"/>
            <a:ext cx="1962218" cy="33965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014503" y="4234264"/>
            <a:ext cx="1582109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Override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한다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461668" y="3290686"/>
            <a:ext cx="552835" cy="94357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469396" y="3132648"/>
            <a:ext cx="2931876" cy="22434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516825" y="4715414"/>
            <a:ext cx="1538228" cy="2257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6307828" y="4574869"/>
            <a:ext cx="1687511" cy="1158387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04240"/>
            <a:ext cx="2446232" cy="4564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568624" y="5460846"/>
            <a:ext cx="1584176" cy="4164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520952" y="5833257"/>
            <a:ext cx="1538228" cy="2257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>
            <a:stCxn id="2" idx="3"/>
          </p:cNvCxnSpPr>
          <p:nvPr/>
        </p:nvCxnSpPr>
        <p:spPr>
          <a:xfrm flipH="1">
            <a:off x="6159906" y="4456666"/>
            <a:ext cx="1749744" cy="371625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12954</TotalTime>
  <Words>1462</Words>
  <Application>Microsoft Office PowerPoint</Application>
  <PresentationFormat>A4 용지(210x297mm)</PresentationFormat>
  <Paragraphs>253</Paragraphs>
  <Slides>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4장. 서블릿 – Servlet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827</cp:revision>
  <dcterms:created xsi:type="dcterms:W3CDTF">2019-03-04T02:36:55Z</dcterms:created>
  <dcterms:modified xsi:type="dcterms:W3CDTF">2023-05-31T21:23:56Z</dcterms:modified>
</cp:coreProperties>
</file>