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49" r:id="rId3"/>
    <p:sldId id="371" r:id="rId4"/>
    <p:sldId id="372" r:id="rId5"/>
    <p:sldId id="369" r:id="rId6"/>
    <p:sldId id="370" r:id="rId7"/>
    <p:sldId id="368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437" r:id="rId16"/>
    <p:sldId id="438" r:id="rId17"/>
    <p:sldId id="385" r:id="rId18"/>
    <p:sldId id="386" r:id="rId19"/>
    <p:sldId id="440" r:id="rId20"/>
    <p:sldId id="387" r:id="rId21"/>
    <p:sldId id="388" r:id="rId22"/>
    <p:sldId id="389" r:id="rId23"/>
    <p:sldId id="442" r:id="rId24"/>
    <p:sldId id="390" r:id="rId25"/>
    <p:sldId id="391" r:id="rId26"/>
    <p:sldId id="392" r:id="rId27"/>
    <p:sldId id="443" r:id="rId28"/>
    <p:sldId id="448" r:id="rId29"/>
    <p:sldId id="449" r:id="rId30"/>
    <p:sldId id="446" r:id="rId31"/>
    <p:sldId id="434" r:id="rId32"/>
    <p:sldId id="450" r:id="rId33"/>
    <p:sldId id="441" r:id="rId34"/>
    <p:sldId id="435" r:id="rId35"/>
    <p:sldId id="436" r:id="rId36"/>
    <p:sldId id="447" r:id="rId37"/>
    <p:sldId id="419" r:id="rId38"/>
    <p:sldId id="420" r:id="rId39"/>
    <p:sldId id="421" r:id="rId40"/>
    <p:sldId id="422" r:id="rId41"/>
    <p:sldId id="423" r:id="rId42"/>
    <p:sldId id="424" r:id="rId43"/>
    <p:sldId id="429" r:id="rId44"/>
    <p:sldId id="425" r:id="rId45"/>
    <p:sldId id="426" r:id="rId46"/>
    <p:sldId id="427" r:id="rId47"/>
    <p:sldId id="430" r:id="rId48"/>
    <p:sldId id="431" r:id="rId4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589865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JDBC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연동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JDBC – oracle, </a:t>
            </a:r>
            <a:r>
              <a:rPr lang="en-US" altLang="ko-KR" sz="1800" i="1" dirty="0" err="1" smtClean="0">
                <a:solidFill>
                  <a:schemeClr val="bg1"/>
                </a:solidFill>
              </a:rPr>
              <a:t>mysql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JDBC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521" y="908720"/>
            <a:ext cx="316835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학생 목록 보기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31" y="1412776"/>
            <a:ext cx="6984776" cy="4803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12" y="4581128"/>
            <a:ext cx="2695459" cy="1553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64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77359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애플리케이션에서 데이터베이스와의 연동은 필수적인 작업이다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이런 상호작용을 위해서는 데이터베이스 관리 시스템이 설치되어야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929" y="1844824"/>
            <a:ext cx="824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download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&gt; MySQL Community Downloads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84" y="2852936"/>
            <a:ext cx="5082030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1496616" y="4101039"/>
            <a:ext cx="1728192" cy="2640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3276369" y="3860382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3829244"/>
            <a:ext cx="4257075" cy="2124559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7113240" y="5517232"/>
            <a:ext cx="1512168" cy="4320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8556359" y="5189630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②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7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5929" y="1154068"/>
            <a:ext cx="824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버전 </a:t>
            </a:r>
            <a:r>
              <a:rPr lang="en-US" altLang="ko-KR" dirty="0" smtClean="0"/>
              <a:t>– MySQL 8.0.3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42" y="2204864"/>
            <a:ext cx="7932746" cy="3188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37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844824"/>
            <a:ext cx="4030080" cy="2935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844824"/>
            <a:ext cx="4013755" cy="2992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7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12" name="오른쪽 화살표 11"/>
          <p:cNvSpPr/>
          <p:nvPr/>
        </p:nvSpPr>
        <p:spPr>
          <a:xfrm>
            <a:off x="5058443" y="2962190"/>
            <a:ext cx="490745" cy="13306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72816"/>
            <a:ext cx="4024866" cy="30911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420888"/>
            <a:ext cx="3696411" cy="158417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05129" y="429309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: root</a:t>
            </a:r>
          </a:p>
          <a:p>
            <a:r>
              <a:rPr lang="ko-KR" altLang="en-US" dirty="0" smtClean="0"/>
              <a:t>비밀번호 </a:t>
            </a:r>
            <a:r>
              <a:rPr lang="en-US" altLang="ko-KR" dirty="0" smtClean="0"/>
              <a:t>: 12345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5412" y="50851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포트 </a:t>
            </a:r>
            <a:r>
              <a:rPr lang="en-US" altLang="ko-KR" dirty="0" smtClean="0"/>
              <a:t>: 3306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6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ko-KR" altLang="en-US" b="1" dirty="0" smtClean="0"/>
              <a:t>환경 변수 설정하기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617133"/>
            <a:ext cx="6408712" cy="4272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76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246631"/>
            <a:ext cx="6318449" cy="2713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1974" y="1560567"/>
            <a:ext cx="746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ysql</a:t>
            </a:r>
            <a:r>
              <a:rPr lang="en-US" altLang="ko-KR" b="1" dirty="0" smtClean="0"/>
              <a:t> – u root –p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입력 </a:t>
            </a:r>
            <a:r>
              <a:rPr lang="en-US" altLang="ko-KR" dirty="0" smtClean="0"/>
              <a:t>&gt; password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&gt; show databases;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77" y="3603434"/>
            <a:ext cx="1861709" cy="22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5472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 확인 및 데이터 베이스 만들기 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1943"/>
            <a:ext cx="3582399" cy="3466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7056" y="2420888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ysql</a:t>
            </a:r>
            <a:r>
              <a:rPr lang="en-US" altLang="ko-KR" dirty="0" smtClean="0"/>
              <a:t>&gt;CREATE DATABASE </a:t>
            </a:r>
            <a:r>
              <a:rPr lang="en-US" altLang="ko-KR" dirty="0" err="1" smtClean="0"/>
              <a:t>jspdb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검색하기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&gt;</a:t>
            </a:r>
            <a:r>
              <a:rPr lang="en-US" altLang="ko-KR" dirty="0" smtClean="0"/>
              <a:t>SHOW DATABASES;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6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545" y="1177359"/>
            <a:ext cx="640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MySQL </a:t>
            </a:r>
            <a:r>
              <a:rPr lang="ko-KR" altLang="en-US" b="1" dirty="0" smtClean="0"/>
              <a:t>기본 명령어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▷ 데이터 베이스 생성하기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204864"/>
            <a:ext cx="3223540" cy="27891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880992" y="2224916"/>
            <a:ext cx="4176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만들기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CREATE DATABASE </a:t>
            </a:r>
            <a:r>
              <a:rPr lang="en-US" altLang="ko-KR" dirty="0" err="1" smtClean="0">
                <a:solidFill>
                  <a:srgbClr val="C00000"/>
                </a:solidFill>
              </a:rPr>
              <a:t>jspdb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검색하기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SHOW DATABASES;</a:t>
            </a:r>
          </a:p>
          <a:p>
            <a:endParaRPr lang="en-US" altLang="ko-KR" dirty="0"/>
          </a:p>
          <a:p>
            <a:r>
              <a:rPr lang="ko-KR" altLang="en-US" dirty="0"/>
              <a:t>데이터 베이스 사용하기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USE </a:t>
            </a:r>
            <a:r>
              <a:rPr lang="en-US" altLang="ko-KR" dirty="0" err="1">
                <a:solidFill>
                  <a:srgbClr val="C00000"/>
                </a:solidFill>
              </a:rPr>
              <a:t>jspdb</a:t>
            </a:r>
            <a:r>
              <a:rPr lang="en-US" altLang="ko-KR" dirty="0" smtClean="0">
                <a:solidFill>
                  <a:srgbClr val="C00000"/>
                </a:solidFill>
              </a:rPr>
              <a:t>;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545" y="1177359"/>
            <a:ext cx="6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MySQL </a:t>
            </a:r>
            <a:r>
              <a:rPr lang="ko-KR" altLang="en-US" b="1" dirty="0" smtClean="0"/>
              <a:t>데이터 타입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datatype </a:t>
            </a:r>
            <a:r>
              <a:rPr lang="ko-KR" altLang="en-US" b="1" dirty="0" smtClean="0"/>
              <a:t>검색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3407844" cy="39777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80AB9DB-914A-4D5D-8644-B984B28B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09282"/>
              </p:ext>
            </p:extLst>
          </p:nvPr>
        </p:nvGraphicFramePr>
        <p:xfrm>
          <a:off x="5457056" y="2852936"/>
          <a:ext cx="3982649" cy="171632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719795">
                  <a:extLst>
                    <a:ext uri="{9D8B030D-6E8A-4147-A177-3AD203B41FA5}">
                      <a16:colId xmlns:a16="http://schemas.microsoft.com/office/drawing/2014/main" val="3593505827"/>
                    </a:ext>
                  </a:extLst>
                </a:gridCol>
                <a:gridCol w="2262854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</a:tblGrid>
              <a:tr h="321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자료형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varchar(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가변길이 문자열 데이터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char(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고정길이 문자열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int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숫자를 저장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date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 형식 저장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75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25725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2"/>
            <a:ext cx="8280920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JDBC(Java Database Connectivity) </a:t>
            </a:r>
            <a:r>
              <a:rPr lang="ko-KR" altLang="en-US" sz="2000" b="1" dirty="0" smtClean="0"/>
              <a:t>정의와 사용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자바 애플리케이션에서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연결해주는 기능을 갖는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오라클</a:t>
            </a:r>
            <a:r>
              <a:rPr lang="en-US" altLang="ko-KR" dirty="0" smtClean="0"/>
              <a:t>, MySQL, MS-SQL </a:t>
            </a:r>
            <a:r>
              <a:rPr lang="ko-KR" altLang="en-US" dirty="0" smtClean="0"/>
              <a:t>개발사가 구현한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드라이버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존재함  </a:t>
            </a:r>
            <a:endParaRPr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636912"/>
            <a:ext cx="5904656" cy="3198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49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생성하기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13" y="1772816"/>
            <a:ext cx="4735444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3" name="직선 연결선 2"/>
          <p:cNvCxnSpPr/>
          <p:nvPr/>
        </p:nvCxnSpPr>
        <p:spPr>
          <a:xfrm>
            <a:off x="1784648" y="2636912"/>
            <a:ext cx="16977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48944" y="2344524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이전 버전에서는 한글 지원이 되지 않았으나 지금은 생략 가능</a:t>
            </a:r>
            <a:endParaRPr lang="ko-KR" altLang="en-US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83" y="4745318"/>
            <a:ext cx="6894969" cy="2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조</a:t>
            </a:r>
            <a:r>
              <a:rPr lang="ko-KR" altLang="en-US" b="1" dirty="0"/>
              <a:t>회</a:t>
            </a:r>
            <a:r>
              <a:rPr lang="ko-KR" altLang="en-US" b="1" dirty="0" smtClean="0"/>
              <a:t>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32" y="1988840"/>
            <a:ext cx="2819645" cy="31397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910624"/>
            <a:ext cx="2395181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79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</a:t>
            </a:r>
            <a:r>
              <a:rPr lang="ko-KR" altLang="en-US" sz="1600" dirty="0"/>
              <a:t>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추가하기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ALTER TABLE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ADD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필드이름  </a:t>
            </a:r>
            <a:r>
              <a:rPr lang="ko-KR" altLang="en-US" sz="1600" dirty="0" err="1" smtClean="0"/>
              <a:t>자료형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790143"/>
            <a:ext cx="4345017" cy="212628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39" y="5157193"/>
            <a:ext cx="5623933" cy="4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59467" y="177281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이름 변경하기</a:t>
            </a:r>
            <a:endParaRPr lang="en-US" altLang="ko-KR" sz="16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1475" y="2111371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  </a:t>
            </a:r>
            <a:r>
              <a:rPr lang="en-US" altLang="ko-KR" sz="1600" b="1" dirty="0"/>
              <a:t>ALTER TABLE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  </a:t>
            </a:r>
            <a:r>
              <a:rPr lang="en-US" altLang="ko-KR" sz="1600" b="1" dirty="0" smtClean="0"/>
              <a:t>CHANGE COLUMN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기존필드 </a:t>
            </a:r>
            <a:r>
              <a:rPr lang="ko-KR" altLang="en-US" sz="1600" dirty="0" err="1" smtClean="0"/>
              <a:t>새필드</a:t>
            </a:r>
            <a:r>
              <a:rPr lang="ko-KR" altLang="en-US" sz="1600" dirty="0" smtClean="0"/>
              <a:t>  </a:t>
            </a:r>
            <a:r>
              <a:rPr lang="ko-KR" altLang="en-US" sz="1600" dirty="0" err="1"/>
              <a:t>자료형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56" y="2815291"/>
            <a:ext cx="4046536" cy="1980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23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</a:t>
            </a:r>
            <a:r>
              <a:rPr lang="ko-KR" altLang="en-US" sz="1600" dirty="0"/>
              <a:t>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삭제하</a:t>
            </a:r>
            <a:r>
              <a:rPr lang="ko-KR" altLang="en-US" sz="1600" dirty="0"/>
              <a:t>기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7089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테이블 삭제하기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ALTER TABLE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DROP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필드이름 </a:t>
            </a: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6576" y="3047474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  DROP </a:t>
            </a:r>
            <a:r>
              <a:rPr lang="en-US" altLang="ko-KR" sz="1600" b="1" dirty="0"/>
              <a:t>TABLE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933057"/>
            <a:ext cx="3888432" cy="175918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939897"/>
            <a:ext cx="3960439" cy="74760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88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ko-KR" altLang="en-US" b="1" dirty="0" err="1" smtClean="0"/>
              <a:t>테이터</a:t>
            </a:r>
            <a:r>
              <a:rPr lang="ko-KR" altLang="en-US" b="1" dirty="0" smtClean="0"/>
              <a:t> 조작하기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삽입하기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47251" y="2996952"/>
            <a:ext cx="838626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SELECT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2… </a:t>
            </a:r>
            <a:r>
              <a:rPr lang="en-US" altLang="ko-KR" sz="1600" b="1" dirty="0" smtClean="0"/>
              <a:t>FROM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 이름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64568" y="263691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검색하기</a:t>
            </a:r>
            <a:endParaRPr lang="en-US" altLang="ko-KR" sz="16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247251" y="2023128"/>
            <a:ext cx="838626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INSERT INTO </a:t>
            </a:r>
            <a:r>
              <a:rPr lang="ko-KR" altLang="en-US" sz="1600" dirty="0" smtClean="0"/>
              <a:t>테이블 이름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2…) </a:t>
            </a:r>
            <a:r>
              <a:rPr lang="en-US" altLang="ko-KR" sz="1600" b="1" dirty="0" smtClean="0"/>
              <a:t>VALUES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데이터 값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데이터값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2, …)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80" y="3717032"/>
            <a:ext cx="5166808" cy="185944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00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ko-KR" altLang="en-US" b="1" dirty="0" err="1" smtClean="0"/>
              <a:t>테이터</a:t>
            </a:r>
            <a:r>
              <a:rPr lang="ko-KR" altLang="en-US" b="1" dirty="0" smtClean="0"/>
              <a:t> 조작하기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수정하기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7089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삭제하기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UPDATE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SET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열이름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 = </a:t>
            </a:r>
            <a:r>
              <a:rPr lang="ko-KR" altLang="en-US" sz="1600" dirty="0" smtClean="0"/>
              <a:t>데이터 값 </a:t>
            </a:r>
            <a:r>
              <a:rPr lang="en-US" altLang="ko-KR" sz="1600" dirty="0" smtClean="0"/>
              <a:t>1 </a:t>
            </a:r>
            <a:r>
              <a:rPr lang="en-US" altLang="ko-KR" sz="1600" b="1" dirty="0" smtClean="0"/>
              <a:t>[WHERE   </a:t>
            </a:r>
            <a:r>
              <a:rPr lang="ko-KR" altLang="en-US" sz="1600" b="1" dirty="0" err="1" smtClean="0"/>
              <a:t>조건식</a:t>
            </a:r>
            <a:r>
              <a:rPr lang="en-US" altLang="ko-KR" sz="1600" b="1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6576" y="3047474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DELETE  [FROM]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[WHERE   </a:t>
            </a:r>
            <a:r>
              <a:rPr lang="ko-KR" altLang="en-US" sz="1600" b="1" dirty="0" err="1" smtClean="0"/>
              <a:t>조건식</a:t>
            </a:r>
            <a:r>
              <a:rPr lang="en-US" altLang="ko-KR" sz="1600" b="1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861047"/>
            <a:ext cx="4648603" cy="19432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3808845"/>
            <a:ext cx="3520745" cy="101354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91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워크벤치</a:t>
            </a:r>
            <a:r>
              <a:rPr lang="en-US" altLang="ko-KR" b="1" dirty="0" smtClean="0"/>
              <a:t>(Work bench)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64680"/>
            <a:ext cx="7829084" cy="3724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48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관계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외래키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5482156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49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관계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외래키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2816"/>
            <a:ext cx="5105843" cy="3627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29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2520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이용한 데이터베이스 연동하기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420888"/>
            <a:ext cx="3605512" cy="1229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50504" y="1625025"/>
            <a:ext cx="549053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ojdbc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드라이버 구하기 </a:t>
            </a:r>
            <a:r>
              <a:rPr lang="en-US" altLang="ko-KR" b="1" dirty="0" smtClean="0"/>
              <a:t>-</a:t>
            </a:r>
            <a:r>
              <a:rPr lang="en-US" altLang="ko-KR" sz="1600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디벨로퍼</a:t>
            </a:r>
            <a:r>
              <a:rPr lang="ko-KR" altLang="en-US" dirty="0" smtClean="0"/>
              <a:t> 설치 경로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5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워크 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en-US" altLang="ko-KR" b="1" dirty="0" smtClean="0"/>
              <a:t>user </a:t>
            </a:r>
            <a:r>
              <a:rPr lang="ko-KR" altLang="en-US" b="1" dirty="0" smtClean="0"/>
              <a:t>테이블 생성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96466"/>
            <a:ext cx="6873836" cy="2476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46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MySQL Connector J  </a:t>
            </a:r>
            <a:r>
              <a:rPr lang="en-US" altLang="ko-KR" sz="2000" b="1" dirty="0" smtClean="0"/>
              <a:t>jar </a:t>
            </a:r>
            <a:r>
              <a:rPr lang="ko-KR" altLang="en-US" sz="2000" b="1" dirty="0" smtClean="0"/>
              <a:t>파일 </a:t>
            </a:r>
            <a:r>
              <a:rPr lang="en-US" altLang="ko-KR" sz="2000" b="1" dirty="0" smtClean="0"/>
              <a:t>&gt; WEB-INF &gt; lib</a:t>
            </a:r>
            <a:r>
              <a:rPr lang="ko-KR" altLang="en-US" sz="2000" b="1" dirty="0" smtClean="0"/>
              <a:t>에 </a:t>
            </a:r>
            <a:r>
              <a:rPr lang="en-US" altLang="ko-KR" sz="2000" b="1" dirty="0" smtClean="0"/>
              <a:t>import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59" y="2055835"/>
            <a:ext cx="5472608" cy="18546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3573016"/>
            <a:ext cx="3264821" cy="23538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9" name="그룹 8"/>
          <p:cNvGrpSpPr/>
          <p:nvPr/>
        </p:nvGrpSpPr>
        <p:grpSpPr>
          <a:xfrm>
            <a:off x="1136576" y="1776341"/>
            <a:ext cx="2304256" cy="2413656"/>
            <a:chOff x="1928664" y="3717032"/>
            <a:chExt cx="2304256" cy="241365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664" y="3717032"/>
              <a:ext cx="2304256" cy="241365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cxnSp>
          <p:nvCxnSpPr>
            <p:cNvPr id="11" name="직선 연결선 10"/>
            <p:cNvCxnSpPr/>
            <p:nvPr/>
          </p:nvCxnSpPr>
          <p:spPr>
            <a:xfrm>
              <a:off x="2360712" y="4509120"/>
              <a:ext cx="169778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04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MySQL Connector J </a:t>
            </a:r>
            <a:r>
              <a:rPr lang="en-US" altLang="ko-KR" sz="2000" b="1" dirty="0" smtClean="0"/>
              <a:t>&gt; Maven &gt; pom.xml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1" y="1772744"/>
            <a:ext cx="5112568" cy="1872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1" y="3907095"/>
            <a:ext cx="8352244" cy="1684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15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56" y="1712287"/>
            <a:ext cx="9121930" cy="4305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Mydql</a:t>
            </a:r>
            <a:r>
              <a:rPr lang="en-US" altLang="ko-KR" sz="2000" b="1" dirty="0" smtClean="0"/>
              <a:t> driver </a:t>
            </a:r>
            <a:r>
              <a:rPr lang="ko-KR" altLang="en-US" sz="2000" b="1" dirty="0" smtClean="0"/>
              <a:t>한글 및 시간 설정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50" y="4365104"/>
            <a:ext cx="3619814" cy="762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35" y="5373216"/>
            <a:ext cx="4610500" cy="6096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4512257" y="3140968"/>
            <a:ext cx="5121264" cy="6469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/>
              <a:t>jdbc:mysql</a:t>
            </a:r>
            <a:r>
              <a:rPr lang="en-US" altLang="ko-KR" sz="1600" dirty="0"/>
              <a:t>://</a:t>
            </a:r>
            <a:r>
              <a:rPr lang="en-US" altLang="ko-KR" sz="1600" dirty="0" smtClean="0"/>
              <a:t>127.0.0.1:3306/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jspdb?useUnicode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true&amp;serverTimezone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=Asia/Seoul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521" y="1109845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  <a:r>
              <a:rPr lang="ko-KR" altLang="en-US" sz="2000" b="1" dirty="0" smtClean="0"/>
              <a:t>회원 추가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3" y="1700808"/>
            <a:ext cx="9489504" cy="37614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32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196752"/>
            <a:ext cx="8856984" cy="46889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84" y="4869160"/>
            <a:ext cx="2569888" cy="14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MySQL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5000" y="1197700"/>
            <a:ext cx="311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User </a:t>
            </a:r>
            <a:r>
              <a:rPr lang="ko-KR" altLang="en-US" sz="2000" b="1" dirty="0" smtClean="0"/>
              <a:t>계정 생성하기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48" y="1701756"/>
            <a:ext cx="7666384" cy="1943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42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Database Connection Pool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애플리케이션에서 필요로 하는 시점에 커넥션을 만드는 것이 아니라 미리 일정한 수의 커넥션을 만들어 놓고 필요한 시점에 애플리케이션에 제공하는 서비스 및 관리 체계를 말한다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137683" y="4603572"/>
            <a:ext cx="1454089" cy="167102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통 6"/>
          <p:cNvSpPr/>
          <p:nvPr/>
        </p:nvSpPr>
        <p:spPr>
          <a:xfrm>
            <a:off x="7215096" y="5234102"/>
            <a:ext cx="1914368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데이터베이스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72550" y="5027558"/>
            <a:ext cx="1804181" cy="4059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클라이언트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2425" y="2273390"/>
            <a:ext cx="290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커넥션 풀 사용하지 않음</a:t>
            </a:r>
            <a:endParaRPr lang="ko-KR" altLang="en-US" sz="16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1742" y="4677424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연결 쿼리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526338" y="5169638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526338" y="5387991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531742" y="5462766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 결과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원통 19"/>
          <p:cNvSpPr/>
          <p:nvPr/>
        </p:nvSpPr>
        <p:spPr>
          <a:xfrm>
            <a:off x="5126864" y="3026602"/>
            <a:ext cx="1770352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데이터베이스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72550" y="3140968"/>
            <a:ext cx="1804181" cy="4059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클라이언트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31742" y="2790834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연결 쿼리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526338" y="3283048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3526338" y="3501401"/>
            <a:ext cx="1499757" cy="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531742" y="3576176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실행 결과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14663" y="5733256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커넥션 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55793" y="2611944"/>
            <a:ext cx="1079033" cy="40591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JDBC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137683" y="5169638"/>
            <a:ext cx="1488938" cy="29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26621" y="5463003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137683" y="5432122"/>
            <a:ext cx="1488938" cy="29336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6626621" y="5725487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614558" y="4763722"/>
            <a:ext cx="1079033" cy="40591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JDBC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92425" y="4221088"/>
            <a:ext cx="290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커넥션 풀 사용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14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커넥션 풀 동작 과정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애플리케이션 서버가 시작될 때 일정 수의 커넥션을 미리 생성한다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웹 애플리케이션 요청에 따라 생성된 커넥션 객체를 전달한다</a:t>
            </a:r>
            <a:r>
              <a:rPr lang="en-US" altLang="ko-KR" sz="1600" dirty="0" smtClean="0"/>
              <a:t>.(JNDI </a:t>
            </a:r>
            <a:r>
              <a:rPr lang="ko-KR" altLang="en-US" sz="1600" dirty="0" smtClean="0"/>
              <a:t>이용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일정 수 이상의 커넥션이 사용되면 새로운 커넥션을 만든다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사용하지 않는 커넥션은 종료하고 최소한의 기본 커넥션을 유지한다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6536" y="2996952"/>
            <a:ext cx="885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JNDI(Java Naming and Directory Interface)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자바에서 </a:t>
            </a:r>
            <a:r>
              <a:rPr lang="ko-KR" altLang="en-US" sz="1600" dirty="0" err="1" smtClean="0"/>
              <a:t>네이밍</a:t>
            </a:r>
            <a:r>
              <a:rPr lang="ko-KR" altLang="en-US" sz="1600" dirty="0" smtClean="0"/>
              <a:t> 서비스를 이용할 수 있도록 제공하는 인터페이스이며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데이터베이스 커넥션 풀에서 사용하게 될 </a:t>
            </a:r>
            <a:r>
              <a:rPr lang="en-US" altLang="ko-KR" sz="1600" dirty="0" err="1" smtClean="0"/>
              <a:t>DataSource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객체는 </a:t>
            </a:r>
            <a:r>
              <a:rPr lang="ko-KR" altLang="en-US" sz="1600" dirty="0" err="1" smtClean="0"/>
              <a:t>네이밍</a:t>
            </a:r>
            <a:r>
              <a:rPr lang="ko-KR" altLang="en-US" sz="1600" dirty="0" smtClean="0"/>
              <a:t> 서비스를 통해 컨테이너에 제공한다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네이밍</a:t>
            </a:r>
            <a:r>
              <a:rPr lang="ko-KR" altLang="en-US" sz="1600" dirty="0" smtClean="0"/>
              <a:t> 서비스는 논리적인 이름을 디렉터리 서비스의 파일 또는 자바 객체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 등과 연결해 주는 서비스를 말하는데 </a:t>
            </a:r>
            <a:r>
              <a:rPr lang="en-US" altLang="ko-KR" sz="1600" dirty="0" smtClean="0"/>
              <a:t>DNS </a:t>
            </a:r>
            <a:r>
              <a:rPr lang="ko-KR" altLang="en-US" sz="1600" dirty="0" smtClean="0"/>
              <a:t>서비스가 도메인 이름을 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숫자 주소로 변환해 주는 것과 유사한 서비스라고 생각 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구체적으로는 필요한 자원을 키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(key/value) </a:t>
            </a:r>
            <a:r>
              <a:rPr lang="ko-KR" altLang="en-US" sz="1600" dirty="0" smtClean="0"/>
              <a:t>쌍으로 저장한 후 키를 이용해 값을 얻는 방법이다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6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톰캣의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DataSource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설정 및 사용 방법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17" y="3271678"/>
            <a:ext cx="5128923" cy="231756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937455" y="1484784"/>
            <a:ext cx="8552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JDBC </a:t>
            </a:r>
            <a:r>
              <a:rPr lang="ko-KR" altLang="en-US" sz="1600" dirty="0" smtClean="0"/>
              <a:t>드라이버</a:t>
            </a:r>
            <a:r>
              <a:rPr lang="en-US" altLang="ko-KR" sz="1600" dirty="0" smtClean="0"/>
              <a:t>(jar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이클립스의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WEB-INF/lib </a:t>
            </a:r>
            <a:r>
              <a:rPr lang="ko-KR" altLang="en-US" sz="1600" dirty="0" smtClean="0"/>
              <a:t>폴더에 저장한다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context.xml </a:t>
            </a:r>
            <a:r>
              <a:rPr lang="ko-KR" altLang="en-US" sz="1600" dirty="0" smtClean="0"/>
              <a:t>파일에 </a:t>
            </a:r>
            <a:r>
              <a:rPr lang="en-US" altLang="ko-KR" sz="1600" dirty="0" err="1" smtClean="0"/>
              <a:t>DataSource</a:t>
            </a:r>
            <a:r>
              <a:rPr lang="ko-KR" altLang="en-US" sz="1600" dirty="0" smtClean="0"/>
              <a:t>를 등록한다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smtClean="0"/>
              <a:t>DBCP </a:t>
            </a:r>
            <a:r>
              <a:rPr lang="ko-KR" altLang="en-US" sz="1600" dirty="0" smtClean="0"/>
              <a:t>프로젝트 만들어 연결 테스트하기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889104" y="3270769"/>
            <a:ext cx="1413333" cy="3745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</a:t>
            </a:r>
            <a:r>
              <a:rPr lang="en-US" altLang="ko-KR" sz="1600" dirty="0" smtClean="0"/>
              <a:t>ontext.xml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687817" y="2814914"/>
            <a:ext cx="196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와 연결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20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8722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JDBC</a:t>
            </a:r>
            <a:r>
              <a:rPr lang="en-US" altLang="ko-KR" b="1" dirty="0"/>
              <a:t>(Java Database Connectivity)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3181" y="978413"/>
            <a:ext cx="828092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이용한 데이터베이스 연동하기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Ojdbc.jar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파일을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이클립스</a:t>
            </a:r>
            <a:r>
              <a:rPr lang="ko-KR" altLang="en-US" b="1" dirty="0" smtClean="0"/>
              <a:t> 프로젝트에 복사하기  </a:t>
            </a:r>
            <a:endParaRPr lang="en-US" altLang="ko-K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t="28092" r="65940" b="15718"/>
          <a:stretch/>
        </p:blipFill>
        <p:spPr bwMode="auto">
          <a:xfrm>
            <a:off x="3728864" y="2111482"/>
            <a:ext cx="2693917" cy="254165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2111482"/>
            <a:ext cx="2999435" cy="306192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6537176" y="2636912"/>
            <a:ext cx="68407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17396" y="2430180"/>
            <a:ext cx="684076" cy="3600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6681192" y="2267580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BA4CB-1850-4BEE-B85B-1E0EB9C23827}"/>
              </a:ext>
            </a:extLst>
          </p:cNvPr>
          <p:cNvSpPr txBox="1"/>
          <p:nvPr/>
        </p:nvSpPr>
        <p:spPr>
          <a:xfrm>
            <a:off x="8625408" y="2132856"/>
            <a:ext cx="33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0552" y="4597341"/>
            <a:ext cx="3744416" cy="115212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1.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프로젝트의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lib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폴더에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.jar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복사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클래스 패스 설정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0992" y="5425473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프로젝트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우측마우스 </a:t>
            </a:r>
            <a:r>
              <a:rPr lang="en-US" altLang="ko-KR" sz="1600" dirty="0" smtClean="0"/>
              <a:t>&gt; Build Path &gt; </a:t>
            </a:r>
            <a:r>
              <a:rPr lang="en-US" altLang="ko-KR" sz="1600" dirty="0" err="1" smtClean="0"/>
              <a:t>Cofigure</a:t>
            </a:r>
            <a:r>
              <a:rPr lang="en-US" altLang="ko-KR" sz="1600" dirty="0" smtClean="0"/>
              <a:t> Build Path &gt; Libraries(</a:t>
            </a:r>
            <a:r>
              <a:rPr lang="en-US" altLang="ko-KR" sz="1600" dirty="0" err="1" smtClean="0"/>
              <a:t>Classpath</a:t>
            </a:r>
            <a:r>
              <a:rPr lang="en-US" altLang="ko-KR" sz="1600" dirty="0" smtClean="0"/>
              <a:t>) &gt; Add JARs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77" y="2132856"/>
            <a:ext cx="2160240" cy="2143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8" name="직선 화살표 연결선 17"/>
          <p:cNvCxnSpPr/>
          <p:nvPr/>
        </p:nvCxnSpPr>
        <p:spPr>
          <a:xfrm flipV="1">
            <a:off x="1784648" y="4205258"/>
            <a:ext cx="324036" cy="44787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424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서블릿으로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DBCP </a:t>
            </a:r>
            <a:r>
              <a:rPr lang="ko-KR" altLang="en-US" sz="2000" b="1" dirty="0" smtClean="0"/>
              <a:t>테스트 파일 만들기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28800"/>
            <a:ext cx="4795120" cy="407524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52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서블릿으로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DBCP </a:t>
            </a:r>
            <a:r>
              <a:rPr lang="ko-KR" altLang="en-US" sz="2000" b="1" dirty="0"/>
              <a:t>테스트 파일 만들기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5" y="1536659"/>
            <a:ext cx="8498247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41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Jsp</a:t>
            </a:r>
            <a:r>
              <a:rPr lang="ko-KR" altLang="en-US" sz="2000" b="1" dirty="0" smtClean="0"/>
              <a:t>로 커넥션 풀 구현하기 실습</a:t>
            </a:r>
            <a:endParaRPr lang="en-US" altLang="ko-KR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41481"/>
              </p:ext>
            </p:extLst>
          </p:nvPr>
        </p:nvGraphicFramePr>
        <p:xfrm>
          <a:off x="795265" y="2220848"/>
          <a:ext cx="849694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dbcp</a:t>
                      </a:r>
                      <a:r>
                        <a:rPr lang="en-US" altLang="ko-KR" sz="1800" dirty="0" err="1" smtClean="0"/>
                        <a:t>_test.sql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Jdbc_text</a:t>
                      </a:r>
                      <a:r>
                        <a:rPr lang="en-US" altLang="ko-KR" sz="1600" dirty="0" smtClean="0"/>
                        <a:t> DB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jdcp_test.jsp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서블릿</a:t>
                      </a:r>
                      <a:r>
                        <a:rPr lang="ko-KR" altLang="en-US" sz="1600" dirty="0" smtClean="0"/>
                        <a:t> 파일로 작성하여 커넥션 풀 테스트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6536" y="1641712"/>
            <a:ext cx="28803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프로그램 소스 목록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3933056"/>
            <a:ext cx="5443678" cy="1562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51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트랜잭션 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980728"/>
            <a:ext cx="8928992" cy="87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트랜잭션이란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데이터베이스에서 일련의 작업을 하나로 묶어 처리하는 것을 의미한다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536" y="2996952"/>
            <a:ext cx="885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c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ommit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과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rollback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Commit : </a:t>
            </a:r>
            <a:r>
              <a:rPr lang="ko-KR" altLang="en-US" sz="1600" dirty="0" smtClean="0"/>
              <a:t>데이터 베이스에서 트랜잭션이 완료되었음을 알리는 명령이다</a:t>
            </a:r>
            <a:r>
              <a:rPr lang="en-US" altLang="ko-KR" sz="1600" dirty="0" smtClean="0"/>
              <a:t>. Commit</a:t>
            </a:r>
            <a:r>
              <a:rPr lang="ko-KR" altLang="en-US" sz="1600" dirty="0" smtClean="0"/>
              <a:t>이 완료되기까지 결과는 현재 커넥션에서만 유효하고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커넥션에서는 처리 내용을 확인할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</a:t>
            </a:r>
            <a:r>
              <a:rPr lang="en-US" altLang="ko-KR" sz="1600" dirty="0" smtClean="0"/>
              <a:t>commit</a:t>
            </a:r>
            <a:r>
              <a:rPr lang="ko-KR" altLang="en-US" sz="1600" dirty="0" smtClean="0"/>
              <a:t>이 완료되어야만 다른 커넥션에서도 변경된 데이터를 확인할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Rollback : </a:t>
            </a:r>
            <a:r>
              <a:rPr lang="ko-KR" altLang="en-US" sz="1600" dirty="0" smtClean="0"/>
              <a:t>트랜잭션을 취소하는 명령으로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현재 연결에서 수행한 결과를 원래대로 되돌리는 역할을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트랜잭션이 잘못되었을 경우 </a:t>
            </a:r>
            <a:r>
              <a:rPr lang="en-US" altLang="ko-KR" sz="1600" dirty="0" smtClean="0"/>
              <a:t>rollback</a:t>
            </a:r>
            <a:r>
              <a:rPr lang="ko-KR" altLang="en-US" sz="1600" dirty="0" smtClean="0"/>
              <a:t>을 이용해 모든 작업을 원래 상태로 되돌릴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4568" y="1988840"/>
            <a:ext cx="8064896" cy="91940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한 고객이 계좌이체 중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A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에서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로 송금을 처리하는 중에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A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에서는 인출되었는데 통장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로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0070C0"/>
                </a:solidFill>
              </a:rPr>
              <a:t>송금중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 문제가 발생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정전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전산오류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등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 경우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B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로 송금이 되지 않았다면 인출된 돈은 어떻게 처리해야 할까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?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52736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Jsp</a:t>
            </a:r>
            <a:r>
              <a:rPr lang="ko-KR" altLang="en-US" sz="2000" b="1" dirty="0" smtClean="0"/>
              <a:t>로 커넥션 풀 구현하기 실습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0" y="2060848"/>
            <a:ext cx="9068586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73" y="1124744"/>
            <a:ext cx="7544454" cy="4961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761312" y="1585529"/>
            <a:ext cx="1413333" cy="3745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dbcp_test.jsp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98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커넥션 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4" y="912827"/>
            <a:ext cx="8922441" cy="5179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61312" y="1585529"/>
            <a:ext cx="1413333" cy="37457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dbcp_test.jsp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97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트랜잭션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206" y="1066607"/>
            <a:ext cx="76801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삭제 했는데 이벤트 등록화면에 반영이 </a:t>
            </a:r>
            <a:r>
              <a:rPr lang="ko-KR" altLang="en-US" b="1" dirty="0" err="1" smtClean="0"/>
              <a:t>안되는</a:t>
            </a:r>
            <a:r>
              <a:rPr lang="ko-KR" altLang="en-US" b="1" dirty="0" smtClean="0"/>
              <a:t> 경우 </a:t>
            </a:r>
            <a:r>
              <a:rPr lang="en-US" altLang="ko-KR" b="1" dirty="0" smtClean="0"/>
              <a:t>– commit </a:t>
            </a:r>
            <a:r>
              <a:rPr lang="ko-KR" altLang="en-US" b="1" dirty="0" smtClean="0"/>
              <a:t>실행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9" y="1596345"/>
            <a:ext cx="3013018" cy="187734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8"/>
          <a:stretch/>
        </p:blipFill>
        <p:spPr>
          <a:xfrm>
            <a:off x="4448942" y="3986400"/>
            <a:ext cx="5021033" cy="173326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9" y="3894327"/>
            <a:ext cx="2945100" cy="240341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2688975" y="3356992"/>
            <a:ext cx="1" cy="54036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20552" y="4149080"/>
            <a:ext cx="1116124" cy="41642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920552" y="5949280"/>
            <a:ext cx="1116124" cy="41642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C0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50" y="1596345"/>
            <a:ext cx="5021033" cy="196288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6916665" y="3353961"/>
            <a:ext cx="1" cy="54036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730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트랜잭션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206" y="1066607"/>
            <a:ext cx="688808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이전 명령을 취소할 경우 </a:t>
            </a:r>
            <a:r>
              <a:rPr lang="en-US" altLang="ko-KR" b="1" dirty="0" smtClean="0"/>
              <a:t>– rollback </a:t>
            </a:r>
            <a:r>
              <a:rPr lang="ko-KR" altLang="en-US" b="1" dirty="0" smtClean="0"/>
              <a:t>실행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이미 </a:t>
            </a:r>
            <a:r>
              <a:rPr lang="ko-KR" altLang="en-US" b="1" dirty="0" err="1" smtClean="0"/>
              <a:t>커밋이</a:t>
            </a:r>
            <a:r>
              <a:rPr lang="ko-KR" altLang="en-US" b="1" dirty="0" smtClean="0"/>
              <a:t> 완료되면 안됨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0" y="2132856"/>
            <a:ext cx="4107536" cy="180609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3035904"/>
            <a:ext cx="2852070" cy="24208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235392"/>
            <a:ext cx="4183743" cy="185944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79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6922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데이터베이스 연</a:t>
            </a:r>
            <a:r>
              <a:rPr lang="ko-KR" altLang="en-US" sz="2000" b="1" dirty="0"/>
              <a:t>결</a:t>
            </a:r>
            <a:r>
              <a:rPr lang="ko-KR" altLang="en-US" sz="2000" b="1" dirty="0" smtClean="0"/>
              <a:t> 순서</a:t>
            </a:r>
            <a:endParaRPr lang="en-US" altLang="ko-KR" sz="2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544" y="1772816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 </a:t>
            </a:r>
            <a:r>
              <a:rPr lang="ko-KR" altLang="en-US" dirty="0" smtClean="0"/>
              <a:t>드라이버 로딩하기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2920" y="1772816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DriverManager</a:t>
            </a:r>
            <a:endParaRPr lang="en-US" altLang="ko-KR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8544" y="2708920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32920" y="2708920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Connection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8544" y="3645024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</a:t>
            </a:r>
            <a:r>
              <a:rPr lang="ko-KR" altLang="en-US" dirty="0" smtClean="0"/>
              <a:t>문 실행</a:t>
            </a:r>
            <a:endParaRPr lang="en-US" altLang="ko-KR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32920" y="3645024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PreparedStatement</a:t>
            </a:r>
            <a:endParaRPr lang="en-US" altLang="ko-KR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8544" y="4581128"/>
            <a:ext cx="3024336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 연결 해제</a:t>
            </a:r>
            <a:endParaRPr lang="en-US" altLang="ko-KR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2920" y="4581128"/>
            <a:ext cx="2232248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cxnSp>
        <p:nvCxnSpPr>
          <p:cNvPr id="3" name="직선 화살표 연결선 2"/>
          <p:cNvCxnSpPr>
            <a:stCxn id="12" idx="2"/>
            <a:endCxn id="13" idx="0"/>
          </p:cNvCxnSpPr>
          <p:nvPr/>
        </p:nvCxnSpPr>
        <p:spPr>
          <a:xfrm>
            <a:off x="2360712" y="2276872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80432" y="3212976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383219" y="4149080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457056" y="2276872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457056" y="3212976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457056" y="4149080"/>
            <a:ext cx="0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81192" y="184482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메모리에 </a:t>
            </a:r>
            <a:r>
              <a:rPr lang="en-US" altLang="ko-KR" sz="1600" dirty="0" err="1" smtClean="0"/>
              <a:t>OracleDriver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로딩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681192" y="2791671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Connection </a:t>
            </a:r>
            <a:r>
              <a:rPr lang="ko-KR" altLang="en-US" sz="1600" dirty="0" smtClean="0"/>
              <a:t>객체 생성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681192" y="357301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PreparedStatement</a:t>
            </a:r>
            <a:endParaRPr lang="en-US" altLang="ko-KR" sz="1600" dirty="0"/>
          </a:p>
          <a:p>
            <a:r>
              <a:rPr lang="ko-KR" altLang="en-US" sz="1600" dirty="0" smtClean="0"/>
              <a:t>객체를 통해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문이 실행됨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681192" y="4663879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문의 결과값을 </a:t>
            </a:r>
            <a:r>
              <a:rPr lang="en-US" altLang="ko-KR" sz="1600" dirty="0" err="1" smtClean="0"/>
              <a:t>ResultSet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객체로 받음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93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96922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/>
              <a:t>JDBC</a:t>
            </a:r>
            <a:r>
              <a:rPr lang="en-US" altLang="ko-KR" b="1" dirty="0"/>
              <a:t>(Java Database Connectivity)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0" y="10005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Statement </a:t>
            </a:r>
            <a:r>
              <a:rPr lang="ko-KR" altLang="en-US" sz="2000" b="1" dirty="0" smtClean="0"/>
              <a:t>객체 살펴보기</a:t>
            </a:r>
            <a:endParaRPr lang="en-US" altLang="ko-KR" sz="2000" b="1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8504" y="2636912"/>
            <a:ext cx="2232248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&lt;&lt;interface&gt;&gt;</a:t>
            </a:r>
          </a:p>
          <a:p>
            <a:pPr algn="ctr"/>
            <a:r>
              <a:rPr lang="en-US" altLang="ko-KR" dirty="0" err="1"/>
              <a:t>PreparedStatement</a:t>
            </a:r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40832" y="2014101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435" y="1973741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실행 후 여러 개의 결과값 생기는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)select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40832" y="3244951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executeUpdate</a:t>
            </a:r>
            <a:r>
              <a:rPr lang="en-US" altLang="ko-KR" dirty="0" smtClean="0"/>
              <a:t>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08435" y="3172616"/>
            <a:ext cx="405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SQL</a:t>
            </a:r>
            <a:r>
              <a:rPr lang="ko-KR" altLang="en-US" sz="1600" dirty="0" smtClean="0"/>
              <a:t>문 실행 후 테이블의 내용만 변경되는 경우 사용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)insert, delete, update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712343" y="2274844"/>
            <a:ext cx="697573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728614" y="3068960"/>
            <a:ext cx="697573" cy="4320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92560" y="4725144"/>
            <a:ext cx="2016224" cy="5040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64219" y="4653136"/>
            <a:ext cx="1944216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ResultSet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48543" y="4005064"/>
            <a:ext cx="4587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executeQuery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실행 후 반환 되는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레코드셋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36" name="직선 화살표 연결선 35"/>
          <p:cNvCxnSpPr>
            <a:stCxn id="33" idx="3"/>
            <a:endCxn id="34" idx="1"/>
          </p:cNvCxnSpPr>
          <p:nvPr/>
        </p:nvCxnSpPr>
        <p:spPr>
          <a:xfrm>
            <a:off x="3008784" y="4977172"/>
            <a:ext cx="5554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00523" y="4571256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첫번째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300523" y="5111895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두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6300523" y="5656312"/>
            <a:ext cx="1944216" cy="29296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세</a:t>
            </a:r>
            <a:r>
              <a:rPr lang="ko-KR" altLang="en-US" sz="1600" dirty="0" err="1" smtClean="0"/>
              <a:t>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로우데이터</a:t>
            </a:r>
            <a:endParaRPr lang="en-US" altLang="ko-KR" sz="1600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508435" y="4972815"/>
            <a:ext cx="5554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04528" y="442056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D</a:t>
            </a:r>
            <a:r>
              <a:rPr lang="en-US" altLang="ko-KR" b="1" dirty="0" smtClean="0"/>
              <a:t>B</a:t>
            </a:r>
            <a:r>
              <a:rPr lang="ko-KR" altLang="en-US" b="1" dirty="0"/>
              <a:t>에서 </a:t>
            </a:r>
            <a:r>
              <a:rPr lang="ko-KR" altLang="en-US" b="1" dirty="0" smtClean="0"/>
              <a:t>테이블 생성하</a:t>
            </a:r>
            <a:r>
              <a:rPr lang="ko-KR" altLang="en-US" b="1" dirty="0"/>
              <a:t>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2521" y="1102500"/>
            <a:ext cx="5334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/>
              <a:t> </a:t>
            </a:r>
            <a:r>
              <a:rPr lang="en-US" altLang="ko-KR" b="1" dirty="0" err="1" smtClean="0"/>
              <a:t>t_student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84" y="1857647"/>
            <a:ext cx="4498850" cy="18369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6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JDBC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521" y="908720"/>
            <a:ext cx="57606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/>
              <a:t>JDBC Oracle </a:t>
            </a:r>
            <a:r>
              <a:rPr lang="ko-KR" altLang="en-US" sz="2000" b="1" dirty="0" smtClean="0"/>
              <a:t>연결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3" b="50000"/>
          <a:stretch/>
        </p:blipFill>
        <p:spPr>
          <a:xfrm>
            <a:off x="1424608" y="1556792"/>
            <a:ext cx="6264696" cy="462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05" y="2039856"/>
            <a:ext cx="7361558" cy="4206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5013176"/>
            <a:ext cx="3589331" cy="7925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96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JDBC </a:t>
            </a:r>
            <a:r>
              <a:rPr lang="ko-KR" altLang="en-US" b="1" dirty="0" smtClean="0"/>
              <a:t>연결 </a:t>
            </a:r>
            <a:r>
              <a:rPr lang="ko-KR" altLang="en-US" b="1" dirty="0"/>
              <a:t>테스트</a:t>
            </a:r>
            <a:r>
              <a:rPr lang="en-US" altLang="ko-KR" b="1" dirty="0"/>
              <a:t>(Connection Test)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521" y="908720"/>
            <a:ext cx="3168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학생 추가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삽입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97" y="1434449"/>
            <a:ext cx="6768752" cy="4873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40" y="4653136"/>
            <a:ext cx="2088061" cy="723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82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10992</TotalTime>
  <Words>1170</Words>
  <Application>Microsoft Office PowerPoint</Application>
  <PresentationFormat>A4 용지(210x297mm)</PresentationFormat>
  <Paragraphs>227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13장. JDBC 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669</cp:revision>
  <dcterms:created xsi:type="dcterms:W3CDTF">2019-03-04T02:36:55Z</dcterms:created>
  <dcterms:modified xsi:type="dcterms:W3CDTF">2023-07-17T22:52:52Z</dcterms:modified>
</cp:coreProperties>
</file>