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99" r:id="rId3"/>
    <p:sldId id="322" r:id="rId4"/>
    <p:sldId id="301" r:id="rId5"/>
    <p:sldId id="302" r:id="rId6"/>
    <p:sldId id="303" r:id="rId7"/>
    <p:sldId id="338" r:id="rId8"/>
    <p:sldId id="343" r:id="rId9"/>
    <p:sldId id="347" r:id="rId10"/>
    <p:sldId id="325" r:id="rId11"/>
    <p:sldId id="304" r:id="rId12"/>
    <p:sldId id="341" r:id="rId13"/>
    <p:sldId id="342" r:id="rId14"/>
    <p:sldId id="327" r:id="rId15"/>
    <p:sldId id="328" r:id="rId16"/>
    <p:sldId id="313" r:id="rId17"/>
    <p:sldId id="314" r:id="rId18"/>
    <p:sldId id="332" r:id="rId19"/>
    <p:sldId id="333" r:id="rId20"/>
    <p:sldId id="323" r:id="rId21"/>
    <p:sldId id="350" r:id="rId22"/>
    <p:sldId id="315" r:id="rId23"/>
    <p:sldId id="335" r:id="rId24"/>
    <p:sldId id="344" r:id="rId25"/>
    <p:sldId id="348" r:id="rId26"/>
    <p:sldId id="349" r:id="rId27"/>
    <p:sldId id="317" r:id="rId28"/>
    <p:sldId id="334" r:id="rId29"/>
    <p:sldId id="330" r:id="rId30"/>
    <p:sldId id="331" r:id="rId31"/>
    <p:sldId id="318" r:id="rId32"/>
    <p:sldId id="340" r:id="rId33"/>
    <p:sldId id="320" r:id="rId34"/>
    <p:sldId id="339" r:id="rId35"/>
    <p:sldId id="345" r:id="rId36"/>
    <p:sldId id="346" r:id="rId37"/>
    <p:sldId id="329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err="1" smtClean="0">
                <a:solidFill>
                  <a:schemeClr val="tx1"/>
                </a:solidFill>
              </a:rPr>
              <a:t>제어문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조건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반복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2088" y="1196752"/>
            <a:ext cx="920147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b="1" dirty="0" smtClean="0"/>
              <a:t>윤년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LeapYear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판별하는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 </a:t>
            </a:r>
            <a:r>
              <a:rPr lang="ko-KR" altLang="en-US" dirty="0" smtClean="0"/>
              <a:t>조건 </a:t>
            </a:r>
            <a:r>
              <a:rPr lang="en-US" altLang="ko-KR" dirty="0" smtClean="0"/>
              <a:t>: 4</a:t>
            </a:r>
            <a:r>
              <a:rPr lang="ko-KR" altLang="en-US" dirty="0"/>
              <a:t>년마다 오며 </a:t>
            </a:r>
            <a:r>
              <a:rPr lang="en-US" altLang="ko-KR" dirty="0"/>
              <a:t>100</a:t>
            </a:r>
            <a:r>
              <a:rPr lang="ko-KR" altLang="en-US" dirty="0"/>
              <a:t>년 단위는 </a:t>
            </a:r>
            <a:r>
              <a:rPr lang="ko-KR" altLang="en-US" dirty="0" smtClean="0"/>
              <a:t>윤년이 아니</a:t>
            </a:r>
            <a:r>
              <a:rPr lang="ko-KR" altLang="en-US" dirty="0"/>
              <a:t>나</a:t>
            </a:r>
            <a:r>
              <a:rPr lang="en-US" altLang="ko-KR" dirty="0" smtClean="0"/>
              <a:t>,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   400</a:t>
            </a:r>
            <a:r>
              <a:rPr lang="ko-KR" altLang="en-US" dirty="0"/>
              <a:t>년 단위로 윤년이다</a:t>
            </a:r>
            <a:r>
              <a:rPr lang="en-US" altLang="ko-KR" dirty="0" smtClean="0"/>
              <a:t>.(leapyear.py)</a:t>
            </a:r>
            <a:endParaRPr lang="ko-KR" altLang="en-US" dirty="0"/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3151787"/>
            <a:ext cx="233192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3706861"/>
            <a:ext cx="6319918" cy="1419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41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조건이 둘 이상인 논리연산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744416" cy="5539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and(or)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136576" y="2132856"/>
            <a:ext cx="3176368" cy="20111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1 </a:t>
            </a:r>
            <a:r>
              <a:rPr lang="en-US" altLang="ko-KR" sz="1800" b="0" dirty="0" smtClean="0">
                <a:solidFill>
                  <a:srgbClr val="0070C0"/>
                </a:solidFill>
              </a:rPr>
              <a:t>and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2: 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else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2</a:t>
            </a:r>
            <a:endParaRPr lang="ko-KR" altLang="en-US" sz="1800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46" y="2132856"/>
            <a:ext cx="4293637" cy="37532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977336" y="24208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transport.py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2560" y="1268760"/>
            <a:ext cx="806489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 err="1">
                <a:solidFill>
                  <a:srgbClr val="C00000"/>
                </a:solidFill>
              </a:rPr>
              <a:t>체질량</a:t>
            </a:r>
            <a:r>
              <a:rPr lang="ko-KR" altLang="en-US" sz="2000" b="1" dirty="0">
                <a:solidFill>
                  <a:srgbClr val="C00000"/>
                </a:solidFill>
              </a:rPr>
              <a:t> 지수 </a:t>
            </a:r>
            <a:r>
              <a:rPr lang="en-US" altLang="ko-KR" sz="2000" b="1" dirty="0">
                <a:solidFill>
                  <a:srgbClr val="C00000"/>
                </a:solidFill>
              </a:rPr>
              <a:t>BMI(Body Mass Index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2000" dirty="0" smtClean="0"/>
              <a:t>계산하기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비만도는</a:t>
            </a:r>
            <a:r>
              <a:rPr lang="ko-KR" altLang="en-US" dirty="0" smtClean="0"/>
              <a:t> </a:t>
            </a:r>
            <a:r>
              <a:rPr lang="ko-KR" altLang="en-US" dirty="0"/>
              <a:t>몸무게를 키</a:t>
            </a:r>
            <a:r>
              <a:rPr lang="en-US" altLang="ko-KR" dirty="0"/>
              <a:t>(m)</a:t>
            </a:r>
            <a:r>
              <a:rPr lang="ko-KR" altLang="en-US" dirty="0"/>
              <a:t>의 제곱으로 나눈 결과이다</a:t>
            </a:r>
            <a:r>
              <a:rPr lang="en-US" altLang="ko-KR" dirty="0"/>
              <a:t>. m -&gt; cm</a:t>
            </a:r>
            <a:r>
              <a:rPr lang="ko-KR" altLang="en-US" dirty="0"/>
              <a:t>로 </a:t>
            </a:r>
            <a:r>
              <a:rPr lang="ko-KR" altLang="en-US" dirty="0" smtClean="0"/>
              <a:t>환산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719"/>
              </p:ext>
            </p:extLst>
          </p:nvPr>
        </p:nvGraphicFramePr>
        <p:xfrm>
          <a:off x="1640632" y="2564904"/>
          <a:ext cx="2952328" cy="197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BMI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지수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상태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미만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저체중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20</a:t>
                      </a:r>
                      <a:r>
                        <a:rPr lang="en-US" altLang="ko-KR" sz="1800" baseline="0" dirty="0" smtClean="0"/>
                        <a:t> ~ 24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정상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25</a:t>
                      </a:r>
                      <a:r>
                        <a:rPr lang="en-US" altLang="ko-KR" sz="1800" baseline="0" dirty="0" smtClean="0"/>
                        <a:t> ~ 29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과체중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30 </a:t>
                      </a:r>
                      <a:r>
                        <a:rPr lang="ko-KR" altLang="en-US" sz="1800" dirty="0" smtClean="0"/>
                        <a:t>이상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비만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08" y="2564904"/>
            <a:ext cx="4210966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76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92560" y="1268760"/>
            <a:ext cx="6264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체질량</a:t>
            </a:r>
            <a:r>
              <a:rPr lang="ko-KR" altLang="en-US" sz="2000" dirty="0"/>
              <a:t> 지수 </a:t>
            </a:r>
            <a:r>
              <a:rPr lang="en-US" altLang="ko-KR" sz="2000" dirty="0"/>
              <a:t>BMI(Body Mass Index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계산하기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3"/>
          <a:stretch/>
        </p:blipFill>
        <p:spPr>
          <a:xfrm>
            <a:off x="1712640" y="1810994"/>
            <a:ext cx="4752528" cy="48499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33120" y="26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bmi.py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0552" y="1189201"/>
            <a:ext cx="7560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 </a:t>
            </a:r>
            <a:r>
              <a:rPr lang="ko-KR" altLang="en-US" sz="2000" b="1" dirty="0" err="1" smtClean="0"/>
              <a:t>반복문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주어진 조건이 만족할 때까지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반복적으로 수행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 while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사용함 </a:t>
            </a:r>
            <a:endParaRPr lang="en-US" altLang="ko-KR" sz="20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72880" y="270892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72880" y="5949280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12" name="다이아몬드 11"/>
          <p:cNvSpPr/>
          <p:nvPr/>
        </p:nvSpPr>
        <p:spPr>
          <a:xfrm>
            <a:off x="3800872" y="3573016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48744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25008" y="4725144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12" idx="1"/>
            <a:endCxn id="13" idx="0"/>
          </p:cNvCxnSpPr>
          <p:nvPr/>
        </p:nvCxnSpPr>
        <p:spPr>
          <a:xfrm rot="10800000" flipV="1">
            <a:off x="3332820" y="3969060"/>
            <a:ext cx="468052" cy="756084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2" idx="3"/>
            <a:endCxn id="14" idx="0"/>
          </p:cNvCxnSpPr>
          <p:nvPr/>
        </p:nvCxnSpPr>
        <p:spPr>
          <a:xfrm>
            <a:off x="5169024" y="3969060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2"/>
            <a:endCxn id="12" idx="0"/>
          </p:cNvCxnSpPr>
          <p:nvPr/>
        </p:nvCxnSpPr>
        <p:spPr>
          <a:xfrm>
            <a:off x="4484948" y="321297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2"/>
            <a:endCxn id="11" idx="3"/>
          </p:cNvCxnSpPr>
          <p:nvPr/>
        </p:nvCxnSpPr>
        <p:spPr>
          <a:xfrm rot="5400000">
            <a:off x="4916996" y="5409220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8892" y="4427820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25007" y="4149080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6" name="꺾인 연결선 5"/>
          <p:cNvCxnSpPr>
            <a:stCxn id="12" idx="2"/>
            <a:endCxn id="13" idx="3"/>
          </p:cNvCxnSpPr>
          <p:nvPr/>
        </p:nvCxnSpPr>
        <p:spPr>
          <a:xfrm rot="5400000">
            <a:off x="3944888" y="4437112"/>
            <a:ext cx="612068" cy="468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48744" y="4149080"/>
            <a:ext cx="111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반복구간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43066" y="3380417"/>
            <a:ext cx="1150094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n &lt; 11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4878958" y="3599904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71243" y="1412776"/>
            <a:ext cx="1692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  </a:t>
            </a:r>
            <a:r>
              <a:rPr lang="en-US" altLang="ko-KR" sz="2000" dirty="0" smtClean="0"/>
              <a:t>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32920" y="2060848"/>
            <a:ext cx="2304256" cy="237626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ysClr val="windowText" lastClr="000000"/>
                </a:solidFill>
              </a:rPr>
              <a:t>초기값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ysClr val="windowText" lastClr="000000"/>
                </a:solidFill>
              </a:rPr>
              <a:t>while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조건문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: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1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증감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값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27" y="4725144"/>
            <a:ext cx="2592288" cy="11222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4088904" y="3402309"/>
            <a:ext cx="720080" cy="21390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77919" y="3248980"/>
            <a:ext cx="1778937" cy="5308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칸 들여쓰기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인덴트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(indent)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656856" y="3514399"/>
            <a:ext cx="3942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348" y="4869160"/>
            <a:ext cx="209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w</a:t>
            </a:r>
            <a:r>
              <a:rPr lang="en-US" altLang="ko-KR" dirty="0" smtClean="0">
                <a:solidFill>
                  <a:srgbClr val="0070C0"/>
                </a:solidFill>
              </a:rPr>
              <a:t>hile_hello.py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76" y="1412776"/>
            <a:ext cx="4176378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 </a:t>
            </a:r>
            <a:r>
              <a:rPr lang="ko-KR" altLang="en-US" sz="2000" dirty="0" smtClean="0"/>
              <a:t>더하는 프로그램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2633"/>
            <a:ext cx="1707028" cy="198137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98" y="2090057"/>
            <a:ext cx="3950278" cy="22030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221140" y="24325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sum1to10.py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14" y="3888328"/>
            <a:ext cx="2384041" cy="256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1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0631" y="2066072"/>
            <a:ext cx="2831453" cy="19389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</a:t>
            </a:r>
            <a:r>
              <a:rPr lang="en-US" altLang="ko-KR" sz="2000" dirty="0" smtClean="0"/>
              <a:t>hile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True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break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1" y="2084124"/>
            <a:ext cx="2139037" cy="19209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4" y="2084124"/>
            <a:ext cx="480102" cy="2507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93" y="4166922"/>
            <a:ext cx="3999278" cy="1854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393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while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1" y="1412776"/>
            <a:ext cx="3312368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 무한 반복 </a:t>
            </a:r>
            <a:r>
              <a:rPr lang="en-US" altLang="ko-KR" sz="2000" b="1" dirty="0" smtClean="0"/>
              <a:t>– break</a:t>
            </a:r>
            <a:r>
              <a:rPr lang="ko-KR" altLang="en-US" sz="2000" b="1" dirty="0" smtClean="0"/>
              <a:t>문</a:t>
            </a:r>
            <a:r>
              <a:rPr lang="en-US" altLang="ko-KR" dirty="0" smtClean="0">
                <a:latin typeface="+mn-ea"/>
              </a:rPr>
              <a:t>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  <a:endParaRPr lang="en-US" altLang="ko-KR" dirty="0">
              <a:latin typeface="+mn-ea"/>
            </a:endParaRPr>
          </a:p>
          <a:p>
            <a:pPr marL="914400" lvl="2" indent="0"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50" y="2099616"/>
            <a:ext cx="2872989" cy="26977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5" y="2191064"/>
            <a:ext cx="5182049" cy="2514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07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돈을 입력하면 커피가 나온다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rgbClr val="0070C0"/>
                </a:solidFill>
              </a:rPr>
              <a:t>커피 가격 </a:t>
            </a:r>
            <a:r>
              <a:rPr lang="en-US" altLang="ko-KR" dirty="0">
                <a:solidFill>
                  <a:srgbClr val="0070C0"/>
                </a:solidFill>
              </a:rPr>
              <a:t>: 400</a:t>
            </a:r>
            <a:r>
              <a:rPr lang="ko-KR" altLang="en-US" dirty="0">
                <a:solidFill>
                  <a:srgbClr val="0070C0"/>
                </a:solidFill>
              </a:rPr>
              <a:t>원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가격을 초과하면 거스름돈을 돌려준다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돈이 커피 가격보다 작으면 돈은 돌려주고 커피가 나오지 않는다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커피의 수량이 소진되면 판매가 중지된다</a:t>
            </a:r>
            <a:r>
              <a:rPr lang="en-US" altLang="ko-KR" dirty="0" smtClean="0"/>
              <a:t>. (</a:t>
            </a:r>
            <a:r>
              <a:rPr lang="ko-KR" altLang="en-US" dirty="0" smtClean="0">
                <a:solidFill>
                  <a:srgbClr val="0070C0"/>
                </a:solidFill>
              </a:rPr>
              <a:t>커피 수량 </a:t>
            </a:r>
            <a:r>
              <a:rPr lang="en-US" altLang="ko-KR" dirty="0" smtClean="0">
                <a:solidFill>
                  <a:srgbClr val="0070C0"/>
                </a:solidFill>
              </a:rPr>
              <a:t>: 5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3412743"/>
            <a:ext cx="3312368" cy="3071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78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smtClean="0"/>
              <a:t>목 차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79566" y="1628800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if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24608" y="1340768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79567" y="2852936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while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424608" y="2564904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79567" y="4005064"/>
            <a:ext cx="5261665" cy="79208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    for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24608" y="3717032"/>
            <a:ext cx="792088" cy="648072"/>
          </a:xfrm>
          <a:prstGeom prst="ellipse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커피 자동판매기 프로그램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07" y="1844824"/>
            <a:ext cx="8031260" cy="44401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473280" y="2204864"/>
            <a:ext cx="138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coffee.py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반복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while ~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0551" y="1196752"/>
            <a:ext cx="793288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예외 처리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숫자 대신 문자를 </a:t>
            </a:r>
            <a:r>
              <a:rPr lang="ko-KR" altLang="en-US" sz="2000" b="1" dirty="0" err="1" smtClean="0"/>
              <a:t>입력받았을</a:t>
            </a:r>
            <a:r>
              <a:rPr lang="ko-KR" altLang="en-US" sz="2000" b="1" dirty="0" smtClean="0"/>
              <a:t> 때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67041"/>
            <a:ext cx="7292972" cy="4610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61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7217406" cy="14773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for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 순서열의 각 원소를 처음부터 순회하면서 반복변수에 담</a:t>
            </a:r>
            <a:endParaRPr lang="en-US" altLang="ko-KR" sz="2000" dirty="0" smtClean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아 낸다</a:t>
            </a:r>
            <a:r>
              <a:rPr lang="en-US" altLang="ko-KR" sz="20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2000" b="1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순서열은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en-US" altLang="ko-KR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</a:t>
            </a:r>
            <a:r>
              <a:rPr lang="ko-KR" altLang="en-US" sz="2000" b="1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등을 사용</a:t>
            </a:r>
            <a:endParaRPr lang="en-US" altLang="ko-KR" sz="2000" b="1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idx="1"/>
          </p:nvPr>
        </p:nvSpPr>
        <p:spPr>
          <a:xfrm>
            <a:off x="1416305" y="2924944"/>
            <a:ext cx="3240360" cy="126886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반복변수 </a:t>
            </a:r>
            <a:r>
              <a:rPr lang="en-US" altLang="ko-KR" sz="2000" dirty="0">
                <a:solidFill>
                  <a:srgbClr val="C00000"/>
                </a:solidFill>
              </a:rPr>
              <a:t>in</a:t>
            </a:r>
            <a:r>
              <a:rPr lang="en-US" altLang="ko-KR" sz="2000" dirty="0"/>
              <a:t> </a:t>
            </a:r>
            <a:r>
              <a:rPr lang="ko-KR" altLang="en-US" sz="2000" dirty="0" err="1" smtClean="0">
                <a:solidFill>
                  <a:srgbClr val="0070C0"/>
                </a:solidFill>
              </a:rPr>
              <a:t>순서열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    </a:t>
            </a:r>
            <a:r>
              <a:rPr lang="ko-KR" altLang="en-US" sz="2000" dirty="0" smtClean="0"/>
              <a:t>코드블록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46088"/>
            <a:ext cx="3113672" cy="3759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3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962" y="1268760"/>
            <a:ext cx="563323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range()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함수 사용하기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16014" y="2564904"/>
            <a:ext cx="6893370" cy="835107"/>
          </a:xfrm>
          <a:prstGeom prst="round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ysClr val="windowText" lastClr="000000"/>
                </a:solidFill>
              </a:rPr>
              <a:t>시작값을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생략하면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0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부터 시작하고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종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료값은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 err="1" smtClean="0">
                <a:solidFill>
                  <a:sysClr val="windowText" lastClr="000000"/>
                </a:solidFill>
              </a:rPr>
              <a:t>종료값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-1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6616" y="1916832"/>
            <a:ext cx="4985158" cy="6129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x in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range(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증감값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3431856"/>
            <a:ext cx="3199288" cy="2373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1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96616" y="1628800"/>
            <a:ext cx="4985158" cy="61293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for x in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range(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시작값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종료값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증감값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19" y="2564904"/>
            <a:ext cx="3439671" cy="3211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56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– in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35224" y="1336993"/>
            <a:ext cx="3689784" cy="5539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or 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변수  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: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58" y="1988840"/>
            <a:ext cx="3028824" cy="41763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51953" y="289358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or_in1.py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1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(list) </a:t>
            </a:r>
            <a:r>
              <a:rPr lang="ko-KR" altLang="en-US" dirty="0" smtClean="0"/>
              <a:t>반복 </a:t>
            </a:r>
            <a:r>
              <a:rPr lang="en-US" altLang="ko-KR" dirty="0" smtClean="0"/>
              <a:t>– in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91208" y="1235368"/>
            <a:ext cx="6960939" cy="9694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if </a:t>
            </a:r>
            <a:r>
              <a:rPr lang="ko-KR" altLang="en-US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변수</a:t>
            </a:r>
            <a:r>
              <a:rPr lang="en-US" altLang="ko-KR" sz="2000" b="1" dirty="0" smtClean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in  [list]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내부에 값이 있으면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True, </a:t>
            </a:r>
            <a:r>
              <a:rPr lang="ko-KR" altLang="en-US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없으면 </a:t>
            </a:r>
            <a:r>
              <a:rPr lang="en-US" altLang="ko-KR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988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for_in2.py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20888"/>
            <a:ext cx="3605371" cy="1138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18" y="3933056"/>
            <a:ext cx="6520512" cy="2232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71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구구단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294146"/>
            <a:ext cx="58326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단을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구구단 출력하기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89554"/>
            <a:ext cx="2065199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83" y="2204864"/>
            <a:ext cx="5562617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Continue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2560" y="1234790"/>
            <a:ext cx="2304256" cy="50917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continue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60848"/>
            <a:ext cx="3162741" cy="11812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96" y="3501008"/>
            <a:ext cx="3172268" cy="2476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24608" y="2060848"/>
            <a:ext cx="2880320" cy="2145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for ~ in 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if </a:t>
            </a:r>
            <a:r>
              <a:rPr lang="ko-KR" altLang="en-US" sz="2000" dirty="0" smtClean="0"/>
              <a:t>조건 </a:t>
            </a:r>
            <a:r>
              <a:rPr lang="en-US" altLang="ko-KR" sz="20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en-US" altLang="ko-KR" sz="2000" dirty="0" smtClean="0">
                <a:solidFill>
                  <a:srgbClr val="C00000"/>
                </a:solidFill>
              </a:rPr>
              <a:t>continue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수행문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96616" y="4509120"/>
            <a:ext cx="2952328" cy="1285288"/>
          </a:xfrm>
          <a:prstGeom prst="rect">
            <a:avLst/>
          </a:prstGeom>
          <a:ln w="1270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반복하다 조건에 맞으면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수행문을</a:t>
            </a: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 처리하지 않고</a:t>
            </a:r>
            <a:endParaRPr lang="en-US" altLang="ko-KR" dirty="0" smtClean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다시 반복한다</a:t>
            </a:r>
            <a:r>
              <a:rPr lang="en-US" altLang="ko-KR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ysClr val="windowText" lastClr="000000"/>
                </a:solidFill>
              </a:rPr>
              <a:t>.</a:t>
            </a:r>
            <a:endParaRPr lang="ko-KR" altLang="en-US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이중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- </a:t>
            </a:r>
            <a:r>
              <a:rPr lang="ko-KR" altLang="en-US" sz="2000" dirty="0" smtClean="0"/>
              <a:t>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열 구현하기</a:t>
            </a:r>
            <a:r>
              <a:rPr lang="en-US" altLang="ko-KR" sz="2000" dirty="0" smtClean="0"/>
              <a:t>   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68624" y="2415019"/>
            <a:ext cx="3384376" cy="2548156"/>
          </a:xfrm>
          <a:prstGeom prst="round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ysClr val="windowText" lastClr="000000"/>
                </a:solidFill>
              </a:rPr>
              <a:t>for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i</a:t>
            </a:r>
            <a:r>
              <a:rPr lang="en-US" altLang="ko-KR" b="1" dirty="0" smtClean="0">
                <a:solidFill>
                  <a:schemeClr val="tx1"/>
                </a:solidFill>
              </a:rPr>
              <a:t> in range(1, 6)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for j in range(1, 6)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  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실행문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;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ysClr val="windowText" lastClr="000000"/>
                </a:solidFill>
              </a:rPr>
              <a:t>  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print()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2600" y="2464218"/>
            <a:ext cx="3744416" cy="233293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01072" y="31003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행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7388" y="3068960"/>
            <a:ext cx="3001596" cy="1362283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29064" y="36543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열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047750" y="3284984"/>
            <a:ext cx="5533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808984" y="3750101"/>
            <a:ext cx="792088" cy="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41232" y="221243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5</a:t>
            </a:r>
            <a:r>
              <a:rPr lang="ko-KR" altLang="en-US" dirty="0" smtClean="0"/>
              <a:t>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27" y="2606915"/>
            <a:ext cx="3205140" cy="22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64568" y="1189201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b="1" dirty="0" err="1" smtClean="0"/>
              <a:t>조건문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특정한 조건에 의해서 프로그램 진행이 분기되는 구문 </a:t>
            </a:r>
            <a:endParaRPr lang="en-US" altLang="ko-KR" sz="20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00872" y="227687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00872" y="5517232"/>
            <a:ext cx="1224136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끝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3140968"/>
            <a:ext cx="1368152" cy="792088"/>
          </a:xfrm>
          <a:prstGeom prst="diamond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조건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76736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53000" y="4293096"/>
            <a:ext cx="1368152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실행</a:t>
            </a:r>
            <a:r>
              <a:rPr lang="en-US" altLang="ko-KR" dirty="0">
                <a:solidFill>
                  <a:sysClr val="windowText" lastClr="000000"/>
                </a:solidFill>
              </a:rPr>
              <a:t>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꺾인 연결선 14"/>
          <p:cNvCxnSpPr>
            <a:stCxn id="7" idx="1"/>
            <a:endCxn id="12" idx="0"/>
          </p:cNvCxnSpPr>
          <p:nvPr/>
        </p:nvCxnSpPr>
        <p:spPr>
          <a:xfrm rot="10800000" flipV="1">
            <a:off x="3260812" y="3537012"/>
            <a:ext cx="468052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7" idx="3"/>
            <a:endCxn id="13" idx="0"/>
          </p:cNvCxnSpPr>
          <p:nvPr/>
        </p:nvCxnSpPr>
        <p:spPr>
          <a:xfrm>
            <a:off x="5097016" y="3537012"/>
            <a:ext cx="540060" cy="756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2" idx="2"/>
            <a:endCxn id="11" idx="1"/>
          </p:cNvCxnSpPr>
          <p:nvPr/>
        </p:nvCxnSpPr>
        <p:spPr>
          <a:xfrm rot="16200000" flipH="1">
            <a:off x="3044788" y="5013176"/>
            <a:ext cx="972108" cy="540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7" idx="0"/>
          </p:cNvCxnSpPr>
          <p:nvPr/>
        </p:nvCxnSpPr>
        <p:spPr>
          <a:xfrm>
            <a:off x="4412940" y="278092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3" idx="2"/>
            <a:endCxn id="11" idx="3"/>
          </p:cNvCxnSpPr>
          <p:nvPr/>
        </p:nvCxnSpPr>
        <p:spPr>
          <a:xfrm rot="5400000">
            <a:off x="4844988" y="4977172"/>
            <a:ext cx="972108" cy="6120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0811" y="3717032"/>
            <a:ext cx="684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</a:t>
            </a:r>
            <a:r>
              <a:rPr lang="en-US" altLang="ko-KR" b="1" dirty="0" smtClean="0">
                <a:solidFill>
                  <a:srgbClr val="0070C0"/>
                </a:solidFill>
              </a:rPr>
              <a:t>rue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52999" y="371703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f</a:t>
            </a:r>
            <a:r>
              <a:rPr lang="en-US" altLang="ko-KR" b="1" dirty="0" smtClean="0">
                <a:solidFill>
                  <a:srgbClr val="C00000"/>
                </a:solidFill>
              </a:rPr>
              <a:t>alse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97017" y="3073048"/>
            <a:ext cx="1512168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ge &gt;= 15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732907" y="3292535"/>
            <a:ext cx="364109" cy="1878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반복문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56556" y="1168876"/>
            <a:ext cx="3060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ko-KR" altLang="en-US" sz="2000" b="1" dirty="0" smtClean="0"/>
              <a:t>중첩 </a:t>
            </a:r>
            <a:r>
              <a:rPr lang="en-US" altLang="ko-KR" sz="2000" b="1" dirty="0" smtClean="0"/>
              <a:t>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 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열 구현하기</a:t>
            </a:r>
            <a:r>
              <a:rPr lang="en-US" altLang="ko-KR" b="1" dirty="0" smtClean="0"/>
              <a:t>   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15" y="2348881"/>
            <a:ext cx="1370986" cy="166741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28" y="2348881"/>
            <a:ext cx="3524002" cy="128601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97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398329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</a:t>
            </a:r>
            <a:r>
              <a:rPr lang="ko-KR" altLang="en-US" dirty="0" smtClean="0"/>
              <a:t>달</a:t>
            </a:r>
            <a:r>
              <a:rPr lang="ko-KR" altLang="en-US" dirty="0"/>
              <a:t>러</a:t>
            </a:r>
            <a:r>
              <a:rPr lang="ko-KR" altLang="en-US" dirty="0" smtClean="0"/>
              <a:t>로 삼각형 </a:t>
            </a:r>
            <a:r>
              <a:rPr lang="ko-KR" altLang="en-US" dirty="0" err="1" smtClean="0"/>
              <a:t>모양만들기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2214003"/>
            <a:ext cx="2088232" cy="3235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8" y="2220163"/>
            <a:ext cx="3513125" cy="2834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45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별 찍기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36576" y="1398329"/>
            <a:ext cx="36724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증가하는 숫자 출력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276872"/>
            <a:ext cx="1872208" cy="18823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36" y="2564904"/>
            <a:ext cx="3692474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5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371678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60" y="1605309"/>
            <a:ext cx="1302881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198451"/>
            <a:ext cx="3936454" cy="1086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26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전체 출력 프로그램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05" y="1988840"/>
            <a:ext cx="5867909" cy="22328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509120"/>
            <a:ext cx="5251634" cy="1224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5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출력 프로그램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71728"/>
            <a:ext cx="1748286" cy="4436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53" y="2492896"/>
            <a:ext cx="5464013" cy="2263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38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구구단 전체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92560" y="1264985"/>
            <a:ext cx="367240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▣ </a:t>
            </a:r>
            <a:r>
              <a:rPr lang="ko-KR" altLang="en-US" sz="2000" dirty="0" smtClean="0"/>
              <a:t>구구단 출력 프로그램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07225"/>
            <a:ext cx="2592288" cy="4049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64" y="2420888"/>
            <a:ext cx="4877223" cy="2362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06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smtClean="0"/>
              <a:t>자리 배치도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550507"/>
            <a:ext cx="2518453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550506"/>
            <a:ext cx="4603991" cy="4038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6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- if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99557" y="1407654"/>
            <a:ext cx="2229307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i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f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98266" y="2276872"/>
            <a:ext cx="2668665" cy="10578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C00000"/>
                </a:solidFill>
              </a:rPr>
              <a:t>if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논리식</a:t>
            </a:r>
            <a:r>
              <a:rPr lang="en-US" altLang="ko-KR" sz="2000" b="1" dirty="0" smtClean="0"/>
              <a:t>: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</a:t>
            </a:r>
            <a:r>
              <a:rPr lang="en-US" altLang="ko-KR" sz="2000" b="1" dirty="0" smtClean="0"/>
              <a:t>   </a:t>
            </a:r>
            <a:r>
              <a:rPr lang="ko-KR" altLang="en-US" sz="2000" b="1" dirty="0" smtClean="0"/>
              <a:t>실행할 문장</a:t>
            </a:r>
            <a:endParaRPr lang="en-US" altLang="ko-KR" sz="20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03406" y="2352285"/>
            <a:ext cx="2212707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콜론</a:t>
            </a:r>
            <a:r>
              <a:rPr lang="en-US" altLang="ko-KR" dirty="0" smtClean="0"/>
              <a:t>(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) – </a:t>
            </a:r>
            <a:r>
              <a:rPr lang="ko-KR" altLang="en-US" dirty="0" smtClean="0">
                <a:sym typeface="Wingdings" panose="05000000000000000000" pitchFamily="2" charset="2"/>
              </a:rPr>
              <a:t>블록 역할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046138" y="2556418"/>
            <a:ext cx="103772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3779609" y="2914237"/>
            <a:ext cx="720080" cy="213906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68624" y="2760908"/>
            <a:ext cx="1778937" cy="5308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4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칸 들여쓰기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인덴트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(indent)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347561" y="3026327"/>
            <a:ext cx="3942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08" y="3645024"/>
            <a:ext cx="7148180" cy="20347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7545288" y="37890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</a:t>
            </a:r>
            <a:r>
              <a:rPr lang="en-US" altLang="ko-KR" dirty="0" smtClean="0">
                <a:solidFill>
                  <a:srgbClr val="0070C0"/>
                </a:solidFill>
              </a:rPr>
              <a:t>imit_speed.py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 smtClean="0"/>
              <a:t>– if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>
            <p:ph type="body" idx="1"/>
          </p:nvPr>
        </p:nvSpPr>
        <p:spPr>
          <a:xfrm>
            <a:off x="1568624" y="2204864"/>
            <a:ext cx="2235426" cy="215689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if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논리식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 err="1" smtClean="0"/>
              <a:t>실행문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C00000"/>
                </a:solidFill>
              </a:rPr>
              <a:t>else</a:t>
            </a:r>
            <a:r>
              <a:rPr lang="en-US" altLang="ko-KR" sz="2000" dirty="0" smtClean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err="1" smtClean="0"/>
              <a:t>실행문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424608" y="1421485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else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0505" y="2278234"/>
            <a:ext cx="1365650" cy="408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True/False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84004" y="2482546"/>
            <a:ext cx="623998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50" y="3140967"/>
            <a:ext cx="5328592" cy="26571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6131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limit_speed2.py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2560" y="1268760"/>
            <a:ext cx="3096344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if ~ 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elif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~ else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구문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텍스트 개체 틀 6"/>
          <p:cNvSpPr>
            <a:spLocks noGrp="1"/>
          </p:cNvSpPr>
          <p:nvPr>
            <p:ph type="body" idx="1"/>
          </p:nvPr>
        </p:nvSpPr>
        <p:spPr>
          <a:xfrm>
            <a:off x="1632616" y="1993962"/>
            <a:ext cx="2240264" cy="41011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>
                <a:solidFill>
                  <a:srgbClr val="C00000"/>
                </a:solidFill>
              </a:rPr>
              <a:t>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  <a:endParaRPr lang="en-US" altLang="ko-KR" sz="1800" b="0" dirty="0"/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 smtClean="0">
                <a:solidFill>
                  <a:srgbClr val="C00000"/>
                </a:solidFill>
              </a:rPr>
              <a:t>elif</a:t>
            </a: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논리식</a:t>
            </a:r>
            <a:r>
              <a:rPr lang="en-US" altLang="ko-KR" sz="1800" b="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</a:t>
            </a:r>
            <a:r>
              <a:rPr lang="en-US" altLang="ko-KR" sz="1800" b="0" dirty="0" smtClean="0"/>
              <a:t>   </a:t>
            </a:r>
            <a:r>
              <a:rPr lang="ko-KR" altLang="en-US" sz="1800" b="0" dirty="0" err="1" smtClean="0"/>
              <a:t>실행문</a:t>
            </a:r>
            <a:r>
              <a:rPr lang="ko-KR" altLang="en-US" sz="1800" b="0" dirty="0" smtClean="0"/>
              <a:t> </a:t>
            </a:r>
            <a:r>
              <a:rPr lang="en-US" altLang="ko-KR" sz="1800" b="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 err="1">
                <a:solidFill>
                  <a:srgbClr val="C00000"/>
                </a:solidFill>
              </a:rPr>
              <a:t>elif</a:t>
            </a:r>
            <a:r>
              <a:rPr lang="en-US" altLang="ko-KR" sz="1800" b="0" dirty="0"/>
              <a:t> </a:t>
            </a:r>
            <a:r>
              <a:rPr lang="ko-KR" altLang="en-US" sz="1800" b="0" dirty="0"/>
              <a:t>논리식</a:t>
            </a:r>
            <a:r>
              <a:rPr lang="en-US" altLang="ko-KR" sz="1800" b="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rgbClr val="C00000"/>
                </a:solidFill>
              </a:rPr>
              <a:t>else</a:t>
            </a:r>
            <a:r>
              <a:rPr lang="en-US" altLang="ko-KR" sz="1800" b="0" dirty="0"/>
              <a:t> :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/>
              <a:t>    </a:t>
            </a:r>
            <a:r>
              <a:rPr lang="ko-KR" altLang="en-US" sz="1800" b="0" dirty="0" err="1"/>
              <a:t>실행문</a:t>
            </a:r>
            <a:r>
              <a:rPr lang="ko-KR" altLang="en-US" sz="1800" b="0" dirty="0"/>
              <a:t> </a:t>
            </a:r>
            <a:r>
              <a:rPr lang="en-US" altLang="ko-KR" sz="1800" b="0" dirty="0" smtClean="0"/>
              <a:t>4</a:t>
            </a:r>
            <a:endParaRPr lang="ko-KR" altLang="en-US" sz="1800" b="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616670"/>
              </p:ext>
            </p:extLst>
          </p:nvPr>
        </p:nvGraphicFramePr>
        <p:xfrm>
          <a:off x="4664968" y="3284984"/>
          <a:ext cx="3737042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8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대 상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입장료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취학전</a:t>
                      </a:r>
                      <a:r>
                        <a:rPr lang="ko-KR" altLang="en-US" sz="1800" dirty="0" smtClean="0"/>
                        <a:t> 아동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1,000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초등학생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2,000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중</a:t>
                      </a:r>
                      <a:r>
                        <a:rPr lang="en-US" altLang="ko-KR" sz="1800" dirty="0" smtClean="0"/>
                        <a:t>.</a:t>
                      </a:r>
                      <a:r>
                        <a:rPr lang="ko-KR" altLang="en-US" sz="1800" dirty="0" smtClean="0"/>
                        <a:t>고등학생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2,500</a:t>
                      </a:r>
                      <a:r>
                        <a:rPr lang="ko-KR" altLang="en-US" sz="1800" dirty="0" smtClean="0"/>
                        <a:t>원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일반인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3,000</a:t>
                      </a:r>
                      <a:r>
                        <a:rPr lang="ko-KR" altLang="en-US" sz="1800" dirty="0" smtClean="0"/>
                        <a:t>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060848"/>
            <a:ext cx="2850127" cy="10059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230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중첩조건 </a:t>
            </a:r>
            <a:r>
              <a:rPr lang="en-US" altLang="ko-KR" dirty="0" smtClean="0"/>
              <a:t>– if ~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~ else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92560" y="1268760"/>
            <a:ext cx="554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놀이 공원 입장료 계산하기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819284"/>
            <a:ext cx="5832648" cy="4658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645188" y="2492896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charge.py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dirty="0"/>
              <a:t>if ~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51" y="3284984"/>
            <a:ext cx="5352342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39" y="2204864"/>
            <a:ext cx="4218729" cy="792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92560" y="1268760"/>
            <a:ext cx="554461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/>
              <a:t>피자와 치킨</a:t>
            </a:r>
            <a:endParaRPr lang="en-US" altLang="ko-K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249144" y="2629243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food.py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연습 문제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8168" y="1124744"/>
            <a:ext cx="884736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</a:t>
            </a:r>
            <a:r>
              <a:rPr lang="ko-KR" altLang="en-US" sz="2000" b="1" dirty="0" smtClean="0"/>
              <a:t>자리 배치도 프로그램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입장객수에 따른 좌석의 줄 수</a:t>
            </a:r>
            <a:r>
              <a:rPr lang="ko-KR" altLang="en-US" dirty="0"/>
              <a:t>를</a:t>
            </a:r>
            <a:r>
              <a:rPr lang="ko-KR" altLang="en-US" dirty="0" smtClean="0"/>
              <a:t> 계산하는 프로그램을 작성하세요</a:t>
            </a:r>
            <a:r>
              <a:rPr lang="en-US" altLang="ko-KR" dirty="0" smtClean="0"/>
              <a:t>.(seat.py)</a:t>
            </a:r>
          </a:p>
          <a:p>
            <a:r>
              <a:rPr lang="en-US" altLang="ko-KR" dirty="0" smtClean="0"/>
              <a:t>------------------------------------------------------------------------------------------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20279"/>
            <a:ext cx="2362405" cy="7620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71" y="2820279"/>
            <a:ext cx="4929559" cy="21928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46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814</Words>
  <Application>Microsoft Office PowerPoint</Application>
  <PresentationFormat>A4 용지(210x297mm)</PresentationFormat>
  <Paragraphs>234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돋움체</vt:lpstr>
      <vt:lpstr>맑은 고딕</vt:lpstr>
      <vt:lpstr>휴먼엑스포</vt:lpstr>
      <vt:lpstr>Arial</vt:lpstr>
      <vt:lpstr>Wingdings</vt:lpstr>
      <vt:lpstr>Office 테마</vt:lpstr>
      <vt:lpstr>3장. 제어문(조건, 반복)</vt:lpstr>
      <vt:lpstr>목 차</vt:lpstr>
      <vt:lpstr>조건문</vt:lpstr>
      <vt:lpstr> 조건문 - if</vt:lpstr>
      <vt:lpstr> 조건문 – if ~ else</vt:lpstr>
      <vt:lpstr> 중첩조건 – if ~elif ~ else</vt:lpstr>
      <vt:lpstr> 중첩조건 – if ~elif ~ else</vt:lpstr>
      <vt:lpstr>if ~elif ~ else</vt:lpstr>
      <vt:lpstr>조건문 연습 문제</vt:lpstr>
      <vt:lpstr>조건문 연습 문제</vt:lpstr>
      <vt:lpstr> 조건이 둘 이상인 논리연산</vt:lpstr>
      <vt:lpstr> 중첩조건 – if ~elif ~ else</vt:lpstr>
      <vt:lpstr> 중첩조건 – if ~elif ~ else</vt:lpstr>
      <vt:lpstr>반복문</vt:lpstr>
      <vt:lpstr>반복문</vt:lpstr>
      <vt:lpstr> 반복문 - while</vt:lpstr>
      <vt:lpstr> 반복문 - while</vt:lpstr>
      <vt:lpstr> 반복문 - while</vt:lpstr>
      <vt:lpstr> 반복 조건문 – while ~ if</vt:lpstr>
      <vt:lpstr> 반복 조건문 – while ~ if</vt:lpstr>
      <vt:lpstr> 반복 조건문 – while ~ if</vt:lpstr>
      <vt:lpstr> 반복문 - for</vt:lpstr>
      <vt:lpstr> 반복문 - for</vt:lpstr>
      <vt:lpstr> 반복문 - for</vt:lpstr>
      <vt:lpstr> 리스트(list) 반복 – in 사용 </vt:lpstr>
      <vt:lpstr> 리스트(list) 반복 – in 사용 </vt:lpstr>
      <vt:lpstr> 구구단 </vt:lpstr>
      <vt:lpstr> Continue문</vt:lpstr>
      <vt:lpstr>반복문</vt:lpstr>
      <vt:lpstr>반복문</vt:lpstr>
      <vt:lpstr> 2중 for문 - 별 찍기</vt:lpstr>
      <vt:lpstr> 2중 for문 - 별 찍기</vt:lpstr>
      <vt:lpstr> 이중 for문 – 구구단 전체</vt:lpstr>
      <vt:lpstr> 이중 for문 – 구구단 전체</vt:lpstr>
      <vt:lpstr> 이중 for문 – 구구단 전체</vt:lpstr>
      <vt:lpstr> 이중 for문 – 구구단 전체</vt:lpstr>
      <vt:lpstr>자리 배치도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328</cp:revision>
  <dcterms:created xsi:type="dcterms:W3CDTF">2019-03-04T02:36:55Z</dcterms:created>
  <dcterms:modified xsi:type="dcterms:W3CDTF">2023-04-19T15:32:50Z</dcterms:modified>
</cp:coreProperties>
</file>