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sldIdLst>
    <p:sldId id="256" r:id="rId2"/>
    <p:sldId id="353" r:id="rId3"/>
    <p:sldId id="289" r:id="rId4"/>
    <p:sldId id="329" r:id="rId5"/>
    <p:sldId id="330" r:id="rId6"/>
    <p:sldId id="345" r:id="rId7"/>
    <p:sldId id="331" r:id="rId8"/>
    <p:sldId id="396" r:id="rId9"/>
    <p:sldId id="404" r:id="rId10"/>
    <p:sldId id="376" r:id="rId11"/>
    <p:sldId id="383" r:id="rId12"/>
    <p:sldId id="385" r:id="rId13"/>
    <p:sldId id="384" r:id="rId14"/>
    <p:sldId id="389" r:id="rId15"/>
    <p:sldId id="397" r:id="rId16"/>
    <p:sldId id="392" r:id="rId17"/>
    <p:sldId id="394" r:id="rId18"/>
    <p:sldId id="338" r:id="rId19"/>
    <p:sldId id="395" r:id="rId20"/>
    <p:sldId id="406" r:id="rId21"/>
    <p:sldId id="405" r:id="rId22"/>
    <p:sldId id="391" r:id="rId23"/>
    <p:sldId id="409" r:id="rId24"/>
    <p:sldId id="398" r:id="rId25"/>
    <p:sldId id="411" r:id="rId26"/>
    <p:sldId id="412" r:id="rId27"/>
    <p:sldId id="368" r:id="rId28"/>
    <p:sldId id="407" r:id="rId29"/>
    <p:sldId id="408" r:id="rId30"/>
    <p:sldId id="401" r:id="rId31"/>
    <p:sldId id="403" r:id="rId32"/>
    <p:sldId id="402" r:id="rId33"/>
    <p:sldId id="371" r:id="rId34"/>
    <p:sldId id="372" r:id="rId35"/>
    <p:sldId id="373" r:id="rId36"/>
    <p:sldId id="410" r:id="rId3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86" d="100"/>
          <a:sy n="86" d="100"/>
        </p:scale>
        <p:origin x="1176" y="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6"/>
          <p:cNvSpPr/>
          <p:nvPr userDrawn="1"/>
        </p:nvSpPr>
        <p:spPr>
          <a:xfrm rot="16200000">
            <a:off x="3880656" y="572008"/>
            <a:ext cx="2144688" cy="9906000"/>
          </a:xfrm>
          <a:custGeom>
            <a:avLst/>
            <a:gdLst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688" h="6858000">
                <a:moveTo>
                  <a:pt x="0" y="0"/>
                </a:moveTo>
                <a:lnTo>
                  <a:pt x="2144688" y="0"/>
                </a:lnTo>
                <a:cubicBezTo>
                  <a:pt x="1083331" y="2392136"/>
                  <a:pt x="1320095" y="4678136"/>
                  <a:pt x="214468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 rot="16200000">
            <a:off x="3841653" y="785391"/>
            <a:ext cx="2222697" cy="9906002"/>
          </a:xfrm>
          <a:custGeom>
            <a:avLst/>
            <a:gdLst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688" h="6858000">
                <a:moveTo>
                  <a:pt x="0" y="0"/>
                </a:moveTo>
                <a:lnTo>
                  <a:pt x="2144688" y="0"/>
                </a:lnTo>
                <a:cubicBezTo>
                  <a:pt x="1083331" y="2392136"/>
                  <a:pt x="1320095" y="4678136"/>
                  <a:pt x="214468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39555" y="6165304"/>
            <a:ext cx="9945555" cy="69269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88505" y="260649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12" name="직사각형 7"/>
          <p:cNvSpPr/>
          <p:nvPr/>
        </p:nvSpPr>
        <p:spPr>
          <a:xfrm>
            <a:off x="-39555" y="6372910"/>
            <a:ext cx="9945555" cy="512474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050" name="Picture 2" descr="Ottawa JS Logo Vector (.EPS) Free Download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95" y="6349498"/>
            <a:ext cx="414252" cy="468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16696" y="2060848"/>
            <a:ext cx="6048672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dirty="0">
                <a:solidFill>
                  <a:schemeClr val="tx1"/>
                </a:solidFill>
              </a:rPr>
              <a:t>4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강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함수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(function)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3" name="AutoShape 2" descr="HTML5 Introduction &amp; Syntax | PoiemaWe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Picture 2" descr="자바스크립트(JavaScript) 공부하자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360" y="5301208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함수의 </a:t>
            </a:r>
            <a:r>
              <a:rPr lang="en-US" altLang="ko-KR" sz="2800" dirty="0" smtClean="0"/>
              <a:t>return</a:t>
            </a:r>
            <a:r>
              <a:rPr lang="ko-KR" altLang="en-US" sz="2800" dirty="0" smtClean="0"/>
              <a:t> 연습 문제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32520" y="1076543"/>
            <a:ext cx="885698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</a:t>
            </a:r>
            <a:r>
              <a:rPr lang="ko-KR" altLang="en-US" dirty="0" smtClean="0"/>
              <a:t>두 수를 매개변수 전달하여 서로 같으면 곱하고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서로 다르면 더하는 함수를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정의하고</a:t>
            </a:r>
            <a:r>
              <a:rPr lang="en-US" altLang="ko-KR" dirty="0" smtClean="0"/>
              <a:t> </a:t>
            </a:r>
            <a:r>
              <a:rPr lang="ko-KR" altLang="en-US" dirty="0" smtClean="0"/>
              <a:t>호출하는 프로그램을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작성하세요</a:t>
            </a:r>
            <a:r>
              <a:rPr lang="en-US" altLang="ko-KR" dirty="0" smtClean="0"/>
              <a:t>. (</a:t>
            </a:r>
            <a:r>
              <a:rPr lang="ko-KR" altLang="en-US" dirty="0" smtClean="0"/>
              <a:t>파일 </a:t>
            </a:r>
            <a:r>
              <a:rPr lang="en-US" altLang="ko-KR" dirty="0" smtClean="0"/>
              <a:t>: fnComplex.html)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함수 이름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fn_complex</a:t>
            </a:r>
            <a:r>
              <a:rPr lang="en-US" altLang="ko-KR" dirty="0" smtClean="0"/>
              <a:t>(x, y) 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호출 </a:t>
            </a:r>
            <a:r>
              <a:rPr lang="en-US" altLang="ko-KR" dirty="0" smtClean="0"/>
              <a:t>:  num1 = </a:t>
            </a:r>
            <a:r>
              <a:rPr lang="en-US" altLang="ko-KR" dirty="0" err="1" smtClean="0"/>
              <a:t>fnComplex</a:t>
            </a:r>
            <a:r>
              <a:rPr lang="en-US" altLang="ko-KR" dirty="0" smtClean="0"/>
              <a:t>(10, 10);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          num2 = </a:t>
            </a:r>
            <a:r>
              <a:rPr lang="en-US" altLang="ko-KR" dirty="0" err="1" smtClean="0"/>
              <a:t>fnComplex</a:t>
            </a:r>
            <a:r>
              <a:rPr lang="en-US" altLang="ko-KR" dirty="0" smtClean="0"/>
              <a:t>(5, 10);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------------------------------------------------------------------------------------------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61510" y="4109437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☞ 실행 결과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542" y="4653136"/>
            <a:ext cx="1593884" cy="7200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3168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전역 변수와 지역 변수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92560" y="1268760"/>
            <a:ext cx="8784976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지역 변수</a:t>
            </a:r>
            <a:r>
              <a:rPr lang="en-US" altLang="ko-KR" sz="2000" b="1" dirty="0" smtClean="0"/>
              <a:t>(local variable)</a:t>
            </a:r>
            <a:r>
              <a:rPr lang="ko-KR" altLang="en-US" sz="2000" b="1" dirty="0" smtClean="0"/>
              <a:t>의 유효 범위</a:t>
            </a:r>
            <a:r>
              <a:rPr lang="en-US" altLang="ko-KR" sz="2000" b="1" dirty="0" smtClean="0"/>
              <a:t>(scope)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 </a:t>
            </a:r>
            <a:r>
              <a:rPr lang="en-US" altLang="ko-KR" b="1" dirty="0" smtClean="0"/>
              <a:t>- </a:t>
            </a:r>
            <a:r>
              <a:rPr lang="ko-KR" altLang="en-US" dirty="0" smtClean="0"/>
              <a:t>생성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함수 또는 제어문의 </a:t>
            </a:r>
            <a:r>
              <a:rPr lang="ko-KR" altLang="en-US" dirty="0" err="1" smtClean="0"/>
              <a:t>코드블럭</a:t>
            </a:r>
            <a:r>
              <a:rPr lang="en-US" altLang="ko-KR" dirty="0" smtClean="0"/>
              <a:t>(</a:t>
            </a:r>
            <a:r>
              <a:rPr lang="ko-KR" altLang="en-US" dirty="0" smtClean="0"/>
              <a:t>중괄호</a:t>
            </a:r>
            <a:r>
              <a:rPr lang="en-US" altLang="ko-KR" dirty="0" smtClean="0"/>
              <a:t>{  }) </a:t>
            </a:r>
            <a:r>
              <a:rPr lang="ko-KR" altLang="en-US" dirty="0" smtClean="0"/>
              <a:t>내부에서 생성됨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지역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매개변수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b="1" dirty="0" smtClean="0"/>
              <a:t> - </a:t>
            </a:r>
            <a:r>
              <a:rPr lang="ko-KR" altLang="en-US" dirty="0" smtClean="0"/>
              <a:t>소멸 </a:t>
            </a:r>
            <a:r>
              <a:rPr lang="en-US" altLang="ko-KR" dirty="0" smtClean="0"/>
              <a:t>: </a:t>
            </a:r>
            <a:r>
              <a:rPr lang="ko-KR" altLang="en-US" b="1" dirty="0" smtClean="0">
                <a:solidFill>
                  <a:srgbClr val="C00000"/>
                </a:solidFill>
              </a:rPr>
              <a:t>함수나 제어문의 영역</a:t>
            </a:r>
            <a:r>
              <a:rPr lang="en-US" altLang="ko-KR" b="1" dirty="0" smtClean="0">
                <a:solidFill>
                  <a:srgbClr val="C00000"/>
                </a:solidFill>
              </a:rPr>
              <a:t>{ }</a:t>
            </a:r>
            <a:r>
              <a:rPr lang="ko-KR" altLang="en-US" b="1" dirty="0" smtClean="0">
                <a:solidFill>
                  <a:srgbClr val="C00000"/>
                </a:solidFill>
              </a:rPr>
              <a:t>를</a:t>
            </a:r>
            <a:r>
              <a:rPr lang="en-US" altLang="ko-KR" b="1" dirty="0" smtClean="0">
                <a:solidFill>
                  <a:srgbClr val="C00000"/>
                </a:solidFill>
              </a:rPr>
              <a:t>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벗어났을때</a:t>
            </a:r>
            <a:r>
              <a:rPr lang="ko-KR" altLang="en-US" b="1" dirty="0" smtClean="0">
                <a:solidFill>
                  <a:srgbClr val="C00000"/>
                </a:solidFill>
              </a:rPr>
              <a:t> </a:t>
            </a:r>
            <a:r>
              <a:rPr lang="ko-KR" altLang="en-US" dirty="0" smtClean="0"/>
              <a:t>메모리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스택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해제</a:t>
            </a:r>
            <a:r>
              <a:rPr lang="en-US" altLang="ko-KR" dirty="0" smtClean="0"/>
              <a:t>(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542" y="2924943"/>
            <a:ext cx="5768840" cy="33835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465168" y="352146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</a:t>
            </a:r>
            <a:r>
              <a:rPr lang="en-US" altLang="ko-KR" dirty="0" smtClean="0">
                <a:solidFill>
                  <a:srgbClr val="FF0000"/>
                </a:solidFill>
              </a:rPr>
              <a:t>cope-local.html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54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전역 변수와 지역 변수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687" y="2852936"/>
            <a:ext cx="4303709" cy="36724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1064568" y="1268760"/>
            <a:ext cx="7920880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전역 변수</a:t>
            </a:r>
            <a:r>
              <a:rPr lang="en-US" altLang="ko-KR" sz="2000" b="1" dirty="0" smtClean="0"/>
              <a:t>(global variable)</a:t>
            </a:r>
            <a:r>
              <a:rPr lang="ko-KR" altLang="en-US" sz="2000" b="1" dirty="0" smtClean="0"/>
              <a:t>의 유효 범위 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 </a:t>
            </a:r>
            <a:r>
              <a:rPr lang="en-US" altLang="ko-KR" sz="2400" b="1" dirty="0" smtClean="0"/>
              <a:t>- </a:t>
            </a:r>
            <a:r>
              <a:rPr lang="ko-KR" altLang="en-US" dirty="0" smtClean="0"/>
              <a:t>생성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메인 영역에서 생성하며 전체에 영향을 미치며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값을 공유한다</a:t>
            </a:r>
            <a:r>
              <a:rPr lang="en-US" altLang="ko-KR" dirty="0" smtClean="0"/>
              <a:t>. 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b="1" dirty="0"/>
              <a:t>-</a:t>
            </a:r>
            <a:r>
              <a:rPr lang="en-US" altLang="ko-KR" dirty="0" smtClean="0"/>
              <a:t>  </a:t>
            </a:r>
            <a:r>
              <a:rPr lang="ko-KR" altLang="en-US" dirty="0" smtClean="0"/>
              <a:t>소멸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프로그램이 </a:t>
            </a:r>
            <a:r>
              <a:rPr lang="ko-KR" altLang="en-US" dirty="0" err="1" smtClean="0"/>
              <a:t>종료될때</a:t>
            </a:r>
            <a:r>
              <a:rPr lang="ko-KR" altLang="en-US" dirty="0" smtClean="0"/>
              <a:t> 메모리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전역공간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해제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601072" y="3573016"/>
            <a:ext cx="2196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</a:t>
            </a:r>
            <a:r>
              <a:rPr lang="en-US" altLang="ko-KR" dirty="0" smtClean="0">
                <a:solidFill>
                  <a:srgbClr val="FF0000"/>
                </a:solidFill>
              </a:rPr>
              <a:t>cope-global.html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01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전역 변수와 지역 변수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992560" y="1362834"/>
            <a:ext cx="81369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ko-KR" altLang="en-US" sz="2000" b="1" dirty="0" smtClean="0"/>
              <a:t>메모리 영역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프로세스가 운영체제로 </a:t>
            </a:r>
            <a:r>
              <a:rPr lang="ko-KR" altLang="en-US" sz="2000" b="1" dirty="0" err="1" smtClean="0"/>
              <a:t>할당받은</a:t>
            </a:r>
            <a:r>
              <a:rPr lang="ko-KR" altLang="en-US" sz="2000" b="1" dirty="0" smtClean="0"/>
              <a:t> 메모리 영역 구분</a:t>
            </a:r>
            <a:endParaRPr lang="en-US" altLang="ko-KR" sz="2000" b="1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2360712" y="2132856"/>
            <a:ext cx="2880320" cy="7920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코드 영역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프로세스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소스코드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360712" y="2924944"/>
            <a:ext cx="2880320" cy="79208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고정된 영역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전역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정적 변수 등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360712" y="4797152"/>
            <a:ext cx="2880320" cy="9361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h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eap</a:t>
            </a: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객체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360712" y="3717032"/>
            <a:ext cx="2880320" cy="10801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Stack</a:t>
            </a: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지역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매개 변수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362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b="1" dirty="0"/>
              <a:t>let </a:t>
            </a:r>
            <a:r>
              <a:rPr lang="en-US" altLang="ko-KR" sz="2800" b="1" dirty="0" smtClean="0"/>
              <a:t>VS </a:t>
            </a:r>
            <a:r>
              <a:rPr lang="en-US" altLang="ko-KR" sz="2800" b="1" dirty="0" err="1" smtClean="0"/>
              <a:t>var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208584" y="1124744"/>
            <a:ext cx="8064896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b="1" dirty="0" smtClean="0"/>
              <a:t>변수의 </a:t>
            </a:r>
            <a:r>
              <a:rPr lang="ko-KR" altLang="en-US" sz="2000" b="1" dirty="0" err="1" smtClean="0"/>
              <a:t>재선언과</a:t>
            </a:r>
            <a:r>
              <a:rPr lang="ko-KR" altLang="en-US" sz="2000" b="1" dirty="0" smtClean="0"/>
              <a:t> 재할당</a:t>
            </a:r>
            <a:r>
              <a:rPr lang="en-US" altLang="ko-KR" sz="2400" b="1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</a:t>
            </a:r>
            <a:r>
              <a:rPr lang="en-US" altLang="ko-KR" dirty="0" smtClean="0"/>
              <a:t>let</a:t>
            </a:r>
            <a:r>
              <a:rPr lang="ko-KR" altLang="en-US" dirty="0"/>
              <a:t> </a:t>
            </a:r>
            <a:r>
              <a:rPr lang="ko-KR" altLang="en-US" dirty="0" smtClean="0"/>
              <a:t>키워드는 변수를 </a:t>
            </a:r>
            <a:r>
              <a:rPr lang="ko-KR" altLang="en-US" dirty="0" err="1" smtClean="0"/>
              <a:t>재선언하여</a:t>
            </a:r>
            <a:r>
              <a:rPr lang="ko-KR" altLang="en-US" dirty="0" smtClean="0"/>
              <a:t> 할당할 수 없다는 뜻이다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err="1" smtClean="0"/>
              <a:t>var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재선언이</a:t>
            </a:r>
            <a:r>
              <a:rPr lang="ko-KR" altLang="en-US" dirty="0" smtClean="0"/>
              <a:t> 가능하나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오류 발생의 여지가 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cxnSp>
        <p:nvCxnSpPr>
          <p:cNvPr id="8" name="직선 연결선 7"/>
          <p:cNvCxnSpPr/>
          <p:nvPr/>
        </p:nvCxnSpPr>
        <p:spPr>
          <a:xfrm>
            <a:off x="4970086" y="2775551"/>
            <a:ext cx="0" cy="26900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014" y="2775551"/>
            <a:ext cx="2781541" cy="26900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880" y="2772556"/>
            <a:ext cx="2903472" cy="26443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7473280" y="3094221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l</a:t>
            </a:r>
            <a:r>
              <a:rPr lang="en-US" altLang="ko-KR" sz="1600" dirty="0" smtClean="0">
                <a:solidFill>
                  <a:srgbClr val="FF0000"/>
                </a:solidFill>
              </a:rPr>
              <a:t>et-var.html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06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b="1" dirty="0"/>
              <a:t>let </a:t>
            </a:r>
            <a:r>
              <a:rPr lang="en-US" altLang="ko-KR" sz="2800" b="1" dirty="0" smtClean="0"/>
              <a:t>VS </a:t>
            </a:r>
            <a:r>
              <a:rPr lang="en-US" altLang="ko-KR" sz="2800" b="1" dirty="0" err="1" smtClean="0"/>
              <a:t>var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208584" y="1213010"/>
            <a:ext cx="8064896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1" dirty="0" err="1" smtClean="0"/>
              <a:t>var</a:t>
            </a:r>
            <a:r>
              <a:rPr lang="ko-KR" altLang="en-US" sz="2000" b="1" dirty="0" smtClean="0"/>
              <a:t>의 </a:t>
            </a:r>
            <a:r>
              <a:rPr lang="ko-KR" altLang="en-US" sz="2000" b="1" dirty="0" err="1" smtClean="0"/>
              <a:t>호이스팅</a:t>
            </a:r>
            <a:r>
              <a:rPr lang="en-US" altLang="ko-KR" sz="2000" b="1" dirty="0" smtClean="0"/>
              <a:t>(hoisting)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</a:t>
            </a: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변수를 </a:t>
            </a:r>
            <a:r>
              <a:rPr lang="ko-KR" altLang="en-US" dirty="0" err="1" smtClean="0"/>
              <a:t>선언하기전에</a:t>
            </a:r>
            <a:r>
              <a:rPr lang="ko-KR" altLang="en-US" dirty="0" smtClean="0"/>
              <a:t> 실행할 수도 있음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이유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자바스크립트 해석기가 기억하면서 선언한 것과 같은 효과를 가짐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149" y="2876745"/>
            <a:ext cx="6355631" cy="19204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397696" y="3836948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let_var2.html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05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이벤트 다루기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0552" y="1268760"/>
            <a:ext cx="82089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이벤트 효과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웹페이지에서는</a:t>
            </a:r>
            <a:r>
              <a:rPr lang="ko-KR" altLang="en-US" dirty="0" smtClean="0"/>
              <a:t> 사용자가 메인 메뉴를 누르면 서브 메뉴가 펼쳐지기도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페이지 로딩이 끝나면 배경화면이 움직이기도 한다</a:t>
            </a:r>
            <a:endParaRPr lang="en-US" altLang="ko-KR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280592" y="2830919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마우스 이벤트</a:t>
            </a:r>
            <a:endParaRPr lang="en-US" altLang="ko-KR" b="1" dirty="0" smtClean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896966"/>
              </p:ext>
            </p:extLst>
          </p:nvPr>
        </p:nvGraphicFramePr>
        <p:xfrm>
          <a:off x="1280592" y="3436600"/>
          <a:ext cx="7272808" cy="179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8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5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속성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68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err="1" smtClean="0">
                          <a:solidFill>
                            <a:srgbClr val="C00000"/>
                          </a:solidFill>
                        </a:rPr>
                        <a:t>onclick</a:t>
                      </a:r>
                      <a:endParaRPr lang="en-US" altLang="ko-KR" sz="1800" dirty="0" smtClean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마우스를 </a:t>
                      </a:r>
                      <a:r>
                        <a:rPr lang="ko-KR" altLang="en-US" sz="1600" dirty="0" err="1" smtClean="0"/>
                        <a:t>눌렀을때</a:t>
                      </a:r>
                      <a:r>
                        <a:rPr lang="ko-KR" altLang="en-US" sz="1600" dirty="0" smtClean="0"/>
                        <a:t> 이벤트가 발생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68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err="1" smtClean="0">
                          <a:solidFill>
                            <a:srgbClr val="C00000"/>
                          </a:solidFill>
                        </a:rPr>
                        <a:t>onmouseover</a:t>
                      </a:r>
                      <a:endParaRPr lang="en-US" altLang="ko-KR" sz="1800" dirty="0" smtClean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마우스 포인터가 요소 위로 </a:t>
                      </a:r>
                      <a:r>
                        <a:rPr lang="ko-KR" altLang="en-US" sz="1600" dirty="0" err="1" smtClean="0"/>
                        <a:t>옮겨질때</a:t>
                      </a:r>
                      <a:r>
                        <a:rPr lang="ko-KR" altLang="en-US" sz="1600" dirty="0" smtClean="0"/>
                        <a:t> 이벤트 발생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68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err="1" smtClean="0">
                          <a:solidFill>
                            <a:srgbClr val="C00000"/>
                          </a:solidFill>
                        </a:rPr>
                        <a:t>onmousedown</a:t>
                      </a:r>
                      <a:endParaRPr lang="en-US" altLang="ko-KR" sz="1800" dirty="0" smtClean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마우스를 </a:t>
                      </a:r>
                      <a:r>
                        <a:rPr lang="ko-KR" altLang="en-US" sz="1600" dirty="0" err="1" smtClean="0"/>
                        <a:t>눌렀을때</a:t>
                      </a:r>
                      <a:r>
                        <a:rPr lang="ko-KR" altLang="en-US" sz="1600" dirty="0" smtClean="0"/>
                        <a:t> 이벤트가 발생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044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함수의 유</a:t>
            </a:r>
            <a:r>
              <a:rPr lang="ko-KR" altLang="en-US" sz="2800" dirty="0"/>
              <a:t>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16596" y="1362834"/>
            <a:ext cx="37804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en-US" altLang="ko-KR" sz="2000" b="1" dirty="0" err="1" smtClean="0"/>
              <a:t>onclick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속성 사용하기</a:t>
            </a:r>
            <a:endParaRPr lang="en-US" altLang="ko-KR" sz="2000" b="1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2132856"/>
            <a:ext cx="5387325" cy="30963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537176" y="2564904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fn_check.html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38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lvl="0" algn="ctr"/>
            <a:r>
              <a:rPr lang="en-US" altLang="ko-KR" sz="2800" b="1" dirty="0" err="1">
                <a:solidFill>
                  <a:srgbClr val="C00000"/>
                </a:solidFill>
              </a:rPr>
              <a:t>getElementById</a:t>
            </a:r>
            <a:r>
              <a:rPr lang="en-US" altLang="ko-KR" sz="2800" b="1" dirty="0" smtClean="0">
                <a:solidFill>
                  <a:srgbClr val="C00000"/>
                </a:solidFill>
              </a:rPr>
              <a:t>()</a:t>
            </a:r>
            <a:r>
              <a:rPr lang="ko-KR" altLang="en-US" sz="2800" dirty="0" smtClean="0"/>
              <a:t> 사용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20552" y="1444714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en-US" altLang="ko-KR" sz="2000" b="1" dirty="0"/>
              <a:t> id</a:t>
            </a:r>
            <a:r>
              <a:rPr lang="en-US" altLang="ko-KR" sz="2000" dirty="0"/>
              <a:t> </a:t>
            </a:r>
            <a:r>
              <a:rPr lang="ko-KR" altLang="en-US" sz="2000" dirty="0"/>
              <a:t>선택자의 태그 요소에 접근하는 </a:t>
            </a:r>
            <a:r>
              <a:rPr lang="ko-KR" altLang="en-US" sz="2000" dirty="0" smtClean="0"/>
              <a:t>함수</a:t>
            </a:r>
            <a:r>
              <a:rPr lang="en-US" altLang="ko-KR" sz="2000" b="1" dirty="0" smtClean="0"/>
              <a:t>- </a:t>
            </a:r>
            <a:r>
              <a:rPr lang="en-US" altLang="ko-KR" sz="2000" b="1" dirty="0" err="1">
                <a:solidFill>
                  <a:srgbClr val="C00000"/>
                </a:solidFill>
              </a:rPr>
              <a:t>getElementById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()</a:t>
            </a:r>
            <a:endParaRPr lang="en-US" altLang="ko-KR" sz="2000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931879"/>
              </p:ext>
            </p:extLst>
          </p:nvPr>
        </p:nvGraphicFramePr>
        <p:xfrm>
          <a:off x="1136576" y="2276872"/>
          <a:ext cx="7560840" cy="21273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78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속성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314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b="1" dirty="0" err="1" smtClean="0">
                          <a:solidFill>
                            <a:schemeClr val="tx1"/>
                          </a:solidFill>
                        </a:rPr>
                        <a:t>innerHTML</a:t>
                      </a:r>
                      <a:endParaRPr lang="en-US" altLang="ko-KR" sz="1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800" dirty="0" smtClean="0"/>
                        <a:t> </a:t>
                      </a:r>
                      <a:r>
                        <a:rPr lang="ko-KR" altLang="en-US" sz="1800" dirty="0" smtClean="0"/>
                        <a:t>태그 요소의 내용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dirty="0" smtClean="0"/>
                        <a:t>텍스트</a:t>
                      </a:r>
                      <a:r>
                        <a:rPr lang="en-US" altLang="ko-KR" sz="1800" dirty="0" smtClean="0"/>
                        <a:t>)</a:t>
                      </a:r>
                      <a:r>
                        <a:rPr lang="ko-KR" altLang="en-US" sz="1800" dirty="0" smtClean="0"/>
                        <a:t>을 바꾸는 속성</a:t>
                      </a:r>
                      <a:endParaRPr lang="en-US" altLang="ko-KR" sz="18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314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</a:rPr>
                        <a:t> style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800" dirty="0" smtClean="0"/>
                        <a:t> </a:t>
                      </a:r>
                      <a:r>
                        <a:rPr lang="ko-KR" altLang="en-US" sz="1800" dirty="0" smtClean="0"/>
                        <a:t>태그 요소의 스타일을 바꾸는 속성</a:t>
                      </a:r>
                      <a:endParaRPr lang="en-US" altLang="ko-KR" sz="18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314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b="1" dirty="0" err="1" smtClean="0">
                          <a:solidFill>
                            <a:schemeClr val="tx1"/>
                          </a:solidFill>
                        </a:rPr>
                        <a:t>src</a:t>
                      </a:r>
                      <a:endParaRPr lang="en-US" altLang="ko-KR" sz="1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800" dirty="0" smtClean="0"/>
                        <a:t> </a:t>
                      </a:r>
                      <a:r>
                        <a:rPr lang="ko-KR" altLang="en-US" sz="1800" dirty="0" smtClean="0"/>
                        <a:t>파일의 경로</a:t>
                      </a:r>
                      <a:endParaRPr lang="en-US" altLang="ko-KR" sz="18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631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b="1" dirty="0" err="1">
                <a:solidFill>
                  <a:srgbClr val="C00000"/>
                </a:solidFill>
              </a:rPr>
              <a:t>getElementById</a:t>
            </a:r>
            <a:r>
              <a:rPr lang="en-US" altLang="ko-KR" sz="2800" b="1" dirty="0">
                <a:solidFill>
                  <a:srgbClr val="C00000"/>
                </a:solidFill>
              </a:rPr>
              <a:t>()</a:t>
            </a:r>
            <a:r>
              <a:rPr lang="ko-KR" altLang="en-US" sz="2800" dirty="0"/>
              <a:t> </a:t>
            </a:r>
            <a:r>
              <a:rPr lang="ko-KR" altLang="en-US" sz="2800" dirty="0" smtClean="0"/>
              <a:t>사용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871" y="3284984"/>
            <a:ext cx="6058425" cy="22633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257256" y="3403739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get_el_byid1.html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871" y="1484784"/>
            <a:ext cx="3833192" cy="15850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5330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목 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779566" y="1628800"/>
            <a:ext cx="5261665" cy="7920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함수의 정의와 호출 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1424608" y="1340768"/>
            <a:ext cx="792088" cy="6480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779567" y="2780928"/>
            <a:ext cx="5261665" cy="7920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함수의 유형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1424608" y="2492896"/>
            <a:ext cx="792088" cy="6480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779567" y="3933056"/>
            <a:ext cx="5261665" cy="7920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변수의 유효 범위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424608" y="3645024"/>
            <a:ext cx="792088" cy="6480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79567" y="5085184"/>
            <a:ext cx="5261665" cy="7920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함수의 활용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–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이벤트 처리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424608" y="4797152"/>
            <a:ext cx="792088" cy="6480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431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b="1" dirty="0" err="1">
                <a:solidFill>
                  <a:srgbClr val="C00000"/>
                </a:solidFill>
              </a:rPr>
              <a:t>getElementById</a:t>
            </a:r>
            <a:r>
              <a:rPr lang="en-US" altLang="ko-KR" sz="2800" b="1" dirty="0">
                <a:solidFill>
                  <a:srgbClr val="C00000"/>
                </a:solidFill>
              </a:rPr>
              <a:t>()</a:t>
            </a:r>
            <a:r>
              <a:rPr lang="ko-KR" altLang="en-US" sz="2800" dirty="0"/>
              <a:t> </a:t>
            </a:r>
            <a:r>
              <a:rPr lang="ko-KR" altLang="en-US" sz="2800" dirty="0" smtClean="0"/>
              <a:t>사용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257256" y="3403739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get_el_byid2.html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3284984"/>
            <a:ext cx="5356847" cy="19442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914" y="1540155"/>
            <a:ext cx="3414056" cy="12574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3262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b="1" dirty="0" err="1">
                <a:solidFill>
                  <a:srgbClr val="C00000"/>
                </a:solidFill>
              </a:rPr>
              <a:t>getElementById</a:t>
            </a:r>
            <a:r>
              <a:rPr lang="en-US" altLang="ko-KR" sz="2800" b="1" dirty="0">
                <a:solidFill>
                  <a:srgbClr val="C00000"/>
                </a:solidFill>
              </a:rPr>
              <a:t>()</a:t>
            </a:r>
            <a:r>
              <a:rPr lang="ko-KR" altLang="en-US" sz="2800" dirty="0"/>
              <a:t> 사용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84811" y="1290826"/>
            <a:ext cx="5625026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ko-KR" altLang="en-US" sz="2000" b="1" dirty="0" smtClean="0"/>
              <a:t>버튼에서 함수 호출하기</a:t>
            </a:r>
            <a:r>
              <a:rPr lang="en-US" altLang="ko-KR" sz="2000" b="1" dirty="0"/>
              <a:t> </a:t>
            </a:r>
            <a:r>
              <a:rPr lang="en-US" altLang="ko-KR" sz="2000" b="1" dirty="0" smtClean="0"/>
              <a:t>– </a:t>
            </a:r>
            <a:r>
              <a:rPr lang="en-US" altLang="ko-KR" sz="2000" b="1" dirty="0" err="1" smtClean="0"/>
              <a:t>myAbs</a:t>
            </a:r>
            <a:r>
              <a:rPr lang="en-US" altLang="ko-KR" sz="2000" b="1" dirty="0" smtClean="0"/>
              <a:t>(x) </a:t>
            </a:r>
            <a:r>
              <a:rPr lang="ko-KR" altLang="en-US" sz="2000" b="1" dirty="0" smtClean="0"/>
              <a:t>함수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2037473"/>
            <a:ext cx="6234272" cy="23996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6709837" y="2276872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btn-myabs.html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39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b="1" dirty="0" smtClean="0">
                <a:solidFill>
                  <a:srgbClr val="C00000"/>
                </a:solidFill>
              </a:rPr>
              <a:t>실습 문제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08584" y="1199075"/>
            <a:ext cx="3600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나이 계산 프로그램</a:t>
            </a:r>
            <a:r>
              <a:rPr lang="en-US" altLang="ko-KR" sz="2000" b="1" dirty="0" smtClean="0"/>
              <a:t>.</a:t>
            </a:r>
            <a:endParaRPr lang="en-US" altLang="ko-KR" sz="2400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72" y="3861048"/>
            <a:ext cx="3672408" cy="147546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704" y="1931222"/>
            <a:ext cx="3096345" cy="16063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3632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b="1" dirty="0" smtClean="0">
                <a:solidFill>
                  <a:srgbClr val="C00000"/>
                </a:solidFill>
              </a:rPr>
              <a:t>실습 문제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08584" y="1199075"/>
            <a:ext cx="3600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나이 계산 프로그램</a:t>
            </a:r>
            <a:r>
              <a:rPr lang="en-US" altLang="ko-KR" sz="2000" b="1" dirty="0" smtClean="0"/>
              <a:t>.</a:t>
            </a:r>
            <a:endParaRPr lang="en-US" altLang="ko-KR" sz="2400" b="1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826330"/>
            <a:ext cx="7226534" cy="46730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3872880" y="1306797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c</a:t>
            </a:r>
            <a:r>
              <a:rPr lang="en-US" altLang="ko-KR" sz="1600" dirty="0" smtClean="0">
                <a:solidFill>
                  <a:srgbClr val="FF0000"/>
                </a:solidFill>
              </a:rPr>
              <a:t>alc_age.html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176" y="1412776"/>
            <a:ext cx="2635681" cy="22666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3539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b="1" dirty="0" smtClean="0">
                <a:solidFill>
                  <a:srgbClr val="C00000"/>
                </a:solidFill>
              </a:rPr>
              <a:t>전역 변수</a:t>
            </a:r>
            <a:r>
              <a:rPr lang="ko-KR" altLang="en-US" sz="2800" dirty="0" smtClean="0"/>
              <a:t> </a:t>
            </a:r>
            <a:r>
              <a:rPr lang="ko-KR" altLang="en-US" sz="2800" dirty="0"/>
              <a:t>사용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80592" y="1278322"/>
            <a:ext cx="3600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버튼 클릭하면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증가</a:t>
            </a:r>
            <a:r>
              <a:rPr lang="en-US" altLang="ko-KR" sz="2000" b="1" dirty="0" smtClean="0"/>
              <a:t>.</a:t>
            </a:r>
            <a:endParaRPr lang="en-US" altLang="ko-KR" sz="24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88" y="2060848"/>
            <a:ext cx="2551229" cy="16561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739" y="2535793"/>
            <a:ext cx="5181367" cy="24053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983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b="1" dirty="0" smtClean="0">
                <a:solidFill>
                  <a:srgbClr val="C00000"/>
                </a:solidFill>
              </a:rPr>
              <a:t>구구단 출력하기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760" y="1916832"/>
            <a:ext cx="2514818" cy="38103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0395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b="1" dirty="0" smtClean="0">
                <a:solidFill>
                  <a:srgbClr val="C00000"/>
                </a:solidFill>
              </a:rPr>
              <a:t>구구단 출력하기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988840"/>
            <a:ext cx="6988146" cy="34826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684562" y="1556792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f</a:t>
            </a:r>
            <a:r>
              <a:rPr lang="en-US" altLang="ko-KR" sz="1600" dirty="0" smtClean="0">
                <a:solidFill>
                  <a:srgbClr val="FF0000"/>
                </a:solidFill>
              </a:rPr>
              <a:t>unc_gugu2.html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91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style </a:t>
            </a:r>
            <a:r>
              <a:rPr lang="ko-KR" altLang="en-US" sz="2800" dirty="0" smtClean="0"/>
              <a:t>속성 </a:t>
            </a:r>
            <a:r>
              <a:rPr lang="ko-KR" altLang="en-US" sz="2800" dirty="0"/>
              <a:t>사용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136576" y="1412776"/>
            <a:ext cx="60486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b="1" dirty="0" smtClean="0"/>
              <a:t>마우스를 클릭하</a:t>
            </a:r>
            <a:r>
              <a:rPr lang="ko-KR" altLang="en-US" sz="2000" b="1" dirty="0"/>
              <a:t>여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글자색을</a:t>
            </a:r>
            <a:r>
              <a:rPr lang="ko-KR" altLang="en-US" sz="2000" b="1" dirty="0" smtClean="0"/>
              <a:t> 바꾸기 </a:t>
            </a:r>
            <a:endParaRPr lang="en-US" altLang="ko-KR" sz="2000" b="1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2144991"/>
            <a:ext cx="2773921" cy="563929"/>
          </a:xfrm>
          <a:prstGeom prst="rect">
            <a:avLst/>
          </a:prstGeom>
          <a:ln>
            <a:noFill/>
          </a:ln>
        </p:spPr>
      </p:pic>
      <p:cxnSp>
        <p:nvCxnSpPr>
          <p:cNvPr id="11" name="직선 화살표 연결선 10"/>
          <p:cNvCxnSpPr/>
          <p:nvPr/>
        </p:nvCxnSpPr>
        <p:spPr>
          <a:xfrm>
            <a:off x="4592960" y="2408439"/>
            <a:ext cx="932245" cy="0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08301" y="2539643"/>
            <a:ext cx="1135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 smtClean="0">
                <a:solidFill>
                  <a:srgbClr val="C00000"/>
                </a:solidFill>
              </a:rPr>
              <a:t>onclick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088" y="2116490"/>
            <a:ext cx="2933954" cy="67823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3212976"/>
            <a:ext cx="6624736" cy="1702581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7761312" y="3573016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changet_text.html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9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style </a:t>
            </a:r>
            <a:r>
              <a:rPr lang="ko-KR" altLang="en-US" sz="2800" dirty="0" smtClean="0"/>
              <a:t>속성 사용 예제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70050" y="1268760"/>
            <a:ext cx="83314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이미지 숨기기</a:t>
            </a:r>
            <a:r>
              <a:rPr lang="en-US" altLang="ko-KR" sz="2000" b="1" dirty="0" smtClean="0"/>
              <a:t>/</a:t>
            </a:r>
            <a:r>
              <a:rPr lang="ko-KR" altLang="en-US" sz="2000" b="1" dirty="0" smtClean="0"/>
              <a:t>보이기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 </a:t>
            </a:r>
            <a:r>
              <a:rPr lang="ko-KR" altLang="en-US" dirty="0" smtClean="0"/>
              <a:t>보이기 </a:t>
            </a:r>
            <a:r>
              <a:rPr lang="en-US" altLang="ko-KR" dirty="0" smtClean="0"/>
              <a:t>–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style.display</a:t>
            </a:r>
            <a:r>
              <a:rPr lang="en-US" altLang="ko-KR" b="1" dirty="0" smtClean="0">
                <a:solidFill>
                  <a:srgbClr val="C00000"/>
                </a:solidFill>
              </a:rPr>
              <a:t> = ‘block’</a:t>
            </a:r>
            <a:r>
              <a:rPr lang="en-US" altLang="ko-KR" dirty="0" smtClean="0"/>
              <a:t>,  </a:t>
            </a:r>
            <a:r>
              <a:rPr lang="ko-KR" altLang="en-US" dirty="0" smtClean="0"/>
              <a:t>숨기기 </a:t>
            </a:r>
            <a:r>
              <a:rPr lang="en-US" altLang="ko-KR" dirty="0" smtClean="0"/>
              <a:t>–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style.display</a:t>
            </a:r>
            <a:r>
              <a:rPr lang="en-US" altLang="ko-KR" b="1" dirty="0" smtClean="0">
                <a:solidFill>
                  <a:srgbClr val="C00000"/>
                </a:solidFill>
              </a:rPr>
              <a:t> = ‘none’</a:t>
            </a:r>
            <a:r>
              <a:rPr lang="ko-KR" altLang="en-US" b="1" dirty="0" smtClean="0">
                <a:solidFill>
                  <a:srgbClr val="C00000"/>
                </a:solidFill>
              </a:rPr>
              <a:t> </a:t>
            </a:r>
            <a:endParaRPr lang="en-US" altLang="ko-KR" b="1" dirty="0" smtClean="0">
              <a:solidFill>
                <a:srgbClr val="C0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720" y="2477209"/>
            <a:ext cx="4104455" cy="361163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533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style </a:t>
            </a:r>
            <a:r>
              <a:rPr lang="ko-KR" altLang="en-US" sz="2800" dirty="0"/>
              <a:t>속성 사용 예제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484784"/>
            <a:ext cx="5357340" cy="357616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961112" y="1656519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s</a:t>
            </a:r>
            <a:r>
              <a:rPr lang="en-US" altLang="ko-KR" sz="1600" dirty="0" smtClean="0">
                <a:solidFill>
                  <a:srgbClr val="FF0000"/>
                </a:solidFill>
              </a:rPr>
              <a:t>how-hide.html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048" y="4725144"/>
            <a:ext cx="3443469" cy="15121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5525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함수의 정의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0552" y="1277759"/>
            <a:ext cx="7560840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ko-KR" altLang="en-US" sz="2000" b="1" dirty="0" smtClean="0"/>
              <a:t>함수</a:t>
            </a:r>
            <a:r>
              <a:rPr lang="en-US" altLang="ko-KR" sz="2000" b="1" dirty="0" smtClean="0"/>
              <a:t>(Function)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 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특정한 하나의 기능을 수행하는 일련의 코드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중복되는 기능은 함수로 구현하여 그 함수를 호출하여 사용한다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 </a:t>
            </a:r>
            <a:endParaRPr lang="en-US" altLang="ko-KR" sz="2000" dirty="0" smtClean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1568624" y="3284984"/>
            <a:ext cx="2736304" cy="736784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숫자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2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개를 더한다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457056" y="3552825"/>
            <a:ext cx="2304256" cy="129837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더하기 함수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err="1" smtClean="0"/>
              <a:t>addNumber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1568624" y="4396770"/>
            <a:ext cx="2736304" cy="736784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두 점의 거리를 더한다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309695" y="4513134"/>
            <a:ext cx="923225" cy="504056"/>
          </a:xfrm>
          <a:prstGeom prst="round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3119429" y="3407067"/>
            <a:ext cx="897467" cy="504056"/>
          </a:xfrm>
          <a:prstGeom prst="round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구부러진 연결선 9"/>
          <p:cNvCxnSpPr/>
          <p:nvPr/>
        </p:nvCxnSpPr>
        <p:spPr>
          <a:xfrm rot="10800000">
            <a:off x="4016896" y="3787629"/>
            <a:ext cx="1440160" cy="468278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 15"/>
          <p:cNvCxnSpPr>
            <a:endCxn id="8" idx="3"/>
          </p:cNvCxnSpPr>
          <p:nvPr/>
        </p:nvCxnSpPr>
        <p:spPr>
          <a:xfrm rot="10800000" flipV="1">
            <a:off x="4232920" y="4372270"/>
            <a:ext cx="1224136" cy="392891"/>
          </a:xfrm>
          <a:prstGeom prst="curvedConnector3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26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style </a:t>
            </a:r>
            <a:r>
              <a:rPr lang="ko-KR" altLang="en-US" sz="2800" dirty="0"/>
              <a:t>속성 사용 예제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136576" y="1336993"/>
            <a:ext cx="388843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en-US" altLang="ko-KR" dirty="0" smtClean="0"/>
              <a:t>- </a:t>
            </a:r>
            <a:r>
              <a:rPr lang="ko-KR" altLang="en-US" b="1" dirty="0" smtClean="0"/>
              <a:t>버튼을 클릭하여 배경색 넣기</a:t>
            </a:r>
            <a:endParaRPr lang="en-US" altLang="ko-KR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978362"/>
            <a:ext cx="3888432" cy="3569594"/>
          </a:xfrm>
          <a:prstGeom prst="rect">
            <a:avLst/>
          </a:prstGeom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5529064" y="2747496"/>
            <a:ext cx="34563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버튼은 </a:t>
            </a:r>
            <a:r>
              <a:rPr lang="en-US" altLang="ko-KR" dirty="0">
                <a:solidFill>
                  <a:srgbClr val="C00000"/>
                </a:solidFill>
              </a:rPr>
              <a:t>&lt;a&gt;</a:t>
            </a:r>
            <a:r>
              <a:rPr lang="ko-KR" altLang="en-US" dirty="0">
                <a:solidFill>
                  <a:srgbClr val="C00000"/>
                </a:solidFill>
              </a:rPr>
              <a:t>태그로 만들기</a:t>
            </a:r>
            <a:endParaRPr lang="en-US" altLang="ko-KR" dirty="0">
              <a:solidFill>
                <a:srgbClr val="C00000"/>
              </a:solidFill>
            </a:endParaRPr>
          </a:p>
          <a:p>
            <a:endParaRPr lang="en-US" altLang="ko-KR" dirty="0"/>
          </a:p>
          <a:p>
            <a:r>
              <a:rPr lang="en-US" altLang="ko-KR" dirty="0" smtClean="0"/>
              <a:t>Green</a:t>
            </a:r>
            <a:r>
              <a:rPr lang="ko-KR" altLang="en-US" dirty="0" smtClean="0"/>
              <a:t>을 클릭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배경색 녹색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Black</a:t>
            </a:r>
            <a:r>
              <a:rPr lang="ko-KR" altLang="en-US" dirty="0" smtClean="0"/>
              <a:t>을 </a:t>
            </a:r>
            <a:r>
              <a:rPr lang="ko-KR" altLang="en-US" dirty="0"/>
              <a:t>클릭 </a:t>
            </a:r>
            <a:r>
              <a:rPr lang="en-US" altLang="ko-KR" dirty="0"/>
              <a:t>-&gt; </a:t>
            </a:r>
            <a:r>
              <a:rPr lang="ko-KR" altLang="en-US" dirty="0"/>
              <a:t>배경색 </a:t>
            </a:r>
            <a:r>
              <a:rPr lang="ko-KR" altLang="en-US" dirty="0" smtClean="0"/>
              <a:t>검정색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Pink</a:t>
            </a:r>
            <a:r>
              <a:rPr lang="ko-KR" altLang="en-US" dirty="0" smtClean="0"/>
              <a:t>를 </a:t>
            </a:r>
            <a:r>
              <a:rPr lang="ko-KR" altLang="en-US" dirty="0"/>
              <a:t>클릭 </a:t>
            </a:r>
            <a:r>
              <a:rPr lang="en-US" altLang="ko-KR" dirty="0"/>
              <a:t>-&gt; </a:t>
            </a:r>
            <a:r>
              <a:rPr lang="ko-KR" altLang="en-US" dirty="0"/>
              <a:t>배경색 </a:t>
            </a:r>
            <a:r>
              <a:rPr lang="ko-KR" altLang="en-US" dirty="0" smtClean="0"/>
              <a:t>분홍색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6194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배경색 바꾸기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20552" y="1264985"/>
            <a:ext cx="388843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en-US" altLang="ko-KR" dirty="0" smtClean="0"/>
              <a:t>- </a:t>
            </a:r>
            <a:r>
              <a:rPr lang="ko-KR" altLang="en-US" b="1" dirty="0" smtClean="0"/>
              <a:t>버튼을 클릭하여 배경색 넣기</a:t>
            </a:r>
            <a:endParaRPr lang="en-US" altLang="ko-KR" b="1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101" y="1772816"/>
            <a:ext cx="5503271" cy="475252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6609184" y="1962100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c</a:t>
            </a:r>
            <a:r>
              <a:rPr lang="en-US" altLang="ko-KR" sz="1600" dirty="0" smtClean="0">
                <a:solidFill>
                  <a:srgbClr val="FF0000"/>
                </a:solidFill>
              </a:rPr>
              <a:t>hange_bg.html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35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/>
              <a:t>배경색 바꾸기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412776"/>
            <a:ext cx="5997460" cy="45190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609184" y="2420888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b</a:t>
            </a:r>
            <a:r>
              <a:rPr lang="en-US" altLang="ko-KR" sz="1600" dirty="0" smtClean="0">
                <a:solidFill>
                  <a:srgbClr val="FF0000"/>
                </a:solidFill>
              </a:rPr>
              <a:t>g_color.css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82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b="1" dirty="0" smtClean="0"/>
              <a:t>숨기기와 보이기 이벤트 효과</a:t>
            </a:r>
            <a:r>
              <a:rPr lang="en-US" altLang="ko-KR" sz="2800" dirty="0" smtClean="0"/>
              <a:t> 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807" y="2585719"/>
            <a:ext cx="2769123" cy="37956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2616769"/>
            <a:ext cx="2834534" cy="216023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1602900" y="1974309"/>
            <a:ext cx="2125964" cy="37457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/>
              <a:t>설명글</a:t>
            </a:r>
            <a:r>
              <a:rPr lang="ko-KR" altLang="en-US" sz="1600" dirty="0" smtClean="0"/>
              <a:t> 숨기</a:t>
            </a:r>
            <a:r>
              <a:rPr lang="ko-KR" altLang="en-US" sz="1600" dirty="0"/>
              <a:t>기</a:t>
            </a:r>
            <a:endParaRPr lang="en-US" altLang="ko-KR" sz="16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5275308" y="1974309"/>
            <a:ext cx="2125964" cy="37457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/>
              <a:t>설명글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보이기</a:t>
            </a:r>
            <a:endParaRPr lang="en-US" altLang="ko-KR" sz="16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04528" y="1264985"/>
            <a:ext cx="741682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en-US" altLang="ko-KR" dirty="0" smtClean="0"/>
              <a:t>- </a:t>
            </a:r>
            <a:r>
              <a:rPr lang="ko-KR" altLang="en-US" b="1" dirty="0" smtClean="0"/>
              <a:t>버튼을 클릭하여 이미지와 텍스트를 숨기고 보이는 효과 만들기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86123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b="1" dirty="0"/>
              <a:t>숨기기와 보이기 이벤트 효과</a:t>
            </a:r>
            <a:r>
              <a:rPr lang="en-US" altLang="ko-KR" sz="2800" dirty="0"/>
              <a:t> 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1644154"/>
            <a:ext cx="7992888" cy="35850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7545288" y="1531361"/>
            <a:ext cx="1872208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s</a:t>
            </a:r>
            <a:r>
              <a:rPr lang="en-US" altLang="ko-KR" sz="1600" dirty="0" smtClean="0"/>
              <a:t>how_hide2.html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0912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b="1" dirty="0"/>
              <a:t>숨기기와 보이기 이벤트 효과</a:t>
            </a:r>
            <a:r>
              <a:rPr lang="en-US" altLang="ko-KR" sz="2800" dirty="0"/>
              <a:t> 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113240" y="2204864"/>
            <a:ext cx="1296144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event.css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988840"/>
            <a:ext cx="5563082" cy="114309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99" y="3573016"/>
            <a:ext cx="7500833" cy="11633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7870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b="1" dirty="0"/>
              <a:t>숨기기와 보이기 이벤트 효과</a:t>
            </a:r>
            <a:r>
              <a:rPr lang="en-US" altLang="ko-KR" sz="2800" dirty="0"/>
              <a:t> 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477" y="1700808"/>
            <a:ext cx="7087103" cy="385042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7761312" y="1916832"/>
            <a:ext cx="1025706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e</a:t>
            </a:r>
            <a:r>
              <a:rPr lang="en-US" altLang="ko-KR" sz="1600" dirty="0" smtClean="0"/>
              <a:t>vent.js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553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함수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48544" y="1278322"/>
            <a:ext cx="7560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ko-KR" altLang="en-US" sz="2000" b="1" dirty="0" smtClean="0"/>
              <a:t>함수</a:t>
            </a:r>
            <a:r>
              <a:rPr lang="en-US" altLang="ko-KR" sz="2000" b="1" dirty="0"/>
              <a:t> </a:t>
            </a:r>
            <a:r>
              <a:rPr lang="ko-KR" altLang="en-US" sz="2000" b="1" dirty="0" smtClean="0"/>
              <a:t>만들기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정의와 호출</a:t>
            </a:r>
            <a:r>
              <a:rPr lang="en-US" altLang="ko-KR" sz="2000" b="1" dirty="0" smtClean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4568" y="213285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명시적 함수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이름있음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241032" y="213285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익명 함수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이름없음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064568" y="2708920"/>
            <a:ext cx="26222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5097016" y="2708920"/>
            <a:ext cx="29420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484948" y="2132856"/>
            <a:ext cx="0" cy="4032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64568" y="2924944"/>
            <a:ext cx="3024336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function</a:t>
            </a:r>
            <a:r>
              <a:rPr lang="en-US" altLang="ko-KR" dirty="0" smtClean="0"/>
              <a:t> </a:t>
            </a:r>
            <a:r>
              <a:rPr lang="ko-KR" altLang="en-US" b="1" dirty="0" smtClean="0">
                <a:solidFill>
                  <a:srgbClr val="C00000"/>
                </a:solidFill>
              </a:rPr>
              <a:t>함수이름</a:t>
            </a:r>
            <a:r>
              <a:rPr lang="en-US" altLang="ko-KR" b="1" dirty="0" smtClean="0">
                <a:solidFill>
                  <a:srgbClr val="C00000"/>
                </a:solidFill>
              </a:rPr>
              <a:t>()</a:t>
            </a:r>
            <a:r>
              <a:rPr lang="en-US" altLang="ko-KR" dirty="0" smtClean="0"/>
              <a:t>{</a:t>
            </a:r>
          </a:p>
          <a:p>
            <a:endParaRPr lang="en-US" altLang="ko-KR" dirty="0"/>
          </a:p>
          <a:p>
            <a:r>
              <a:rPr lang="en-US" altLang="ko-KR" dirty="0" smtClean="0"/>
              <a:t>      </a:t>
            </a:r>
            <a:r>
              <a:rPr lang="ko-KR" altLang="en-US" dirty="0" err="1" smtClean="0"/>
              <a:t>실행문</a:t>
            </a:r>
            <a:r>
              <a:rPr lang="en-US" altLang="ko-KR" dirty="0" smtClean="0"/>
              <a:t>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64568" y="4668370"/>
            <a:ext cx="3024336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r>
              <a:rPr lang="ko-KR" altLang="en-US" dirty="0" smtClean="0"/>
              <a:t>함수 호출</a:t>
            </a:r>
            <a:r>
              <a:rPr lang="en-US" altLang="ko-KR" dirty="0" smtClean="0"/>
              <a:t>: </a:t>
            </a:r>
            <a:r>
              <a:rPr lang="ko-KR" altLang="en-US" b="1" dirty="0" smtClean="0"/>
              <a:t>함수이름</a:t>
            </a:r>
            <a:r>
              <a:rPr lang="en-US" altLang="ko-KR" b="1" dirty="0" smtClean="0"/>
              <a:t>()</a:t>
            </a:r>
            <a:r>
              <a:rPr lang="en-US" altLang="ko-KR" dirty="0" smtClean="0"/>
              <a:t>;</a:t>
            </a:r>
          </a:p>
          <a:p>
            <a:endParaRPr lang="ko-KR" altLang="en-US" dirty="0"/>
          </a:p>
        </p:txBody>
      </p:sp>
      <p:sp>
        <p:nvSpPr>
          <p:cNvPr id="14" name="아래쪽 화살표 13"/>
          <p:cNvSpPr/>
          <p:nvPr/>
        </p:nvSpPr>
        <p:spPr>
          <a:xfrm>
            <a:off x="2343726" y="4197281"/>
            <a:ext cx="169051" cy="383847"/>
          </a:xfrm>
          <a:prstGeom prst="down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097016" y="2924944"/>
            <a:ext cx="3312368" cy="12003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rgbClr val="C00000"/>
                </a:solidFill>
              </a:rPr>
              <a:t>var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변수이름 </a:t>
            </a:r>
            <a:r>
              <a:rPr lang="en-US" altLang="ko-KR" dirty="0" smtClean="0"/>
              <a:t>= </a:t>
            </a:r>
            <a:r>
              <a:rPr lang="en-US" altLang="ko-KR" b="1" dirty="0" smtClean="0"/>
              <a:t>function()</a:t>
            </a:r>
            <a:r>
              <a:rPr lang="en-US" altLang="ko-KR" dirty="0" smtClean="0"/>
              <a:t>{</a:t>
            </a:r>
          </a:p>
          <a:p>
            <a:endParaRPr lang="en-US" altLang="ko-KR" dirty="0"/>
          </a:p>
          <a:p>
            <a:r>
              <a:rPr lang="en-US" altLang="ko-KR" dirty="0" smtClean="0"/>
              <a:t>      </a:t>
            </a:r>
            <a:r>
              <a:rPr lang="ko-KR" altLang="en-US" dirty="0" err="1" smtClean="0"/>
              <a:t>실행문</a:t>
            </a:r>
            <a:r>
              <a:rPr lang="en-US" altLang="ko-KR" dirty="0" smtClean="0"/>
              <a:t>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097016" y="4668370"/>
            <a:ext cx="3312368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r>
              <a:rPr lang="ko-KR" altLang="en-US" dirty="0" smtClean="0"/>
              <a:t>함수 호출</a:t>
            </a:r>
            <a:r>
              <a:rPr lang="en-US" altLang="ko-KR" dirty="0" smtClean="0"/>
              <a:t>: </a:t>
            </a:r>
            <a:r>
              <a:rPr lang="ko-KR" altLang="en-US" b="1" dirty="0" smtClean="0"/>
              <a:t>변수이름</a:t>
            </a:r>
            <a:r>
              <a:rPr lang="en-US" altLang="ko-KR" b="1" dirty="0" smtClean="0"/>
              <a:t>();</a:t>
            </a:r>
          </a:p>
          <a:p>
            <a:endParaRPr lang="ko-KR" altLang="en-US" dirty="0"/>
          </a:p>
        </p:txBody>
      </p:sp>
      <p:sp>
        <p:nvSpPr>
          <p:cNvPr id="24" name="아래쪽 화살표 23"/>
          <p:cNvSpPr/>
          <p:nvPr/>
        </p:nvSpPr>
        <p:spPr>
          <a:xfrm>
            <a:off x="6376175" y="4197281"/>
            <a:ext cx="185151" cy="383847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75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함수의 유</a:t>
            </a:r>
            <a:r>
              <a:rPr lang="ko-KR" altLang="en-US" sz="2800" dirty="0"/>
              <a:t>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0552" y="1196752"/>
            <a:ext cx="43204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ko-KR" altLang="en-US" sz="2000" b="1" dirty="0" smtClean="0"/>
              <a:t>함수의 유형</a:t>
            </a:r>
            <a:endParaRPr lang="en-US" altLang="ko-KR" sz="20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166564" y="1708359"/>
            <a:ext cx="414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 </a:t>
            </a:r>
            <a:r>
              <a:rPr lang="en-US" altLang="ko-KR" b="1" dirty="0" smtClean="0"/>
              <a:t>- </a:t>
            </a:r>
            <a:r>
              <a:rPr lang="ko-KR" altLang="en-US" b="1" dirty="0" smtClean="0">
                <a:solidFill>
                  <a:srgbClr val="C00000"/>
                </a:solidFill>
              </a:rPr>
              <a:t>매개변수 없는 경우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1" y="2221707"/>
            <a:ext cx="4428667" cy="17281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180262" y="4156631"/>
            <a:ext cx="414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 </a:t>
            </a:r>
            <a:r>
              <a:rPr lang="en-US" altLang="ko-KR" b="1" dirty="0" smtClean="0"/>
              <a:t>- </a:t>
            </a:r>
            <a:r>
              <a:rPr lang="ko-KR" altLang="en-US" b="1" dirty="0" smtClean="0">
                <a:solidFill>
                  <a:srgbClr val="C00000"/>
                </a:solidFill>
              </a:rPr>
              <a:t>매개변수가 있는 경우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1" y="4597971"/>
            <a:ext cx="4810838" cy="17746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745088" y="2924944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function1.html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69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함수의 유</a:t>
            </a:r>
            <a:r>
              <a:rPr lang="ko-KR" altLang="en-US" sz="2800" dirty="0"/>
              <a:t>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0552" y="1217209"/>
            <a:ext cx="756084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ko-KR" altLang="en-US" sz="2000" b="1" dirty="0" smtClean="0"/>
              <a:t>함수의 유형</a:t>
            </a:r>
            <a:endParaRPr lang="en-US" altLang="ko-KR" sz="20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166564" y="1728816"/>
            <a:ext cx="414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C00000"/>
                </a:solidFill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- </a:t>
            </a:r>
            <a:r>
              <a:rPr lang="ko-KR" altLang="en-US" b="1" dirty="0" smtClean="0">
                <a:solidFill>
                  <a:srgbClr val="C00000"/>
                </a:solidFill>
              </a:rPr>
              <a:t>익명함수로 만들기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2304880"/>
            <a:ext cx="5616427" cy="1844200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4778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함수의 유</a:t>
            </a:r>
            <a:r>
              <a:rPr lang="ko-KR" altLang="en-US" sz="2800" dirty="0"/>
              <a:t>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0552" y="1278322"/>
            <a:ext cx="756084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ko-KR" altLang="en-US" sz="2000" b="1" dirty="0" smtClean="0"/>
              <a:t>함수의 유형</a:t>
            </a:r>
            <a:endParaRPr lang="en-US" altLang="ko-KR" sz="20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022548" y="1835532"/>
            <a:ext cx="501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-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반환값이</a:t>
            </a:r>
            <a:r>
              <a:rPr lang="ko-KR" altLang="en-US" b="1" dirty="0" smtClean="0">
                <a:solidFill>
                  <a:srgbClr val="C00000"/>
                </a:solidFill>
              </a:rPr>
              <a:t> 있는 경우 </a:t>
            </a:r>
            <a:r>
              <a:rPr lang="en-US" altLang="ko-KR" b="1" dirty="0" smtClean="0">
                <a:solidFill>
                  <a:srgbClr val="C00000"/>
                </a:solidFill>
              </a:rPr>
              <a:t>– return </a:t>
            </a:r>
            <a:r>
              <a:rPr lang="ko-KR" altLang="en-US" b="1" dirty="0" smtClean="0">
                <a:solidFill>
                  <a:srgbClr val="C00000"/>
                </a:solidFill>
              </a:rPr>
              <a:t>키워드 사용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2348880"/>
            <a:ext cx="4038950" cy="36502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5097016" y="2924944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f</a:t>
            </a:r>
            <a:r>
              <a:rPr lang="en-US" altLang="ko-KR" sz="1600" dirty="0" smtClean="0">
                <a:solidFill>
                  <a:srgbClr val="FF0000"/>
                </a:solidFill>
              </a:rPr>
              <a:t>unc-return.html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79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함수의 정의와 호출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48544" y="1278322"/>
            <a:ext cx="756084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ko-KR" altLang="en-US" sz="2000" b="1" dirty="0" smtClean="0"/>
              <a:t>구구단 만들기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970042"/>
            <a:ext cx="7087214" cy="343691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257256" y="2204864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f</a:t>
            </a:r>
            <a:r>
              <a:rPr lang="en-US" altLang="ko-KR" sz="1600" dirty="0" smtClean="0">
                <a:solidFill>
                  <a:srgbClr val="FF0000"/>
                </a:solidFill>
              </a:rPr>
              <a:t>unc_gugu.html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60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함수의 정의와 호출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48544" y="1278322"/>
            <a:ext cx="756084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en-US" altLang="ko-KR" sz="2000" b="1" dirty="0" smtClean="0"/>
              <a:t>- </a:t>
            </a:r>
            <a:r>
              <a:rPr lang="ko-KR" altLang="en-US" sz="2000" b="1" dirty="0" smtClean="0"/>
              <a:t>두 수를 </a:t>
            </a:r>
            <a:r>
              <a:rPr lang="ko-KR" altLang="en-US" sz="2000" b="1" dirty="0" err="1" smtClean="0"/>
              <a:t>입력받아</a:t>
            </a:r>
            <a:r>
              <a:rPr lang="ko-KR" altLang="en-US" sz="2000" b="1" dirty="0" smtClean="0"/>
              <a:t> 뺄셈 처리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988840"/>
            <a:ext cx="5636262" cy="29523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249144" y="2354678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s</a:t>
            </a:r>
            <a:r>
              <a:rPr lang="en-US" altLang="ko-KR" sz="1600" dirty="0" smtClean="0">
                <a:solidFill>
                  <a:srgbClr val="FF0000"/>
                </a:solidFill>
              </a:rPr>
              <a:t>ub_number.html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34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7599</TotalTime>
  <Words>711</Words>
  <Application>Microsoft Office PowerPoint</Application>
  <PresentationFormat>A4 용지(210x297mm)</PresentationFormat>
  <Paragraphs>203</Paragraphs>
  <Slides>36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1" baseType="lpstr">
      <vt:lpstr>맑은 고딕</vt:lpstr>
      <vt:lpstr>휴먼엑스포</vt:lpstr>
      <vt:lpstr>Arial</vt:lpstr>
      <vt:lpstr>Wingdings</vt:lpstr>
      <vt:lpstr>Office 테마</vt:lpstr>
      <vt:lpstr>4강. 함수(function)</vt:lpstr>
      <vt:lpstr>목 차</vt:lpstr>
      <vt:lpstr>함수의 정의</vt:lpstr>
      <vt:lpstr>함수 만들기</vt:lpstr>
      <vt:lpstr>함수의 유형</vt:lpstr>
      <vt:lpstr>함수의 유형</vt:lpstr>
      <vt:lpstr>함수의 유형</vt:lpstr>
      <vt:lpstr>함수의 정의와 호출</vt:lpstr>
      <vt:lpstr>함수의 정의와 호출</vt:lpstr>
      <vt:lpstr>함수의 return 연습 문제</vt:lpstr>
      <vt:lpstr>전역 변수와 지역 변수</vt:lpstr>
      <vt:lpstr>전역 변수와 지역 변수</vt:lpstr>
      <vt:lpstr>전역 변수와 지역 변수</vt:lpstr>
      <vt:lpstr>let VS var</vt:lpstr>
      <vt:lpstr>let VS var</vt:lpstr>
      <vt:lpstr>이벤트 다루기</vt:lpstr>
      <vt:lpstr>함수의 유형</vt:lpstr>
      <vt:lpstr>getElementById() 사용</vt:lpstr>
      <vt:lpstr>getElementById() 사용</vt:lpstr>
      <vt:lpstr>getElementById() 사용</vt:lpstr>
      <vt:lpstr>getElementById() 사용</vt:lpstr>
      <vt:lpstr>실습 문제</vt:lpstr>
      <vt:lpstr>실습 문제</vt:lpstr>
      <vt:lpstr>전역 변수 사용</vt:lpstr>
      <vt:lpstr>구구단 출력하기</vt:lpstr>
      <vt:lpstr>구구단 출력하기</vt:lpstr>
      <vt:lpstr>style 속성 사용</vt:lpstr>
      <vt:lpstr>style 속성 사용 예제</vt:lpstr>
      <vt:lpstr>style 속성 사용 예제</vt:lpstr>
      <vt:lpstr>style 속성 사용 예제</vt:lpstr>
      <vt:lpstr>배경색 바꾸기</vt:lpstr>
      <vt:lpstr>배경색 바꾸기</vt:lpstr>
      <vt:lpstr>숨기기와 보이기 이벤트 효과 </vt:lpstr>
      <vt:lpstr>숨기기와 보이기 이벤트 효과 </vt:lpstr>
      <vt:lpstr>숨기기와 보이기 이벤트 효과 </vt:lpstr>
      <vt:lpstr>숨기기와 보이기 이벤트 효과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493</cp:revision>
  <dcterms:created xsi:type="dcterms:W3CDTF">2019-03-04T02:36:55Z</dcterms:created>
  <dcterms:modified xsi:type="dcterms:W3CDTF">2023-03-30T20:32:45Z</dcterms:modified>
</cp:coreProperties>
</file>