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392" r:id="rId4"/>
    <p:sldId id="393" r:id="rId5"/>
    <p:sldId id="394" r:id="rId6"/>
    <p:sldId id="391" r:id="rId7"/>
    <p:sldId id="371" r:id="rId8"/>
    <p:sldId id="384" r:id="rId9"/>
    <p:sldId id="395" r:id="rId10"/>
    <p:sldId id="370" r:id="rId11"/>
    <p:sldId id="374" r:id="rId12"/>
    <p:sldId id="375" r:id="rId13"/>
    <p:sldId id="376" r:id="rId14"/>
    <p:sldId id="369" r:id="rId15"/>
    <p:sldId id="367" r:id="rId16"/>
    <p:sldId id="373" r:id="rId17"/>
    <p:sldId id="377" r:id="rId18"/>
    <p:sldId id="380" r:id="rId19"/>
    <p:sldId id="381" r:id="rId20"/>
    <p:sldId id="386" r:id="rId21"/>
    <p:sldId id="383" r:id="rId22"/>
    <p:sldId id="385" r:id="rId23"/>
    <p:sldId id="359" r:id="rId24"/>
    <p:sldId id="360" r:id="rId25"/>
    <p:sldId id="387" r:id="rId26"/>
    <p:sldId id="378" r:id="rId27"/>
    <p:sldId id="361" r:id="rId28"/>
    <p:sldId id="379" r:id="rId29"/>
    <p:sldId id="388" r:id="rId30"/>
    <p:sldId id="389" r:id="rId31"/>
    <p:sldId id="390" r:id="rId32"/>
    <p:sldId id="363" r:id="rId33"/>
    <p:sldId id="362" r:id="rId3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추상 클래스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i="1" dirty="0" smtClean="0">
                <a:solidFill>
                  <a:schemeClr val="bg1"/>
                </a:solidFill>
              </a:rPr>
              <a:t> abstract class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24744"/>
            <a:ext cx="537307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87455" y="2011610"/>
            <a:ext cx="2578113" cy="14619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i="1" dirty="0" err="1" smtClean="0">
                <a:latin typeface="+mn-ea"/>
              </a:rPr>
              <a:t>HeadShop</a:t>
            </a:r>
            <a:endParaRPr lang="en-US" altLang="ko-KR" b="1" i="1" dirty="0" smtClean="0">
              <a:latin typeface="+mn-ea"/>
            </a:endParaRPr>
          </a:p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i="1" dirty="0" err="1" smtClean="0">
                <a:latin typeface="+mn-ea"/>
              </a:rPr>
              <a:t>sellDoenjanaJJige</a:t>
            </a:r>
            <a:r>
              <a:rPr lang="en-US" altLang="ko-KR" i="1" dirty="0" smtClean="0">
                <a:latin typeface="+mn-ea"/>
              </a:rPr>
              <a:t>()</a:t>
            </a:r>
          </a:p>
          <a:p>
            <a:pPr algn="ctr"/>
            <a:r>
              <a:rPr lang="en-US" altLang="ko-KR" i="1" dirty="0" err="1" smtClean="0">
                <a:latin typeface="+mn-ea"/>
              </a:rPr>
              <a:t>sellKimchiJJige</a:t>
            </a:r>
            <a:r>
              <a:rPr lang="en-US" altLang="ko-KR" i="1" dirty="0" smtClean="0">
                <a:latin typeface="+mn-ea"/>
              </a:rPr>
              <a:t>()</a:t>
            </a:r>
          </a:p>
          <a:p>
            <a:pPr algn="ctr"/>
            <a:r>
              <a:rPr lang="en-US" altLang="ko-KR" i="1" dirty="0" err="1" smtClean="0">
                <a:latin typeface="+mn-ea"/>
              </a:rPr>
              <a:t>sellBibimBap</a:t>
            </a:r>
            <a:r>
              <a:rPr lang="en-US" altLang="ko-KR" i="1" dirty="0" smtClean="0">
                <a:latin typeface="+mn-ea"/>
              </a:rPr>
              <a:t>()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15780" y="4514580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Shop1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589866" y="3641730"/>
            <a:ext cx="4149787" cy="884240"/>
            <a:chOff x="3224806" y="3272951"/>
            <a:chExt cx="2592290" cy="884240"/>
          </a:xfrm>
        </p:grpSpPr>
        <p:grpSp>
          <p:nvGrpSpPr>
            <p:cNvPr id="33" name="그룹 32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43" name="직선 연결선 42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51" name="직사각형 50"/>
          <p:cNvSpPr/>
          <p:nvPr/>
        </p:nvSpPr>
        <p:spPr>
          <a:xfrm>
            <a:off x="3905057" y="4514580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Shop2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65568" y="4514580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Shop3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64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697121"/>
            <a:ext cx="4547392" cy="17318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78" y="1697120"/>
            <a:ext cx="4294877" cy="4108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63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28800"/>
            <a:ext cx="5045108" cy="46085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41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4949078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2662492"/>
            <a:ext cx="1771897" cy="208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4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2786" y="1124744"/>
            <a:ext cx="597844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자동차를 구현한 추상 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26234" y="2045942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i="1" dirty="0" smtClean="0">
                <a:latin typeface="+mn-ea"/>
              </a:rPr>
              <a:t>Car</a:t>
            </a:r>
          </a:p>
          <a:p>
            <a:pPr algn="ctr"/>
            <a:endParaRPr lang="en-US" altLang="ko-KR" b="1" i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79176" y="3486102"/>
            <a:ext cx="119329" cy="356688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072680" y="4092130"/>
            <a:ext cx="2306496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Bus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15081" y="3842790"/>
            <a:ext cx="2271555" cy="250610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626234" y="2402459"/>
            <a:ext cx="1888558" cy="95661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 </a:t>
            </a:r>
            <a:r>
              <a:rPr lang="en-US" altLang="ko-KR" i="1" dirty="0" smtClean="0">
                <a:latin typeface="+mn-ea"/>
              </a:rPr>
              <a:t>run() </a:t>
            </a:r>
          </a:p>
          <a:p>
            <a:pPr algn="ctr"/>
            <a:r>
              <a:rPr lang="en-US" altLang="ko-KR" i="1" dirty="0" smtClean="0">
                <a:latin typeface="+mn-ea"/>
              </a:rPr>
              <a:t>refuel();</a:t>
            </a:r>
          </a:p>
          <a:p>
            <a:pPr algn="ctr"/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top()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2680" y="4438734"/>
            <a:ext cx="2306496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takePassenger</a:t>
            </a:r>
            <a:r>
              <a:rPr lang="en-US" altLang="ko-KR" dirty="0" smtClean="0">
                <a:latin typeface="+mn-ea"/>
              </a:rPr>
              <a:t>(){…}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86536" y="4093400"/>
            <a:ext cx="2254695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Truck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6536" y="4440004"/>
            <a:ext cx="2254695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Load(){…}</a:t>
            </a:r>
          </a:p>
        </p:txBody>
      </p:sp>
    </p:spTree>
    <p:extLst>
      <p:ext uri="{BB962C8B-B14F-4D97-AF65-F5344CB8AC3E}">
        <p14:creationId xmlns:p14="http://schemas.microsoft.com/office/powerpoint/2010/main" val="42263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2" y="1484784"/>
            <a:ext cx="4461736" cy="20849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527246"/>
            <a:ext cx="4938974" cy="3366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01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5328592" cy="379005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36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92098" y="1052736"/>
            <a:ext cx="566110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자동차를 구현한 추상 클래스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상속 예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3345470" cy="343691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852936"/>
            <a:ext cx="2095682" cy="195088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87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상수를 의미하는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변수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해당 선언이 최종 상태이고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결코 수정될 수 없음을 뜻한다</a:t>
            </a:r>
            <a:r>
              <a:rPr lang="en-US" altLang="ko-KR" sz="1800" b="1" dirty="0" smtClean="0"/>
              <a:t>.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37420"/>
            <a:ext cx="6264183" cy="363505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80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052736"/>
            <a:ext cx="422094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여러 파일에서 공유하는 상수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763865"/>
            <a:ext cx="7155801" cy="1920407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66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63739"/>
            <a:ext cx="1700663" cy="521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추상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552" y="155679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객체를 직접 생성할 수 있는 클래스를 실체 클래스라고 한다면 이 클래스들의 공통적인 특성을 추출해서 선언한 클래스를 추상 클래스라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추상클래스와 실체 클래스는 상속 관계를 구성한다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왜 추상클래스를 사용하는가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실체 클래스의 필드와 </a:t>
            </a:r>
            <a:r>
              <a:rPr lang="ko-KR" altLang="en-US" sz="1600" dirty="0" err="1" smtClean="0"/>
              <a:t>메서드의</a:t>
            </a:r>
            <a:r>
              <a:rPr lang="ko-KR" altLang="en-US" sz="1600" dirty="0" smtClean="0"/>
              <a:t> 이름을 통일할 목적으로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TelePhone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</a:t>
            </a:r>
            <a:r>
              <a:rPr lang="en-US" altLang="ko-KR" sz="1600" dirty="0" smtClean="0"/>
              <a:t>– owner(</a:t>
            </a:r>
            <a:r>
              <a:rPr lang="ko-KR" altLang="en-US" sz="1600" dirty="0" smtClean="0"/>
              <a:t>소유자</a:t>
            </a:r>
            <a:r>
              <a:rPr lang="en-US" altLang="ko-KR" sz="1600" dirty="0" smtClean="0"/>
              <a:t>),  </a:t>
            </a:r>
            <a:r>
              <a:rPr lang="en-US" altLang="ko-KR" sz="1600" dirty="0" err="1" smtClean="0"/>
              <a:t>powerOn</a:t>
            </a:r>
            <a:r>
              <a:rPr lang="en-US" altLang="ko-KR" sz="1600" dirty="0" smtClean="0"/>
              <a:t>() - </a:t>
            </a:r>
            <a:r>
              <a:rPr lang="ko-KR" altLang="en-US" sz="1600" dirty="0" smtClean="0"/>
              <a:t>전원을 켜다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SmartPhone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</a:t>
            </a:r>
            <a:r>
              <a:rPr lang="en-US" altLang="ko-KR" sz="1600" dirty="0" smtClean="0"/>
              <a:t>– user(</a:t>
            </a:r>
            <a:r>
              <a:rPr lang="ko-KR" altLang="en-US" sz="1600" dirty="0" smtClean="0"/>
              <a:t>소유자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trunOn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전원을 켜다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추상클래스 사용</a:t>
            </a:r>
            <a:endParaRPr lang="en-US" altLang="ko-KR" sz="1600" dirty="0" smtClean="0"/>
          </a:p>
          <a:p>
            <a:r>
              <a:rPr lang="en-US" altLang="ko-KR" sz="1600" dirty="0" smtClean="0"/>
              <a:t>Phone – user, </a:t>
            </a:r>
            <a:r>
              <a:rPr lang="en-US" altLang="ko-KR" sz="1600" dirty="0" err="1" smtClean="0"/>
              <a:t>powerOn</a:t>
            </a:r>
            <a:r>
              <a:rPr lang="en-US" altLang="ko-KR" sz="1600" dirty="0" smtClean="0"/>
              <a:t>() -&gt; </a:t>
            </a:r>
            <a:r>
              <a:rPr lang="en-US" altLang="ko-KR" sz="1600" dirty="0" err="1" smtClean="0"/>
              <a:t>TelePhone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SmartPhone</a:t>
            </a:r>
            <a:r>
              <a:rPr lang="ko-KR" altLang="en-US" sz="1600" dirty="0" smtClean="0"/>
              <a:t>이 상속 받음</a:t>
            </a:r>
            <a:endParaRPr lang="ko-KR" altLang="en-US" sz="16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4725144"/>
            <a:ext cx="2276727" cy="521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mtClean="0">
                <a:solidFill>
                  <a:srgbClr val="C00000"/>
                </a:solidFill>
              </a:rPr>
              <a:t>추상 클래스의 선언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8966" y="5232447"/>
            <a:ext cx="4176464" cy="987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</a:t>
            </a:r>
            <a:r>
              <a:rPr lang="en-US" altLang="ko-KR" b="1" dirty="0" smtClean="0">
                <a:solidFill>
                  <a:srgbClr val="C00000"/>
                </a:solidFill>
              </a:rPr>
              <a:t>abstract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클래스이름</a:t>
            </a:r>
            <a:r>
              <a:rPr lang="en-US" altLang="ko-KR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생성자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메서드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052736"/>
            <a:ext cx="422094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여러 파일에서 공유하는 상수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" y="1700808"/>
            <a:ext cx="8176969" cy="2438611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4509120"/>
            <a:ext cx="2758679" cy="119644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63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46353"/>
            <a:ext cx="7317287" cy="1152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보안과 관련되어 </a:t>
            </a:r>
            <a:r>
              <a:rPr lang="ko-KR" altLang="en-US" sz="2000" b="1" dirty="0"/>
              <a:t>있</a:t>
            </a:r>
            <a:r>
              <a:rPr lang="ko-KR" altLang="en-US" sz="2000" b="1" dirty="0" smtClean="0"/>
              <a:t>거나 기반클래스가 변하면 안 되는 경우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String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Integer </a:t>
            </a:r>
            <a:r>
              <a:rPr lang="ko-KR" altLang="en-US" sz="1800" dirty="0" smtClean="0"/>
              <a:t>클래스 등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2333735"/>
            <a:ext cx="7056784" cy="22826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5835" t="-399" r="39824" b="69384"/>
          <a:stretch/>
        </p:blipFill>
        <p:spPr>
          <a:xfrm>
            <a:off x="3362824" y="4005064"/>
            <a:ext cx="5490609" cy="21602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109687" y="4545124"/>
            <a:ext cx="7703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609184" y="4268732"/>
            <a:ext cx="2808312" cy="69530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String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final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클래스이므로 상속받을 수 없다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1" name="직선 화살표 연결선 10"/>
          <p:cNvCxnSpPr>
            <a:stCxn id="8" idx="2"/>
          </p:cNvCxnSpPr>
          <p:nvPr/>
        </p:nvCxnSpPr>
        <p:spPr>
          <a:xfrm flipH="1">
            <a:off x="7601494" y="4964032"/>
            <a:ext cx="411846" cy="553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0057" y="908720"/>
            <a:ext cx="8337399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템플릿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메서드나</a:t>
            </a:r>
            <a:r>
              <a:rPr lang="ko-KR" altLang="en-US" sz="1800" dirty="0" smtClean="0"/>
              <a:t> 구현된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활용하여 전체 기능의 흐름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시나리오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정의하는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C00000"/>
                </a:solidFill>
              </a:rPr>
              <a:t>final</a:t>
            </a:r>
            <a:r>
              <a:rPr lang="ko-KR" altLang="en-US" sz="1800" dirty="0" smtClean="0"/>
              <a:t>로 선언하면 하위 클래스에서 재정의 할 수 없음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936776" y="2615222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  </a:t>
            </a:r>
          </a:p>
          <a:p>
            <a:pPr algn="ctr"/>
            <a:r>
              <a:rPr lang="en-US" altLang="ko-KR" i="1" dirty="0" smtClean="0">
                <a:latin typeface="+mn-ea"/>
              </a:rPr>
              <a:t>Car</a:t>
            </a:r>
          </a:p>
          <a:p>
            <a:pPr algn="ctr"/>
            <a:endParaRPr lang="en-US" altLang="ko-KR" i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53551" y="4422470"/>
            <a:ext cx="119329" cy="356688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1864993" y="5028497"/>
            <a:ext cx="1888558" cy="5607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AICar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16732" y="5035282"/>
            <a:ext cx="1888559" cy="5539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ManualCar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789456" y="4779158"/>
            <a:ext cx="2271555" cy="250610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2936776" y="2971738"/>
            <a:ext cx="1888558" cy="145073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startCar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i="1" dirty="0" smtClean="0">
                <a:latin typeface="+mn-ea"/>
              </a:rPr>
              <a:t>drive()</a:t>
            </a:r>
          </a:p>
          <a:p>
            <a:pPr algn="ctr"/>
            <a:r>
              <a:rPr lang="en-US" altLang="ko-KR" i="1" dirty="0" smtClean="0">
                <a:latin typeface="+mn-ea"/>
              </a:rPr>
              <a:t>stop()</a:t>
            </a:r>
          </a:p>
          <a:p>
            <a:pPr algn="ctr"/>
            <a:r>
              <a:rPr lang="en-US" altLang="ko-KR" dirty="0" smtClean="0">
                <a:latin typeface="+mn-ea"/>
              </a:rPr>
              <a:t>turnoff()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un()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5048" y="3629582"/>
            <a:ext cx="3030543" cy="830997"/>
          </a:xfrm>
          <a:prstGeom prst="borderCallout1">
            <a:avLst>
              <a:gd name="adj1" fmla="val 47949"/>
              <a:gd name="adj2" fmla="val 473"/>
              <a:gd name="adj3" fmla="val 76108"/>
              <a:gd name="adj4" fmla="val -407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템플릿 </a:t>
            </a:r>
            <a:r>
              <a:rPr lang="ko-KR" altLang="en-US" sz="1600" dirty="0" err="1" smtClean="0">
                <a:latin typeface="+mn-ea"/>
              </a:rPr>
              <a:t>메서드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자동차가 달리는 방법을 순서대로 </a:t>
            </a:r>
            <a:r>
              <a:rPr lang="ko-KR" altLang="en-US" sz="1600" dirty="0" smtClean="0">
                <a:latin typeface="+mn-ea"/>
              </a:rPr>
              <a:t>구현함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18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3" y="1628801"/>
            <a:ext cx="5102480" cy="4392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모서리가 둥근 직사각형 20"/>
          <p:cNvSpPr/>
          <p:nvPr/>
        </p:nvSpPr>
        <p:spPr>
          <a:xfrm>
            <a:off x="5901774" y="4583041"/>
            <a:ext cx="3155681" cy="1006199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final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로 선언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상속받은 하위 클래스가 </a:t>
            </a:r>
            <a:r>
              <a:rPr lang="ko-KR" altLang="en-US" sz="1600" dirty="0" err="1" smtClean="0">
                <a:latin typeface="+mn-ea"/>
              </a:rPr>
              <a:t>메서드를</a:t>
            </a:r>
            <a:r>
              <a:rPr lang="ko-KR" altLang="en-US" sz="1600" dirty="0" smtClean="0">
                <a:latin typeface="+mn-ea"/>
              </a:rPr>
              <a:t> 재정의 할 수 없다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68624" y="4295009"/>
            <a:ext cx="3744416" cy="1582263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980728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457056" y="5086140"/>
            <a:ext cx="385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6563639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92098" y="1124744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8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19" y="1828800"/>
            <a:ext cx="6157694" cy="34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92098" y="1124744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1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52736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0" y="1700808"/>
            <a:ext cx="6904319" cy="293395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44" y="4047703"/>
            <a:ext cx="2952328" cy="210132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1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00528" y="2439086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i="1" dirty="0" err="1" smtClean="0">
                <a:latin typeface="+mn-ea"/>
              </a:rPr>
              <a:t>PlayerLevel</a:t>
            </a:r>
            <a:endParaRPr lang="en-US" altLang="ko-KR" sz="1600" b="1" i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853470" y="4030310"/>
            <a:ext cx="119329" cy="356688"/>
            <a:chOff x="4357443" y="3272952"/>
            <a:chExt cx="235517" cy="444080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40714" y="4386998"/>
            <a:ext cx="2271555" cy="250610"/>
            <a:chOff x="1406902" y="3597087"/>
            <a:chExt cx="2271555" cy="440159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4100528" y="2795603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i="1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i="1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i="1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i="1" dirty="0" err="1" smtClean="0">
                <a:latin typeface="+mn-ea"/>
              </a:rPr>
              <a:t>showLevelMessage</a:t>
            </a:r>
            <a:r>
              <a:rPr lang="en-US" altLang="ko-KR" sz="1400" i="1" dirty="0" smtClean="0">
                <a:latin typeface="+mn-ea"/>
              </a:rPr>
              <a:t>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go(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71319" y="2439086"/>
            <a:ext cx="223224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sz="1600" b="1" dirty="0" smtClean="0">
                <a:latin typeface="+mn-ea"/>
              </a:rPr>
              <a:t>Player</a:t>
            </a: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71319" y="3087158"/>
            <a:ext cx="2232248" cy="82924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getLevel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upgradeLevel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PlayerLevel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Play()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914372" y="4386998"/>
            <a:ext cx="2271555" cy="250610"/>
            <a:chOff x="1406902" y="3597087"/>
            <a:chExt cx="2271555" cy="440159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303568" y="3176585"/>
            <a:ext cx="796959" cy="126597"/>
            <a:chOff x="2936777" y="2078267"/>
            <a:chExt cx="796959" cy="126597"/>
          </a:xfrm>
        </p:grpSpPr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" name="다이아몬드 1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6386008" y="2439085"/>
            <a:ext cx="3031488" cy="158417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Player</a:t>
            </a:r>
            <a:r>
              <a:rPr lang="ko-KR" altLang="en-US" sz="1600" dirty="0" smtClean="0">
                <a:latin typeface="+mn-ea"/>
              </a:rPr>
              <a:t>는 한 개의 </a:t>
            </a:r>
            <a:r>
              <a:rPr lang="en-US" altLang="ko-KR" sz="1600" dirty="0" smtClean="0">
                <a:latin typeface="+mn-ea"/>
              </a:rPr>
              <a:t>level</a:t>
            </a:r>
            <a:r>
              <a:rPr lang="ko-KR" altLang="en-US" sz="1600" dirty="0" smtClean="0">
                <a:latin typeface="+mn-ea"/>
              </a:rPr>
              <a:t>변수를 가지고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이는 </a:t>
            </a:r>
            <a:r>
              <a:rPr lang="en-US" altLang="ko-KR" sz="1600" dirty="0" err="1" smtClean="0">
                <a:latin typeface="+mn-ea"/>
              </a:rPr>
              <a:t>PlayerLevel</a:t>
            </a:r>
            <a:r>
              <a:rPr lang="ko-KR" altLang="en-US" sz="1600" dirty="0" smtClean="0">
                <a:latin typeface="+mn-ea"/>
              </a:rPr>
              <a:t>형입니다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en-US" altLang="ko-KR" sz="1600" dirty="0" err="1" smtClean="0">
                <a:latin typeface="+mn-ea"/>
              </a:rPr>
              <a:t>PlayerLevel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추상클래</a:t>
            </a:r>
            <a:r>
              <a:rPr lang="ko-KR" altLang="en-US" sz="1600" b="1" dirty="0" smtClean="0">
                <a:latin typeface="+mn-ea"/>
              </a:rPr>
              <a:t>스</a:t>
            </a:r>
            <a:r>
              <a:rPr lang="ko-KR" altLang="en-US" sz="1600" dirty="0" smtClean="0">
                <a:latin typeface="+mn-ea"/>
              </a:rPr>
              <a:t>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다이아몬드 기호는 포함관계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71319" y="2790066"/>
            <a:ext cx="223224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level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00528" y="4653137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dirty="0" err="1" smtClean="0">
                <a:latin typeface="+mn-ea"/>
              </a:rPr>
              <a:t>AdvancedLevel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00528" y="5009654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showLevelMessage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791399" y="4653137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dirty="0" err="1" smtClean="0">
                <a:latin typeface="+mn-ea"/>
              </a:rPr>
              <a:t>BeginnerLevel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91399" y="5009654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showLevelMessage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76810" y="4653137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dirty="0" err="1" smtClean="0">
                <a:latin typeface="+mn-ea"/>
              </a:rPr>
              <a:t>SuperLevel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376810" y="5009654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showLevelMessage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 flipV="1">
            <a:off x="6078556" y="2354291"/>
            <a:ext cx="0" cy="628406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969604" y="1052736"/>
            <a:ext cx="7871828" cy="108012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r>
              <a:rPr lang="en-US" altLang="ko-KR" sz="1600" dirty="0" smtClean="0"/>
              <a:t>Player</a:t>
            </a:r>
            <a:r>
              <a:rPr lang="ko-KR" altLang="en-US" sz="1600" dirty="0" smtClean="0"/>
              <a:t>가 있고 이 플레이어가 게임을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게임에서 </a:t>
            </a:r>
            <a:r>
              <a:rPr lang="en-US" altLang="ko-KR" sz="1600" dirty="0" smtClean="0"/>
              <a:t>Player</a:t>
            </a:r>
            <a:r>
              <a:rPr lang="ko-KR" altLang="en-US" sz="1600" dirty="0" smtClean="0"/>
              <a:t>가 가지는 레벨에 따라 세가지 기능이 있는데 </a:t>
            </a:r>
            <a:r>
              <a:rPr lang="en-US" altLang="ko-KR" sz="1600" dirty="0" smtClean="0"/>
              <a:t>run(), jump(), turn()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844823"/>
            <a:ext cx="4968553" cy="3460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4334039" y="4878418"/>
            <a:ext cx="0" cy="504057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805624" y="5405161"/>
            <a:ext cx="3155681" cy="688135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한번 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run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하고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count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만큼 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jump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하고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한번 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turn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72680" y="3068960"/>
            <a:ext cx="4464496" cy="180945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PlayerLevel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68624" y="136225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 레벨에서 수행할 공통 기능은 </a:t>
            </a:r>
            <a:r>
              <a:rPr lang="en-US" altLang="ko-KR" sz="1600" dirty="0" err="1" smtClean="0"/>
              <a:t>PlayLevel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추상 클래스에서 선언한다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249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Beginner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0" y="1777970"/>
            <a:ext cx="5454403" cy="453135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68624" y="1412776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초보자 레벨에서는 천천히 달리 수만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점프나 턴을 할 수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14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7950" y="1769293"/>
            <a:ext cx="2549026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i="1" dirty="0" smtClean="0">
                <a:latin typeface="+mn-ea"/>
              </a:rPr>
              <a:t>Phone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021077" y="3157787"/>
            <a:ext cx="121445" cy="487237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187950" y="2125810"/>
            <a:ext cx="2549026" cy="95661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owner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powerOn</a:t>
            </a:r>
            <a:r>
              <a:rPr lang="en-US" altLang="ko-KR" dirty="0" smtClean="0">
                <a:latin typeface="+mn-ea"/>
              </a:rPr>
              <a:t>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87950" y="3683751"/>
            <a:ext cx="2549025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SmartPhone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87950" y="4030355"/>
            <a:ext cx="2549025" cy="838805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 err="1" smtClean="0">
                <a:latin typeface="+mn-ea"/>
              </a:rPr>
              <a:t>nternetSearch</a:t>
            </a:r>
            <a:r>
              <a:rPr lang="en-US" altLang="ko-KR" dirty="0" smtClean="0">
                <a:latin typeface="+mn-ea"/>
              </a:rPr>
              <a:t>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5177671" y="1769293"/>
            <a:ext cx="2248811" cy="768221"/>
          </a:xfrm>
          <a:prstGeom prst="wedgeRoundRectCallout">
            <a:avLst>
              <a:gd name="adj1" fmla="val -66239"/>
              <a:gd name="adj2" fmla="val -1525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추상클래스는 </a:t>
            </a:r>
            <a:r>
              <a:rPr lang="ko-KR" altLang="en-US" sz="1600" dirty="0" err="1" smtClean="0"/>
              <a:t>기울임체로</a:t>
            </a:r>
            <a:r>
              <a:rPr lang="ko-KR" altLang="en-US" sz="1600" dirty="0" smtClean="0"/>
              <a:t> 표기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60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Advanced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68624" y="1412776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중급</a:t>
            </a:r>
            <a:r>
              <a:rPr lang="ko-KR" altLang="en-US" sz="1600" dirty="0" err="1"/>
              <a:t>자</a:t>
            </a:r>
            <a:r>
              <a:rPr lang="ko-KR" altLang="en-US" sz="1600" dirty="0" smtClean="0"/>
              <a:t> 레벨에서는 빠르게 달릴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높이 점프할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턴을 할 수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81791"/>
            <a:ext cx="5409685" cy="452753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SuperLevel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68624" y="141277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고급자</a:t>
            </a:r>
            <a:r>
              <a:rPr lang="ko-KR" altLang="en-US" sz="1600" dirty="0" smtClean="0"/>
              <a:t> 레벨에서는 매우 빠르게 달릴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매우 높이 점프할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턴하는 기술도 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5" y="1997551"/>
            <a:ext cx="5184576" cy="4340142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4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052736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Player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0808"/>
            <a:ext cx="6911939" cy="3993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03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96752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</a:t>
            </a:r>
            <a:r>
              <a:rPr lang="ko-KR" altLang="en-US" sz="1800" b="1" dirty="0" smtClean="0"/>
              <a:t>테스트 프로그램 실행</a:t>
            </a:r>
            <a:endParaRPr lang="en-US" altLang="ko-KR" sz="18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75" y="2492896"/>
            <a:ext cx="2283122" cy="273630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25" y="1916832"/>
            <a:ext cx="5391543" cy="332504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09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3" y="1340768"/>
            <a:ext cx="4282811" cy="3673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42" y="3068960"/>
            <a:ext cx="4679086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63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1700808"/>
            <a:ext cx="6420273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8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63739"/>
            <a:ext cx="8757447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추상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메서드도</a:t>
            </a:r>
            <a:r>
              <a:rPr lang="ko-KR" altLang="en-US" sz="1800" dirty="0" smtClean="0"/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abstract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예약어를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구현하지 않고 선언만 한다</a:t>
            </a:r>
            <a:r>
              <a:rPr lang="en-US" altLang="ko-KR" sz="1800" dirty="0" smtClean="0"/>
              <a:t>. { } </a:t>
            </a:r>
            <a:r>
              <a:rPr lang="ko-KR" altLang="en-US" sz="1800" dirty="0" smtClean="0"/>
              <a:t>구현부가 없다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상속받는 실</a:t>
            </a:r>
            <a:r>
              <a:rPr lang="ko-KR" altLang="en-US" sz="1800" dirty="0"/>
              <a:t>체</a:t>
            </a:r>
            <a:r>
              <a:rPr lang="ko-KR" altLang="en-US" sz="1800" dirty="0" smtClean="0"/>
              <a:t> 클래스는 </a:t>
            </a:r>
            <a:r>
              <a:rPr lang="ko-KR" altLang="en-US" sz="1800" dirty="0" err="1" smtClean="0"/>
              <a:t>추상메서드를</a:t>
            </a:r>
            <a:r>
              <a:rPr lang="ko-KR" altLang="en-US" sz="1800" dirty="0" smtClean="0"/>
              <a:t> 필수적으</a:t>
            </a:r>
            <a:r>
              <a:rPr lang="ko-KR" altLang="en-US" sz="1800" dirty="0"/>
              <a:t>로</a:t>
            </a:r>
            <a:r>
              <a:rPr lang="ko-KR" altLang="en-US" sz="1800" dirty="0" smtClean="0"/>
              <a:t> 구현해야 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6124" y="2763939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i="1" dirty="0" smtClean="0">
                <a:latin typeface="+mn-ea"/>
              </a:rPr>
              <a:t>Animal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69249" y="4152433"/>
            <a:ext cx="119329" cy="356688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280691" y="4758461"/>
            <a:ext cx="1888558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Cat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05154" y="4509121"/>
            <a:ext cx="2271555" cy="250610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336124" y="3120456"/>
            <a:ext cx="1888558" cy="95661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reathe()</a:t>
            </a:r>
          </a:p>
          <a:p>
            <a:pPr algn="ctr"/>
            <a:r>
              <a:rPr lang="en-US" altLang="ko-KR" i="1" dirty="0" smtClean="0">
                <a:latin typeface="+mn-ea"/>
              </a:rPr>
              <a:t>sound();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0691" y="5105065"/>
            <a:ext cx="1888558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sound(){…}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0626" y="4758461"/>
            <a:ext cx="1888558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Dog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20626" y="5105065"/>
            <a:ext cx="1888558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sound(){…}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385048" y="3446280"/>
            <a:ext cx="2600463" cy="768221"/>
          </a:xfrm>
          <a:prstGeom prst="wedgeRoundRectCallout">
            <a:avLst>
              <a:gd name="adj1" fmla="val -66239"/>
              <a:gd name="adj2" fmla="val -1525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추상메서드는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기울임체로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표기하고 구현부가 없음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6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추상메서드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772816"/>
            <a:ext cx="4413449" cy="2717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추상메서드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05769"/>
            <a:ext cx="587712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동물의 소리를 구현한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7223" b="64583"/>
          <a:stretch/>
        </p:blipFill>
        <p:spPr bwMode="auto">
          <a:xfrm>
            <a:off x="1169511" y="1657986"/>
            <a:ext cx="4248472" cy="1507762"/>
          </a:xfrm>
          <a:prstGeom prst="rect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0"/>
          <a:stretch/>
        </p:blipFill>
        <p:spPr>
          <a:xfrm>
            <a:off x="2738264" y="3193926"/>
            <a:ext cx="3642676" cy="23530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연결선 10"/>
          <p:cNvCxnSpPr/>
          <p:nvPr/>
        </p:nvCxnSpPr>
        <p:spPr>
          <a:xfrm flipV="1">
            <a:off x="3872880" y="2780928"/>
            <a:ext cx="0" cy="180020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8038" y="2579525"/>
            <a:ext cx="36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추상메서드는</a:t>
            </a:r>
            <a:r>
              <a:rPr lang="ko-KR" altLang="en-US" dirty="0" smtClean="0"/>
              <a:t> 반드시 구현해야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6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추상메서드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47403"/>
            <a:ext cx="4619168" cy="5169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3332212"/>
            <a:ext cx="1051651" cy="18060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25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747</Words>
  <Application>Microsoft Office PowerPoint</Application>
  <PresentationFormat>A4 용지(210x297mm)</PresentationFormat>
  <Paragraphs>227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HY헤드라인M</vt:lpstr>
      <vt:lpstr>맑은 고딕</vt:lpstr>
      <vt:lpstr>한컴산뜻돋움</vt:lpstr>
      <vt:lpstr>휴먼모음T</vt:lpstr>
      <vt:lpstr>휴먼엑스포</vt:lpstr>
      <vt:lpstr>Arial</vt:lpstr>
      <vt:lpstr>Wingdings</vt:lpstr>
      <vt:lpstr>Office 테마</vt:lpstr>
      <vt:lpstr>9장. 추상 클래스</vt:lpstr>
      <vt:lpstr> 추상 클래스(abstract class)</vt:lpstr>
      <vt:lpstr> 추상 클래스(abstract class)</vt:lpstr>
      <vt:lpstr> 추상 클래스(abstract class)</vt:lpstr>
      <vt:lpstr> 추상 클래스(abstract class)</vt:lpstr>
      <vt:lpstr> 추상 클래스(abstract class)</vt:lpstr>
      <vt:lpstr> 추상메서드</vt:lpstr>
      <vt:lpstr> 추상메서드</vt:lpstr>
      <vt:lpstr> 추상메서드</vt:lpstr>
      <vt:lpstr> 추상 클래스(abstract class)</vt:lpstr>
      <vt:lpstr> 추상클래스 실습</vt:lpstr>
      <vt:lpstr> 추상클래스 실습</vt:lpstr>
      <vt:lpstr> 추상클래스 실습</vt:lpstr>
      <vt:lpstr> 추상 클래스(abstract class)</vt:lpstr>
      <vt:lpstr> 추상클래스 실습</vt:lpstr>
      <vt:lpstr> 추상클래스 실습</vt:lpstr>
      <vt:lpstr> 추상클래스 실습</vt:lpstr>
      <vt:lpstr> final 예약어</vt:lpstr>
      <vt:lpstr> final 상수</vt:lpstr>
      <vt:lpstr> final 상수</vt:lpstr>
      <vt:lpstr> final 클래스</vt:lpstr>
      <vt:lpstr> 템플릿 메서드</vt:lpstr>
      <vt:lpstr> 템플릿 메서드</vt:lpstr>
      <vt:lpstr> 템플릿 메서드</vt:lpstr>
      <vt:lpstr> 템플릿 메서드</vt:lpstr>
      <vt:lpstr> 템플릿 메서드</vt:lpstr>
      <vt:lpstr> Game Level  App</vt:lpstr>
      <vt:lpstr> Game Level  App</vt:lpstr>
      <vt:lpstr> Game Level  App</vt:lpstr>
      <vt:lpstr> Game Level  App</vt:lpstr>
      <vt:lpstr> Game Level  App</vt:lpstr>
      <vt:lpstr> Game Level  App</vt:lpstr>
      <vt:lpstr> Game Level 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435</cp:revision>
  <dcterms:created xsi:type="dcterms:W3CDTF">2019-03-04T02:36:55Z</dcterms:created>
  <dcterms:modified xsi:type="dcterms:W3CDTF">2023-05-24T13:21:40Z</dcterms:modified>
</cp:coreProperties>
</file>