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351" r:id="rId3"/>
    <p:sldId id="375" r:id="rId4"/>
    <p:sldId id="438" r:id="rId5"/>
    <p:sldId id="373" r:id="rId6"/>
    <p:sldId id="439" r:id="rId7"/>
    <p:sldId id="376" r:id="rId8"/>
    <p:sldId id="381" r:id="rId9"/>
    <p:sldId id="365" r:id="rId10"/>
    <p:sldId id="377" r:id="rId11"/>
    <p:sldId id="382" r:id="rId12"/>
    <p:sldId id="400" r:id="rId13"/>
    <p:sldId id="378" r:id="rId14"/>
    <p:sldId id="379" r:id="rId15"/>
    <p:sldId id="384" r:id="rId16"/>
    <p:sldId id="380" r:id="rId17"/>
    <p:sldId id="383" r:id="rId18"/>
    <p:sldId id="431" r:id="rId19"/>
    <p:sldId id="402" r:id="rId20"/>
    <p:sldId id="432" r:id="rId21"/>
    <p:sldId id="403" r:id="rId22"/>
    <p:sldId id="433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4" r:id="rId38"/>
    <p:sldId id="426" r:id="rId39"/>
    <p:sldId id="425" r:id="rId40"/>
    <p:sldId id="427" r:id="rId41"/>
    <p:sldId id="428" r:id="rId42"/>
    <p:sldId id="434" r:id="rId43"/>
    <p:sldId id="435" r:id="rId44"/>
    <p:sldId id="436" r:id="rId45"/>
    <p:sldId id="437" r:id="rId46"/>
    <p:sldId id="429" r:id="rId47"/>
    <p:sldId id="430" r:id="rId4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0"/>
  </p:normalViewPr>
  <p:slideViewPr>
    <p:cSldViewPr>
      <p:cViewPr varScale="1">
        <p:scale>
          <a:sx n="82" d="100"/>
          <a:sy n="82" d="100"/>
        </p:scale>
        <p:origin x="1454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oracle.com/javaee/5/tutorial/doc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5538615" cy="122656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JSP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800" i="1" dirty="0" smtClean="0">
                <a:solidFill>
                  <a:schemeClr val="bg1"/>
                </a:solidFill>
              </a:rPr>
              <a:t>JSP </a:t>
            </a:r>
            <a:r>
              <a:rPr lang="ko-KR" altLang="en-US" sz="1800" i="1" dirty="0">
                <a:solidFill>
                  <a:schemeClr val="bg1"/>
                </a:solidFill>
              </a:rPr>
              <a:t> </a:t>
            </a:r>
            <a:r>
              <a:rPr lang="en-US" altLang="ko-KR" sz="1800" i="1" dirty="0" smtClean="0">
                <a:solidFill>
                  <a:schemeClr val="bg1"/>
                </a:solidFill>
              </a:rPr>
              <a:t>Tag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태그 </a:t>
            </a:r>
            <a:r>
              <a:rPr lang="en-US" altLang="ko-KR" dirty="0"/>
              <a:t>-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/>
              <a:t>page </a:t>
            </a:r>
            <a:r>
              <a:rPr lang="ko-KR" altLang="en-US" sz="2200" b="1" dirty="0" err="1" smtClean="0"/>
              <a:t>디렉티브</a:t>
            </a:r>
            <a:r>
              <a:rPr lang="ko-KR" altLang="en-US" sz="2200" b="1" dirty="0" smtClean="0"/>
              <a:t> 태그 </a:t>
            </a:r>
            <a:r>
              <a:rPr lang="en-US" altLang="ko-KR" sz="2200" b="1" dirty="0" smtClean="0"/>
              <a:t>– </a:t>
            </a:r>
            <a:r>
              <a:rPr lang="en-US" altLang="ko-KR" sz="2200" b="1" dirty="0" err="1" smtClean="0"/>
              <a:t>contentType</a:t>
            </a:r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속성</a:t>
            </a:r>
            <a:endParaRPr lang="en-US" altLang="ko-KR" sz="22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페이지에 대한 정보를 설정하는 태그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콘텐츠</a:t>
            </a:r>
            <a:r>
              <a:rPr lang="ko-KR" altLang="en-US" dirty="0" smtClean="0"/>
              <a:t> 문서의 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사용할 자바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페이지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사용 여부 등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392211"/>
            <a:ext cx="2573061" cy="1659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5" y="3451680"/>
            <a:ext cx="4877605" cy="22095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22" y="4742009"/>
            <a:ext cx="2500143" cy="12792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152801" y="3356308"/>
            <a:ext cx="5184576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6696" y="2575436"/>
            <a:ext cx="5328592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&lt;%@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page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contentType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/>
              <a:t>= “</a:t>
            </a:r>
            <a:r>
              <a:rPr lang="ko-KR" altLang="en-US" b="1" dirty="0" smtClean="0"/>
              <a:t>문서의 유형</a:t>
            </a:r>
            <a:r>
              <a:rPr lang="en-US" altLang="ko-KR" b="1" dirty="0" smtClean="0"/>
              <a:t>” </a:t>
            </a:r>
            <a:r>
              <a:rPr lang="en-US" altLang="ko-KR" b="1" dirty="0" smtClean="0">
                <a:solidFill>
                  <a:srgbClr val="C00000"/>
                </a:solidFill>
              </a:rPr>
              <a:t>%&gt;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9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태그 </a:t>
            </a:r>
            <a:r>
              <a:rPr lang="en-US" altLang="ko-KR" dirty="0"/>
              <a:t>-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page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 </a:t>
            </a:r>
            <a:r>
              <a:rPr lang="en-US" altLang="ko-KR" sz="2000" b="1" dirty="0" smtClean="0"/>
              <a:t>– import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80566" y="1736454"/>
            <a:ext cx="4834205" cy="40862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&lt;%@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page import </a:t>
            </a:r>
            <a:r>
              <a:rPr lang="en-US" altLang="ko-KR" b="1" dirty="0" smtClean="0"/>
              <a:t>= “</a:t>
            </a:r>
            <a:r>
              <a:rPr lang="ko-KR" altLang="en-US" b="1" dirty="0" smtClean="0"/>
              <a:t>자바클래스</a:t>
            </a:r>
            <a:r>
              <a:rPr lang="en-US" altLang="ko-KR" b="1" dirty="0" smtClean="0"/>
              <a:t>” </a:t>
            </a:r>
            <a:r>
              <a:rPr lang="en-US" altLang="ko-KR" b="1" dirty="0" smtClean="0">
                <a:solidFill>
                  <a:srgbClr val="C00000"/>
                </a:solidFill>
              </a:rPr>
              <a:t>%&gt;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66" y="2278900"/>
            <a:ext cx="6462320" cy="40008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97216" y="3140968"/>
            <a:ext cx="1872208" cy="29989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p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age_directive.jsp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17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태그 </a:t>
            </a:r>
            <a:r>
              <a:rPr lang="en-US" altLang="ko-KR" dirty="0"/>
              <a:t>-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page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700807"/>
            <a:ext cx="5578324" cy="40008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3429000"/>
            <a:ext cx="4016088" cy="13793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059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태그 </a:t>
            </a:r>
            <a:r>
              <a:rPr lang="en-US" altLang="ko-KR" dirty="0"/>
              <a:t>-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6192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page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 </a:t>
            </a:r>
            <a:r>
              <a:rPr lang="en-US" altLang="ko-KR" sz="2000" b="1" dirty="0" smtClean="0"/>
              <a:t>– session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07027" y="1628800"/>
            <a:ext cx="4834205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&lt;%@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page session</a:t>
            </a:r>
            <a:r>
              <a:rPr lang="en-US" altLang="ko-KR" b="1" dirty="0" smtClean="0"/>
              <a:t>=“true” </a:t>
            </a:r>
            <a:r>
              <a:rPr lang="en-US" altLang="ko-KR" b="1" dirty="0" smtClean="0">
                <a:solidFill>
                  <a:srgbClr val="C00000"/>
                </a:solidFill>
              </a:rPr>
              <a:t>%&gt;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8344" y="2179712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세션은 일반적으로 웹 애플리케이션이 실행되는 동안 사용자가 웹 애플리케이션의 데이터를 가져와 확인할 수 있는 권한을 </a:t>
            </a:r>
            <a:r>
              <a:rPr lang="ko-KR" altLang="en-US" sz="1600" dirty="0" err="1" smtClean="0"/>
              <a:t>부여받기</a:t>
            </a:r>
            <a:r>
              <a:rPr lang="ko-KR" altLang="en-US" sz="1600" dirty="0" smtClean="0"/>
              <a:t> 위해 사용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사용자가 쇼핑몰에 로그인하여 로그아웃 </a:t>
            </a:r>
            <a:r>
              <a:rPr lang="ko-KR" altLang="en-US" sz="1600" dirty="0" err="1" smtClean="0"/>
              <a:t>될때까지</a:t>
            </a:r>
            <a:r>
              <a:rPr lang="ko-KR" altLang="en-US" sz="1600" dirty="0" smtClean="0"/>
              <a:t> 모든 데이터 및 페이지에 접근할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92560" y="3811106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page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 </a:t>
            </a:r>
            <a:r>
              <a:rPr lang="en-US" altLang="ko-KR" sz="2000" b="1" dirty="0" smtClean="0"/>
              <a:t>– buffer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207027" y="4437112"/>
            <a:ext cx="4834205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&lt;%@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page buffer</a:t>
            </a:r>
            <a:r>
              <a:rPr lang="en-US" altLang="ko-KR" b="1" dirty="0" smtClean="0"/>
              <a:t>=“32KB” </a:t>
            </a:r>
            <a:r>
              <a:rPr lang="en-US" altLang="ko-KR" b="1" dirty="0" smtClean="0">
                <a:solidFill>
                  <a:srgbClr val="C00000"/>
                </a:solidFill>
              </a:rPr>
              <a:t>%&gt;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8344" y="4964975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현재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페이지 출력 버퍼 크기를 설정하는 데 사용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기본 버퍼 크기는 서버의 고유한 값으로 </a:t>
            </a:r>
            <a:r>
              <a:rPr lang="en-US" altLang="ko-KR" sz="1600" dirty="0" smtClean="0"/>
              <a:t>8KB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출력 버퍼에 내용이 최소한 </a:t>
            </a:r>
            <a:r>
              <a:rPr lang="en-US" altLang="ko-KR" sz="1600" dirty="0" smtClean="0"/>
              <a:t>8KB </a:t>
            </a:r>
            <a:r>
              <a:rPr lang="ko-KR" altLang="en-US" sz="1600" dirty="0" smtClean="0"/>
              <a:t>누적될 때까지 웹 브라우저에 전송되지 않는다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91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page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errerPage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84648" y="1652225"/>
            <a:ext cx="5626293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&lt;%@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page</a:t>
            </a:r>
            <a:r>
              <a:rPr lang="en-US" altLang="ko-KR" b="1" dirty="0" smtClean="0"/>
              <a:t> </a:t>
            </a:r>
            <a:r>
              <a:rPr lang="en-US" altLang="ko-KR" b="1" dirty="0"/>
              <a:t>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errorPage</a:t>
            </a:r>
            <a:r>
              <a:rPr lang="en-US" altLang="ko-KR" b="1" dirty="0" smtClean="0"/>
              <a:t>=“</a:t>
            </a:r>
            <a:r>
              <a:rPr lang="en-US" altLang="ko-KR" b="1" dirty="0" err="1" smtClean="0"/>
              <a:t>errorPage.jsp</a:t>
            </a:r>
            <a:r>
              <a:rPr lang="en-US" altLang="ko-KR" b="1" dirty="0" smtClean="0"/>
              <a:t>” </a:t>
            </a:r>
            <a:r>
              <a:rPr lang="en-US" altLang="ko-KR" b="1" dirty="0" smtClean="0">
                <a:solidFill>
                  <a:srgbClr val="C00000"/>
                </a:solidFill>
              </a:rPr>
              <a:t>%&gt;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1790" y="2135758"/>
            <a:ext cx="8319722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errorPage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속성은 현재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페이지가 실행되는 동안 오류가 발생하면 특정 오류 페이지로 이동하는 데 사용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7" y="3198164"/>
            <a:ext cx="3928209" cy="26791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80812" y="3102530"/>
            <a:ext cx="4076244" cy="3551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4" r="21831" b="50000"/>
          <a:stretch/>
        </p:blipFill>
        <p:spPr>
          <a:xfrm>
            <a:off x="5529064" y="4048845"/>
            <a:ext cx="3894482" cy="110834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169024" y="3651595"/>
            <a:ext cx="2088232" cy="2998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ysClr val="windowText" lastClr="000000"/>
                </a:solidFill>
              </a:rPr>
              <a:t>errorPage_error.jsp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6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page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errerPage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81" y="1844824"/>
            <a:ext cx="4014447" cy="11018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31"/>
          <a:stretch/>
        </p:blipFill>
        <p:spPr>
          <a:xfrm>
            <a:off x="2122206" y="3278014"/>
            <a:ext cx="3982922" cy="25420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745088" y="3659263"/>
            <a:ext cx="1584176" cy="2998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ysClr val="windowText" lastClr="000000"/>
                </a:solidFill>
              </a:rPr>
              <a:t>errorPage.jsp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8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태그 </a:t>
            </a:r>
            <a:r>
              <a:rPr lang="en-US" altLang="ko-KR" dirty="0"/>
              <a:t>-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include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07027" y="1652225"/>
            <a:ext cx="3826093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&lt;%@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include file</a:t>
            </a:r>
            <a:r>
              <a:rPr lang="en-US" altLang="ko-KR" b="1" dirty="0" smtClean="0"/>
              <a:t>=“</a:t>
            </a:r>
            <a:r>
              <a:rPr lang="ko-KR" altLang="en-US" b="1" dirty="0" smtClean="0"/>
              <a:t>파일명</a:t>
            </a:r>
            <a:r>
              <a:rPr lang="en-US" altLang="ko-KR" b="1" dirty="0" smtClean="0"/>
              <a:t>” </a:t>
            </a:r>
            <a:r>
              <a:rPr lang="en-US" altLang="ko-KR" b="1" dirty="0" smtClean="0">
                <a:solidFill>
                  <a:srgbClr val="C00000"/>
                </a:solidFill>
              </a:rPr>
              <a:t>%&gt;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0591" y="2234203"/>
            <a:ext cx="7632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 </a:t>
            </a:r>
            <a:r>
              <a:rPr lang="ko-KR" altLang="en-US" sz="1600" dirty="0" smtClean="0"/>
              <a:t>현재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의 특정 영역에 외부 파일의 내용을 포함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i</a:t>
            </a:r>
            <a:r>
              <a:rPr lang="en-US" altLang="ko-KR" sz="1600" dirty="0" smtClean="0"/>
              <a:t>nclude </a:t>
            </a:r>
            <a:r>
              <a:rPr lang="ko-KR" altLang="en-US" sz="1600" dirty="0" err="1" smtClean="0"/>
              <a:t>디렉티브</a:t>
            </a:r>
            <a:r>
              <a:rPr lang="ko-KR" altLang="en-US" sz="1600" dirty="0" smtClean="0"/>
              <a:t> 태그는 머리글과 바닥글과 같은 공통된 부분을 별도의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파일을 만들어 모듈화 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01" y="3645024"/>
            <a:ext cx="4282887" cy="2028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09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태그 </a:t>
            </a:r>
            <a:r>
              <a:rPr lang="en-US" altLang="ko-KR" dirty="0"/>
              <a:t>-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include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5331481"/>
            <a:ext cx="3672408" cy="60227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3" y="1628800"/>
            <a:ext cx="4599221" cy="302433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249105" y="5033728"/>
            <a:ext cx="1983854" cy="2998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include/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footer.jsp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241032" y="2077184"/>
            <a:ext cx="1944216" cy="2998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include/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header.jsp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태그 </a:t>
            </a:r>
            <a:r>
              <a:rPr lang="en-US" altLang="ko-KR" dirty="0"/>
              <a:t>-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include </a:t>
            </a:r>
            <a:r>
              <a:rPr lang="ko-KR" altLang="en-US" sz="2000" b="1" dirty="0" err="1" smtClean="0"/>
              <a:t>디렉티브</a:t>
            </a:r>
            <a:r>
              <a:rPr lang="ko-KR" altLang="en-US" sz="2000" b="1" dirty="0" smtClean="0"/>
              <a:t> 태그</a:t>
            </a:r>
            <a:endParaRPr lang="en-US" altLang="ko-KR" sz="2000" b="1" dirty="0" smtClean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712640" y="1916832"/>
            <a:ext cx="1872208" cy="2998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i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nclude/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main.jsp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17" y="2381098"/>
            <a:ext cx="4137037" cy="186044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455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 smtClean="0"/>
              <a:t>액션 태그</a:t>
            </a:r>
            <a:endParaRPr lang="en-US" altLang="ko-KR" sz="22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서버나 클라이언트에게 어떤 행동을 하도록 명령하는 태그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C00000"/>
                </a:solidFill>
              </a:rPr>
              <a:t>&lt;% … %&gt;</a:t>
            </a:r>
            <a:r>
              <a:rPr lang="ko-KR" altLang="en-US" b="1" dirty="0" smtClean="0"/>
              <a:t>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같은 스크립트 태그 형식이 아닌 </a:t>
            </a:r>
            <a:r>
              <a:rPr lang="en-US" altLang="ko-KR" b="1" dirty="0" smtClean="0">
                <a:solidFill>
                  <a:srgbClr val="C00000"/>
                </a:solidFill>
              </a:rPr>
              <a:t>XML </a:t>
            </a:r>
            <a:r>
              <a:rPr lang="ko-KR" altLang="en-US" b="1" dirty="0" smtClean="0">
                <a:solidFill>
                  <a:srgbClr val="C00000"/>
                </a:solidFill>
              </a:rPr>
              <a:t>형식 </a:t>
            </a:r>
            <a:r>
              <a:rPr lang="en-US" altLang="ko-KR" b="1" dirty="0" smtClean="0">
                <a:solidFill>
                  <a:srgbClr val="C00000"/>
                </a:solidFill>
              </a:rPr>
              <a:t>&lt;</a:t>
            </a:r>
            <a:r>
              <a:rPr lang="en-US" altLang="ko-KR" b="1" dirty="0" err="1" smtClean="0">
                <a:solidFill>
                  <a:srgbClr val="C00000"/>
                </a:solidFill>
              </a:rPr>
              <a:t>jsp</a:t>
            </a:r>
            <a:r>
              <a:rPr lang="en-US" altLang="ko-KR" b="1" dirty="0" smtClean="0">
                <a:solidFill>
                  <a:srgbClr val="C00000"/>
                </a:solidFill>
              </a:rPr>
              <a:t>: …/&gt;</a:t>
            </a:r>
            <a:r>
              <a:rPr lang="ko-KR" altLang="en-US" b="1" dirty="0" smtClean="0"/>
              <a:t>을 사용함 </a:t>
            </a:r>
            <a:endParaRPr lang="en-US" altLang="ko-KR" b="1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42460"/>
              </p:ext>
            </p:extLst>
          </p:nvPr>
        </p:nvGraphicFramePr>
        <p:xfrm>
          <a:off x="848544" y="2708920"/>
          <a:ext cx="8784976" cy="302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액션 태그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형식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forward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&lt;</a:t>
                      </a:r>
                      <a:r>
                        <a:rPr lang="en-US" altLang="ko-KR" sz="1600" b="1" dirty="0" err="1" smtClean="0">
                          <a:solidFill>
                            <a:srgbClr val="0070C0"/>
                          </a:solidFill>
                        </a:rPr>
                        <a:t>jsp:forward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 … /&gt;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다른 페이지로의 이동과 같은 페이지 흐름 제어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include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&lt;</a:t>
                      </a:r>
                      <a:r>
                        <a:rPr lang="en-US" altLang="ko-KR" sz="1600" b="1" dirty="0" err="1" smtClean="0">
                          <a:solidFill>
                            <a:srgbClr val="0070C0"/>
                          </a:solidFill>
                        </a:rPr>
                        <a:t>jsp:include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 … /&gt;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외부 페이지의 내용을 포함하거나 페이지를 모듈화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param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&lt;</a:t>
                      </a:r>
                      <a:r>
                        <a:rPr lang="en-US" altLang="ko-KR" sz="1600" b="1" dirty="0" err="1" smtClean="0">
                          <a:solidFill>
                            <a:srgbClr val="0070C0"/>
                          </a:solidFill>
                        </a:rPr>
                        <a:t>jsp:param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 … /&gt;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&lt;</a:t>
                      </a:r>
                      <a:r>
                        <a:rPr lang="en-US" altLang="ko-KR" sz="1600" dirty="0" err="1" smtClean="0"/>
                        <a:t>jsp:forward</a:t>
                      </a:r>
                      <a:r>
                        <a:rPr lang="en-US" altLang="ko-KR" sz="1600" dirty="0" smtClean="0"/>
                        <a:t>&gt;, &lt;</a:t>
                      </a:r>
                      <a:r>
                        <a:rPr lang="en-US" altLang="ko-KR" sz="1600" dirty="0" err="1" smtClean="0"/>
                        <a:t>jsp:include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태그에 인자를 추가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useBean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&lt;</a:t>
                      </a:r>
                      <a:r>
                        <a:rPr lang="en-US" altLang="ko-KR" sz="1600" b="1" dirty="0" err="1" smtClean="0">
                          <a:solidFill>
                            <a:srgbClr val="0070C0"/>
                          </a:solidFill>
                        </a:rPr>
                        <a:t>jsp:useBean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 … /&gt;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JSP </a:t>
                      </a:r>
                      <a:r>
                        <a:rPr lang="ko-KR" altLang="en-US" sz="1600" dirty="0" smtClean="0"/>
                        <a:t>페이지에 </a:t>
                      </a:r>
                      <a:r>
                        <a:rPr lang="ko-KR" altLang="en-US" sz="1600" dirty="0" err="1" smtClean="0"/>
                        <a:t>자바빈즈를</a:t>
                      </a:r>
                      <a:r>
                        <a:rPr lang="ko-KR" altLang="en-US" sz="1600" dirty="0" smtClean="0"/>
                        <a:t> 설정함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setProperty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&lt;</a:t>
                      </a:r>
                      <a:r>
                        <a:rPr lang="en-US" altLang="ko-KR" sz="1600" b="1" dirty="0" err="1" smtClean="0">
                          <a:solidFill>
                            <a:srgbClr val="0070C0"/>
                          </a:solidFill>
                        </a:rPr>
                        <a:t>jsp:setProperty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 … /&gt;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자바빈즈의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프로퍼티값을</a:t>
                      </a:r>
                      <a:r>
                        <a:rPr lang="ko-KR" altLang="en-US" sz="1600" dirty="0" smtClean="0"/>
                        <a:t> 설정함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getProperty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&lt;</a:t>
                      </a:r>
                      <a:r>
                        <a:rPr lang="en-US" altLang="ko-KR" sz="1600" b="1" dirty="0" err="1" smtClean="0">
                          <a:solidFill>
                            <a:srgbClr val="0070C0"/>
                          </a:solidFill>
                        </a:rPr>
                        <a:t>jsp:getProperty</a:t>
                      </a: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 … /&gt;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자바빈즈의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프로퍼티값을</a:t>
                      </a:r>
                      <a:r>
                        <a:rPr lang="ko-KR" altLang="en-US" sz="1600" dirty="0" smtClean="0"/>
                        <a:t> 얻어옴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2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스크립트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3140968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70C0"/>
                </a:solidFill>
              </a:rPr>
              <a:t>스크립트 태그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(script tag)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65365"/>
              </p:ext>
            </p:extLst>
          </p:nvPr>
        </p:nvGraphicFramePr>
        <p:xfrm>
          <a:off x="992560" y="3789040"/>
          <a:ext cx="8136904" cy="172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스크립트 태그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형식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선언문</a:t>
                      </a:r>
                      <a:r>
                        <a:rPr lang="en-US" altLang="ko-KR" sz="1600" dirty="0" smtClean="0"/>
                        <a:t>(declaration)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%! </a:t>
                      </a:r>
                      <a:r>
                        <a:rPr lang="en-US" altLang="ko-KR" sz="1600" b="0" baseline="0" dirty="0" smtClean="0">
                          <a:solidFill>
                            <a:srgbClr val="C00000"/>
                          </a:solidFill>
                        </a:rPr>
                        <a:t>    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%&gt;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자바 변수나 </a:t>
                      </a:r>
                      <a:r>
                        <a:rPr lang="ko-KR" altLang="en-US" sz="1600" dirty="0" err="1" smtClean="0"/>
                        <a:t>메소드를</a:t>
                      </a:r>
                      <a:r>
                        <a:rPr lang="ko-KR" altLang="en-US" sz="1600" dirty="0" smtClean="0"/>
                        <a:t> 정의하는 데 사용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스크립트릿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scriptlet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%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rgbClr val="C00000"/>
                          </a:solidFill>
                        </a:rPr>
                        <a:t>     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%&gt;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자바 </a:t>
                      </a:r>
                      <a:r>
                        <a:rPr lang="ko-KR" altLang="en-US" sz="1600" dirty="0" err="1" smtClean="0"/>
                        <a:t>로직</a:t>
                      </a:r>
                      <a:r>
                        <a:rPr lang="ko-KR" altLang="en-US" sz="1600" dirty="0" smtClean="0"/>
                        <a:t> 코드를 작성하는 데 사용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표현문</a:t>
                      </a:r>
                      <a:r>
                        <a:rPr lang="en-US" altLang="ko-KR" sz="1600" dirty="0" smtClean="0"/>
                        <a:t>(expression)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%=</a:t>
                      </a:r>
                      <a:r>
                        <a:rPr lang="en-US" altLang="ko-KR" sz="1600" b="0" baseline="0" dirty="0" smtClean="0">
                          <a:solidFill>
                            <a:srgbClr val="C00000"/>
                          </a:solidFill>
                        </a:rPr>
                        <a:t>   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 %&gt;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변수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메소드</a:t>
                      </a:r>
                      <a:r>
                        <a:rPr lang="ko-KR" altLang="en-US" sz="1600" dirty="0" smtClean="0"/>
                        <a:t> 호출 결과를 문자열로 출력해 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2560" y="1124744"/>
            <a:ext cx="82809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/>
              <a:t>JSP </a:t>
            </a:r>
            <a:r>
              <a:rPr lang="ko-KR" altLang="en-US" sz="2200" b="1" dirty="0" smtClean="0"/>
              <a:t>태그</a:t>
            </a:r>
            <a:endParaRPr lang="en-US" altLang="ko-KR" sz="22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스크립트 태그 </a:t>
            </a:r>
            <a:r>
              <a:rPr lang="en-US" altLang="ko-KR" dirty="0"/>
              <a:t>: HTML </a:t>
            </a:r>
            <a:r>
              <a:rPr lang="ko-KR" altLang="en-US" dirty="0"/>
              <a:t>코드에</a:t>
            </a:r>
            <a:r>
              <a:rPr lang="en-US" altLang="ko-KR" dirty="0"/>
              <a:t> </a:t>
            </a:r>
            <a:r>
              <a:rPr lang="ko-KR" altLang="en-US" dirty="0"/>
              <a:t>자바 코드를 넣어 프로그램을 수행하는 기능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디렉티브</a:t>
            </a:r>
            <a:r>
              <a:rPr lang="ko-KR" altLang="en-US" b="1" dirty="0" smtClean="0"/>
              <a:t> 태그 </a:t>
            </a:r>
            <a:r>
              <a:rPr lang="en-US" altLang="ko-KR" dirty="0" smtClean="0"/>
              <a:t>: </a:t>
            </a:r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대한 정보를 설정하는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액션 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서버에 어떤 작동을 행하도록 명령을 지시하는 태그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16102" y="2756740"/>
            <a:ext cx="8527628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XML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</a:t>
            </a:r>
            <a:r>
              <a:rPr lang="en-US" altLang="ko-KR" b="1" dirty="0" err="1" smtClean="0"/>
              <a:t>X</a:t>
            </a:r>
            <a:r>
              <a:rPr lang="en-US" altLang="ko-KR" dirty="0" err="1" smtClean="0"/>
              <a:t>tensible</a:t>
            </a:r>
            <a:r>
              <a:rPr lang="en-US" altLang="ko-KR" dirty="0" smtClean="0"/>
              <a:t> </a:t>
            </a:r>
            <a:r>
              <a:rPr lang="en-US" altLang="ko-KR" b="1" dirty="0"/>
              <a:t>M</a:t>
            </a:r>
            <a:r>
              <a:rPr lang="en-US" altLang="ko-KR" dirty="0"/>
              <a:t>arkup </a:t>
            </a:r>
            <a:r>
              <a:rPr lang="en-US" altLang="ko-KR" b="1" dirty="0" smtClean="0"/>
              <a:t>L</a:t>
            </a:r>
            <a:r>
              <a:rPr lang="en-US" altLang="ko-KR" dirty="0" smtClean="0"/>
              <a:t>anguage)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 - </a:t>
            </a:r>
            <a:r>
              <a:rPr lang="ko-KR" altLang="en-US" sz="1600" dirty="0" err="1"/>
              <a:t>확장될수</a:t>
            </a:r>
            <a:r>
              <a:rPr lang="ko-KR" altLang="en-US" sz="1600" dirty="0"/>
              <a:t> 있는 표시 </a:t>
            </a:r>
            <a:r>
              <a:rPr lang="ko-KR" altLang="en-US" sz="1600" dirty="0" smtClean="0"/>
              <a:t>언어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Markup </a:t>
            </a:r>
            <a:r>
              <a:rPr lang="en-US" altLang="ko-KR" sz="1600" dirty="0"/>
              <a:t>Language</a:t>
            </a:r>
            <a:r>
              <a:rPr lang="ko-KR" altLang="en-US" sz="1600" dirty="0"/>
              <a:t>의 예로는 </a:t>
            </a:r>
            <a:r>
              <a:rPr lang="en-US" altLang="ko-KR" sz="1600" dirty="0" smtClean="0"/>
              <a:t>HTML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있고</a:t>
            </a:r>
            <a:r>
              <a:rPr lang="en-US" altLang="ko-KR" sz="1600" dirty="0" smtClean="0"/>
              <a:t>, HTML</a:t>
            </a:r>
            <a:r>
              <a:rPr lang="ko-KR" altLang="en-US" sz="1600" dirty="0"/>
              <a:t>의 태그는 이미 약속한 </a:t>
            </a:r>
            <a:r>
              <a:rPr lang="ko-KR" altLang="en-US" sz="1600" dirty="0" smtClean="0"/>
              <a:t>태그들만 사용 </a:t>
            </a:r>
            <a:r>
              <a:rPr lang="ko-KR" altLang="en-US" sz="1600" dirty="0"/>
              <a:t>가능하다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XML </a:t>
            </a:r>
            <a:r>
              <a:rPr lang="ko-KR" altLang="en-US" sz="1600" dirty="0"/>
              <a:t>태그는 </a:t>
            </a:r>
            <a:r>
              <a:rPr lang="ko-KR" altLang="en-US" sz="1600" dirty="0" smtClean="0"/>
              <a:t>사용자 임의로 </a:t>
            </a:r>
            <a:r>
              <a:rPr lang="ko-KR" altLang="en-US" sz="1600" dirty="0"/>
              <a:t>만들 수 </a:t>
            </a:r>
            <a:r>
              <a:rPr lang="ko-KR" altLang="en-US" sz="1600" dirty="0" smtClean="0"/>
              <a:t>있</a:t>
            </a:r>
            <a:r>
              <a:rPr lang="ko-KR" altLang="en-US" sz="1600" dirty="0"/>
              <a:t>고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 </a:t>
            </a:r>
            <a:r>
              <a:rPr lang="ko-KR" altLang="en-US" sz="1600" dirty="0"/>
              <a:t>필요한 정보들을 받거나 줄 수 있는 데이터형태를 </a:t>
            </a:r>
            <a:r>
              <a:rPr lang="ko-KR" altLang="en-US" sz="1600" dirty="0" smtClean="0"/>
              <a:t>제공한다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사용 예</a:t>
            </a:r>
            <a:r>
              <a:rPr lang="en-US" altLang="ko-KR" sz="1600" dirty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web.xml </a:t>
            </a:r>
            <a:r>
              <a:rPr lang="ko-KR" altLang="en-US" sz="1600" dirty="0" smtClean="0"/>
              <a:t>설정이나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App View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9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JSON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1124744"/>
            <a:ext cx="3654917" cy="15547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33884" y="4869160"/>
            <a:ext cx="7807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JSON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object notation) – </a:t>
            </a:r>
            <a:r>
              <a:rPr lang="ko-KR" altLang="en-US" sz="1600" dirty="0" smtClean="0"/>
              <a:t>자바스크립트 객체 표기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서버에서 </a:t>
            </a:r>
            <a:r>
              <a:rPr lang="ko-KR" altLang="en-US" sz="1600" dirty="0"/>
              <a:t>클라이언트로 데이터를 보낼 때 사용하는 양식</a:t>
            </a:r>
            <a:r>
              <a:rPr lang="en-US" altLang="ko-KR" sz="1600" dirty="0"/>
              <a:t>. </a:t>
            </a:r>
            <a:r>
              <a:rPr lang="ko-KR" altLang="en-US" sz="1600" dirty="0"/>
              <a:t>클라이언트가 사용하는 언어에 관계 없이 통일된 데이터를 주고받을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XML</a:t>
            </a:r>
            <a:r>
              <a:rPr lang="ko-KR" altLang="en-US" sz="1600" dirty="0" smtClean="0"/>
              <a:t>의 단점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가독성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용량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보완하여 현재 많이 사용되어 지고 있음</a:t>
            </a:r>
            <a:endParaRPr lang="en-US" altLang="ko-KR" sz="16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5" y="1147755"/>
            <a:ext cx="3947502" cy="15317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86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forward </a:t>
            </a:r>
            <a:r>
              <a:rPr lang="ko-KR" altLang="en-US" sz="2000" b="1" dirty="0" smtClean="0"/>
              <a:t>액션 태그 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JSP page</a:t>
            </a:r>
            <a:r>
              <a:rPr lang="ko-KR" altLang="en-US" dirty="0" smtClean="0"/>
              <a:t>에서 다른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로 이동하는 태그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16696" y="2179814"/>
            <a:ext cx="3875923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&lt;</a:t>
            </a:r>
            <a:r>
              <a:rPr lang="en-US" altLang="ko-KR" b="1" dirty="0" err="1" smtClean="0">
                <a:solidFill>
                  <a:srgbClr val="00B050"/>
                </a:solidFill>
              </a:rPr>
              <a:t>jsp:forward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page=“</a:t>
            </a:r>
            <a:r>
              <a:rPr lang="ko-KR" altLang="en-US" b="1" dirty="0" smtClean="0">
                <a:solidFill>
                  <a:schemeClr val="tx1"/>
                </a:solidFill>
              </a:rPr>
              <a:t>파일명</a:t>
            </a:r>
            <a:r>
              <a:rPr lang="en-US" altLang="ko-KR" b="1" dirty="0" smtClean="0">
                <a:solidFill>
                  <a:schemeClr val="tx1"/>
                </a:solidFill>
              </a:rPr>
              <a:t>” </a:t>
            </a:r>
            <a:r>
              <a:rPr lang="en-US" altLang="ko-KR" b="1" dirty="0" smtClean="0">
                <a:solidFill>
                  <a:srgbClr val="00B050"/>
                </a:solidFill>
              </a:rPr>
              <a:t>/&gt;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0"/>
          <a:stretch/>
        </p:blipFill>
        <p:spPr>
          <a:xfrm>
            <a:off x="1985566" y="3104660"/>
            <a:ext cx="5166589" cy="2412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673080" y="3270358"/>
            <a:ext cx="2322258" cy="36182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action_tag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forward.jsp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471961"/>
            <a:ext cx="5473260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601072" y="2132856"/>
            <a:ext cx="2808312" cy="36182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action_tag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/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forward_date.jsp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85248" y="2924944"/>
            <a:ext cx="2022833" cy="792088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현재 페이지의 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url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이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제어권을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가짐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7781959" y="3717032"/>
            <a:ext cx="123369" cy="52545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4365104"/>
            <a:ext cx="4595259" cy="13945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169024" y="4242486"/>
            <a:ext cx="3744416" cy="482657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err="1" smtClean="0"/>
              <a:t>param</a:t>
            </a:r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액션 태그 </a:t>
            </a:r>
            <a:endParaRPr lang="en-US" altLang="ko-KR" sz="22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현재 </a:t>
            </a:r>
            <a:r>
              <a:rPr lang="en-US" altLang="ko-KR" b="1" dirty="0" err="1" smtClean="0"/>
              <a:t>jsp</a:t>
            </a:r>
            <a:r>
              <a:rPr lang="en-US" altLang="ko-KR" b="1" dirty="0" smtClean="0"/>
              <a:t> page</a:t>
            </a:r>
            <a:r>
              <a:rPr lang="ko-KR" altLang="en-US" b="1" dirty="0" smtClean="0"/>
              <a:t>에서 다른 </a:t>
            </a:r>
            <a:r>
              <a:rPr lang="en-US" altLang="ko-KR" b="1" dirty="0" smtClean="0"/>
              <a:t>page</a:t>
            </a:r>
            <a:r>
              <a:rPr lang="ko-KR" altLang="en-US" b="1" dirty="0" smtClean="0"/>
              <a:t>에 정보를 전달하는 태그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이 태그는 단독으로 사용되지 못하며 </a:t>
            </a:r>
            <a:r>
              <a:rPr lang="en-US" altLang="ko-KR" b="1" dirty="0" smtClean="0"/>
              <a:t>&lt;</a:t>
            </a:r>
            <a:r>
              <a:rPr lang="en-US" altLang="ko-KR" b="1" dirty="0" err="1" smtClean="0"/>
              <a:t>jsp:forward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나 </a:t>
            </a:r>
            <a:r>
              <a:rPr lang="en-US" altLang="ko-KR" b="1" dirty="0" smtClean="0"/>
              <a:t>&lt;</a:t>
            </a:r>
            <a:r>
              <a:rPr lang="en-US" altLang="ko-KR" b="1" dirty="0" err="1" smtClean="0"/>
              <a:t>jsp:include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내부에 사용됨</a:t>
            </a:r>
            <a:endParaRPr lang="en-US" altLang="ko-KR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27784" y="3216235"/>
            <a:ext cx="7047793" cy="194095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B050"/>
                </a:solidFill>
              </a:rPr>
              <a:t>&lt;</a:t>
            </a:r>
            <a:r>
              <a:rPr lang="en-US" altLang="ko-KR" b="1" dirty="0" err="1" smtClean="0">
                <a:solidFill>
                  <a:srgbClr val="00B050"/>
                </a:solidFill>
              </a:rPr>
              <a:t>jsp:forward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page=“</a:t>
            </a:r>
            <a:r>
              <a:rPr lang="ko-KR" altLang="en-US" b="1" dirty="0" smtClean="0">
                <a:solidFill>
                  <a:schemeClr val="tx1"/>
                </a:solidFill>
              </a:rPr>
              <a:t>파일명</a:t>
            </a:r>
            <a:r>
              <a:rPr lang="en-US" altLang="ko-KR" b="1" dirty="0" smtClean="0">
                <a:solidFill>
                  <a:schemeClr val="tx1"/>
                </a:solidFill>
              </a:rPr>
              <a:t>” </a:t>
            </a:r>
            <a:r>
              <a:rPr lang="en-US" altLang="ko-KR" b="1" dirty="0" smtClean="0">
                <a:solidFill>
                  <a:srgbClr val="00B05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   &lt;</a:t>
            </a:r>
            <a:r>
              <a:rPr lang="en-US" altLang="ko-KR" b="1" dirty="0" err="1" smtClean="0">
                <a:solidFill>
                  <a:srgbClr val="00B050"/>
                </a:solidFill>
              </a:rPr>
              <a:t>jsp:param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name=“</a:t>
            </a:r>
            <a:r>
              <a:rPr lang="ko-KR" altLang="en-US" b="1" dirty="0" err="1" smtClean="0">
                <a:solidFill>
                  <a:schemeClr val="tx1"/>
                </a:solidFill>
              </a:rPr>
              <a:t>매개변수명</a:t>
            </a:r>
            <a:r>
              <a:rPr lang="en-US" altLang="ko-KR" b="1" dirty="0" smtClean="0">
                <a:solidFill>
                  <a:schemeClr val="tx1"/>
                </a:solidFill>
              </a:rPr>
              <a:t>1” value=“</a:t>
            </a:r>
            <a:r>
              <a:rPr lang="ko-KR" altLang="en-US" b="1" dirty="0" err="1" smtClean="0">
                <a:solidFill>
                  <a:schemeClr val="tx1"/>
                </a:solidFill>
              </a:rPr>
              <a:t>매개변수값</a:t>
            </a:r>
            <a:r>
              <a:rPr lang="en-US" altLang="ko-KR" b="1" dirty="0" smtClean="0">
                <a:solidFill>
                  <a:schemeClr val="tx1"/>
                </a:solidFill>
              </a:rPr>
              <a:t>1” </a:t>
            </a:r>
            <a:r>
              <a:rPr lang="en-US" altLang="ko-KR" b="1" dirty="0" smtClean="0">
                <a:solidFill>
                  <a:srgbClr val="00B050"/>
                </a:solidFill>
              </a:rPr>
              <a:t>/&gt;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    &lt;</a:t>
            </a:r>
            <a:r>
              <a:rPr lang="en-US" altLang="ko-KR" b="1" dirty="0" err="1">
                <a:solidFill>
                  <a:srgbClr val="00B050"/>
                </a:solidFill>
              </a:rPr>
              <a:t>jsp:param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name=“</a:t>
            </a:r>
            <a:r>
              <a:rPr lang="ko-KR" altLang="en-US" b="1" dirty="0" err="1" smtClean="0">
                <a:solidFill>
                  <a:schemeClr val="tx1"/>
                </a:solidFill>
              </a:rPr>
              <a:t>매개변수명</a:t>
            </a:r>
            <a:r>
              <a:rPr lang="en-US" altLang="ko-KR" b="1" dirty="0" smtClean="0">
                <a:solidFill>
                  <a:schemeClr val="tx1"/>
                </a:solidFill>
              </a:rPr>
              <a:t>2” </a:t>
            </a:r>
            <a:r>
              <a:rPr lang="en-US" altLang="ko-KR" b="1" dirty="0">
                <a:solidFill>
                  <a:schemeClr val="tx1"/>
                </a:solidFill>
              </a:rPr>
              <a:t>value=“</a:t>
            </a:r>
            <a:r>
              <a:rPr lang="ko-KR" altLang="en-US" b="1" dirty="0" err="1" smtClean="0">
                <a:solidFill>
                  <a:schemeClr val="tx1"/>
                </a:solidFill>
              </a:rPr>
              <a:t>매개변수값</a:t>
            </a:r>
            <a:r>
              <a:rPr lang="en-US" altLang="ko-KR" b="1" dirty="0" smtClean="0">
                <a:solidFill>
                  <a:schemeClr val="tx1"/>
                </a:solidFill>
              </a:rPr>
              <a:t>2” </a:t>
            </a:r>
            <a:r>
              <a:rPr lang="en-US" altLang="ko-KR" b="1" dirty="0">
                <a:solidFill>
                  <a:srgbClr val="00B050"/>
                </a:solidFill>
              </a:rPr>
              <a:t>/&gt;</a:t>
            </a:r>
            <a:endParaRPr lang="ko-KR" altLang="en-US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B050"/>
                </a:solidFill>
              </a:rPr>
              <a:t>&lt;/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jsp:forward</a:t>
            </a:r>
            <a:r>
              <a:rPr lang="en-US" altLang="ko-KR" b="1" dirty="0" smtClean="0">
                <a:solidFill>
                  <a:srgbClr val="00B050"/>
                </a:solidFill>
              </a:rPr>
              <a:t>&gt;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아이디와 이름 전달하기 </a:t>
            </a:r>
            <a:r>
              <a:rPr lang="en-US" altLang="ko-KR" sz="2000" b="1" dirty="0" smtClean="0"/>
              <a:t>– forward, </a:t>
            </a:r>
            <a:r>
              <a:rPr lang="en-US" altLang="ko-KR" sz="2000" b="1" dirty="0" err="1" smtClean="0"/>
              <a:t>param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액션 태그 사용 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4230893"/>
            <a:ext cx="5829806" cy="9983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160912" y="3979882"/>
            <a:ext cx="2601289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action/param1_data.jsp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37938"/>
            <a:ext cx="4796601" cy="20383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664968" y="1764915"/>
            <a:ext cx="2200279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a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ction/param1.jsp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9" y="5157192"/>
            <a:ext cx="4663844" cy="11354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34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2095" y="1124744"/>
            <a:ext cx="8133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제목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한글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과 현재 날짜 전달하기 </a:t>
            </a:r>
            <a:r>
              <a:rPr lang="en-US" altLang="ko-KR" sz="2000" b="1" dirty="0" smtClean="0"/>
              <a:t>– include, </a:t>
            </a:r>
            <a:r>
              <a:rPr lang="en-US" altLang="ko-KR" sz="2000" b="1" dirty="0" err="1" smtClean="0"/>
              <a:t>param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액션 태그 사용 </a:t>
            </a:r>
            <a:endParaRPr lang="en-US" altLang="ko-KR" sz="2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77" b="92805"/>
          <a:stretch/>
        </p:blipFill>
        <p:spPr>
          <a:xfrm>
            <a:off x="1062708" y="2861717"/>
            <a:ext cx="6334844" cy="2072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136576" y="1844824"/>
            <a:ext cx="4248472" cy="7236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한글인 경우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인코딩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–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디코딩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클래스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java.util.URLEncoder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-&gt; 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java.util.Decoder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08" y="3432043"/>
            <a:ext cx="8146486" cy="1897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471420" y="3252023"/>
            <a:ext cx="2018084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action/param2.jsp</a:t>
            </a:r>
          </a:p>
        </p:txBody>
      </p:sp>
    </p:spTree>
    <p:extLst>
      <p:ext uri="{BB962C8B-B14F-4D97-AF65-F5344CB8AC3E}">
        <p14:creationId xmlns:p14="http://schemas.microsoft.com/office/powerpoint/2010/main" val="2399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93" y="3789039"/>
            <a:ext cx="4549535" cy="17603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76" r="12997" b="9084"/>
          <a:stretch/>
        </p:blipFill>
        <p:spPr>
          <a:xfrm>
            <a:off x="1579605" y="1988840"/>
            <a:ext cx="6325723" cy="1485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31" b="92735"/>
          <a:stretch/>
        </p:blipFill>
        <p:spPr>
          <a:xfrm>
            <a:off x="1568624" y="1628800"/>
            <a:ext cx="4719736" cy="2211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09184" y="1854937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action/param2_data.jsp</a:t>
            </a:r>
          </a:p>
        </p:txBody>
      </p:sp>
    </p:spTree>
    <p:extLst>
      <p:ext uri="{BB962C8B-B14F-4D97-AF65-F5344CB8AC3E}">
        <p14:creationId xmlns:p14="http://schemas.microsoft.com/office/powerpoint/2010/main" val="31759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자바 </a:t>
            </a:r>
            <a:r>
              <a:rPr lang="ko-KR" altLang="en-US" sz="2000" b="1" dirty="0" err="1" smtClean="0"/>
              <a:t>빈즈</a:t>
            </a:r>
            <a:r>
              <a:rPr lang="en-US" altLang="ko-KR" sz="2000" b="1" dirty="0" smtClean="0"/>
              <a:t>(beans)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자바 코드를 사용하여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자바 클래스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작성하는 방법이다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자바코드와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코드를 함께 작성하면 기능을 확장하거나 코드를 재사용하는데 어려움이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JSP </a:t>
            </a:r>
            <a:r>
              <a:rPr lang="ko-KR" altLang="en-US" sz="1600" dirty="0" smtClean="0"/>
              <a:t>페이지에서 화면을 표현하기 위한 </a:t>
            </a:r>
            <a:r>
              <a:rPr lang="ko-KR" altLang="en-US" sz="1600" b="1" dirty="0" smtClean="0"/>
              <a:t>계산식이나 자료의 처리를 담당하는 자바 코드</a:t>
            </a:r>
            <a:r>
              <a:rPr lang="ko-KR" altLang="en-US" sz="1600" dirty="0" smtClean="0"/>
              <a:t>를 따로 분리하여 작성한다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1031" name="Picture 7" descr="C:\Users\user\AppData\Local\Microsoft\Windows\INetCache\IE\THIXYB3K\9d984200007b04e0e5bce3eee4d4395f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92247" y="3517265"/>
            <a:ext cx="1440160" cy="95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접힌 도형 4"/>
          <p:cNvSpPr/>
          <p:nvPr/>
        </p:nvSpPr>
        <p:spPr>
          <a:xfrm>
            <a:off x="3872880" y="3589273"/>
            <a:ext cx="720080" cy="812250"/>
          </a:xfrm>
          <a:prstGeom prst="foldedCorner">
            <a:avLst>
              <a:gd name="adj" fmla="val 37831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JSP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13040" y="3681472"/>
            <a:ext cx="1152128" cy="5040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자바빈</a:t>
            </a:r>
            <a:r>
              <a:rPr lang="ko-KR" altLang="en-US" sz="1600" dirty="0" err="1">
                <a:solidFill>
                  <a:schemeClr val="tx1"/>
                </a:solidFill>
              </a:rPr>
              <a:t>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원통 6"/>
          <p:cNvSpPr/>
          <p:nvPr/>
        </p:nvSpPr>
        <p:spPr>
          <a:xfrm>
            <a:off x="7185248" y="3681472"/>
            <a:ext cx="1368152" cy="504056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98515" y="3517265"/>
            <a:ext cx="868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① 요청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902294" y="4215859"/>
            <a:ext cx="93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④ 응답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080792" y="3901786"/>
            <a:ext cx="6345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080792" y="4133744"/>
            <a:ext cx="634525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4664968" y="3901787"/>
            <a:ext cx="504056" cy="742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6537176" y="3901787"/>
            <a:ext cx="504056" cy="742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25080" y="4739660"/>
            <a:ext cx="6244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웹 브라우저가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페이지에 요청한다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JSP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페이지는 자바 </a:t>
            </a:r>
            <a:r>
              <a:rPr lang="ko-KR" altLang="en-US" sz="1600" dirty="0" err="1" smtClean="0"/>
              <a:t>빈즈와</a:t>
            </a:r>
            <a:r>
              <a:rPr lang="ko-KR" altLang="en-US" sz="1600" dirty="0" smtClean="0"/>
              <a:t> 통신한다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자바 </a:t>
            </a:r>
            <a:r>
              <a:rPr lang="ko-KR" altLang="en-US" sz="1600" dirty="0" err="1" smtClean="0"/>
              <a:t>빈즈가</a:t>
            </a:r>
            <a:r>
              <a:rPr lang="ko-KR" altLang="en-US" sz="1600" dirty="0" smtClean="0"/>
              <a:t> 데이터베이스에 연결된다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JSP </a:t>
            </a:r>
            <a:r>
              <a:rPr lang="ko-KR" altLang="en-US" sz="1600" dirty="0" smtClean="0"/>
              <a:t>페이지가 브라우저에 응답한다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64630" y="3517264"/>
            <a:ext cx="404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6892" y="3517264"/>
            <a:ext cx="404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③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914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자바 </a:t>
            </a:r>
            <a:r>
              <a:rPr lang="ko-KR" altLang="en-US" sz="2000" b="1" dirty="0" err="1" smtClean="0"/>
              <a:t>빈즈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작성 규칙</a:t>
            </a:r>
            <a:endParaRPr lang="en-US" altLang="ko-KR" sz="20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136576" y="1554528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자바 클래스는 </a:t>
            </a:r>
            <a:r>
              <a:rPr lang="en-US" altLang="ko-KR" sz="1600" dirty="0" err="1" smtClean="0"/>
              <a:t>java.io.Serializable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인터페이스를 구현해야 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인수가 없는 기본 생성자가 있어야 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모든 멤버 변수인 </a:t>
            </a:r>
            <a:r>
              <a:rPr lang="ko-KR" altLang="en-US" sz="1600" dirty="0" err="1" smtClean="0"/>
              <a:t>프로퍼티는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private </a:t>
            </a:r>
            <a:r>
              <a:rPr lang="ko-KR" altLang="en-US" sz="1600" dirty="0" smtClean="0"/>
              <a:t>접근 지정자로 설정해야 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모든 멤버 변수인 </a:t>
            </a:r>
            <a:r>
              <a:rPr lang="ko-KR" altLang="en-US" sz="1600" dirty="0" err="1" smtClean="0"/>
              <a:t>프로퍼티는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Getter/Setter() </a:t>
            </a:r>
            <a:r>
              <a:rPr lang="ko-KR" altLang="en-US" sz="1600" dirty="0" err="1" smtClean="0"/>
              <a:t>메소드가</a:t>
            </a:r>
            <a:r>
              <a:rPr lang="ko-KR" altLang="en-US" sz="1600" dirty="0" smtClean="0"/>
              <a:t> 존재해야 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3167191"/>
            <a:ext cx="4280555" cy="33129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02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useBean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액션 태그로 </a:t>
            </a:r>
            <a:r>
              <a:rPr lang="ko-KR" altLang="en-US" sz="2000" b="1" dirty="0" err="1" smtClean="0"/>
              <a:t>자바빈즈</a:t>
            </a:r>
            <a:r>
              <a:rPr lang="ko-KR" altLang="en-US" sz="2000" b="1" dirty="0" smtClean="0"/>
              <a:t> 사용하기</a:t>
            </a:r>
            <a:endParaRPr lang="en-US" altLang="ko-KR" sz="20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136576" y="1554528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자바빈즈를</a:t>
            </a:r>
            <a:r>
              <a:rPr lang="ko-KR" altLang="en-US" sz="1600" dirty="0" smtClean="0"/>
              <a:t> 사용하기 위해 실제 자바 클래스를 선언하고 초기화하는 태그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설정된 </a:t>
            </a:r>
            <a:r>
              <a:rPr lang="en-US" altLang="ko-KR" sz="1600" dirty="0" smtClean="0"/>
              <a:t>id, scope </a:t>
            </a:r>
            <a:r>
              <a:rPr lang="ko-KR" altLang="en-US" sz="1600" dirty="0" smtClean="0"/>
              <a:t>속성으로 </a:t>
            </a:r>
            <a:r>
              <a:rPr lang="ko-KR" altLang="en-US" sz="1600" dirty="0" err="1" smtClean="0"/>
              <a:t>자바빈즈의</a:t>
            </a:r>
            <a:r>
              <a:rPr lang="ko-KR" altLang="en-US" sz="1600" dirty="0" smtClean="0"/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객체</a:t>
            </a:r>
            <a:r>
              <a:rPr lang="ko-KR" altLang="en-US" sz="1600" dirty="0" smtClean="0"/>
              <a:t>를 검색하고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객체가 발견되지 않으면 빈 객체를 생성한다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28238"/>
              </p:ext>
            </p:extLst>
          </p:nvPr>
        </p:nvGraphicFramePr>
        <p:xfrm>
          <a:off x="1443354" y="3933056"/>
          <a:ext cx="7542094" cy="1563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id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자바빈즈를</a:t>
                      </a:r>
                      <a:r>
                        <a:rPr lang="ko-KR" altLang="en-US" sz="1600" dirty="0" smtClean="0"/>
                        <a:t> 식별하기 위한 이름이다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class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패키지 이름을 포함한 </a:t>
                      </a:r>
                      <a:r>
                        <a:rPr lang="ko-KR" altLang="en-US" sz="1600" dirty="0" err="1" smtClean="0"/>
                        <a:t>자바빈즈의</a:t>
                      </a:r>
                      <a:r>
                        <a:rPr lang="ko-KR" altLang="en-US" sz="1600" dirty="0" smtClean="0"/>
                        <a:t> 이름이다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scope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page(</a:t>
                      </a:r>
                      <a:r>
                        <a:rPr lang="ko-KR" altLang="en-US" sz="1600" dirty="0" smtClean="0"/>
                        <a:t>기본값</a:t>
                      </a:r>
                      <a:r>
                        <a:rPr lang="en-US" altLang="ko-KR" sz="1600" dirty="0" smtClean="0"/>
                        <a:t>), request, session, application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중 하나의 값을 사용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80593" y="2852936"/>
            <a:ext cx="7704855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&lt;</a:t>
            </a:r>
            <a:r>
              <a:rPr lang="en-US" altLang="ko-KR" b="1" dirty="0" err="1" smtClean="0">
                <a:solidFill>
                  <a:srgbClr val="00B050"/>
                </a:solidFill>
              </a:rPr>
              <a:t>jsp:useBean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id=“</a:t>
            </a:r>
            <a:r>
              <a:rPr lang="ko-KR" altLang="en-US" b="1" dirty="0" smtClean="0">
                <a:solidFill>
                  <a:schemeClr val="tx1"/>
                </a:solidFill>
              </a:rPr>
              <a:t>식별 이름</a:t>
            </a:r>
            <a:r>
              <a:rPr lang="en-US" altLang="ko-KR" b="1" dirty="0" smtClean="0">
                <a:solidFill>
                  <a:schemeClr val="tx1"/>
                </a:solidFill>
              </a:rPr>
              <a:t>” class=“</a:t>
            </a:r>
            <a:r>
              <a:rPr lang="ko-KR" altLang="en-US" b="1" dirty="0" err="1" smtClean="0">
                <a:solidFill>
                  <a:schemeClr val="tx1"/>
                </a:solidFill>
              </a:rPr>
              <a:t>자바빈즈</a:t>
            </a:r>
            <a:r>
              <a:rPr lang="ko-KR" altLang="en-US" b="1" dirty="0" smtClean="0">
                <a:solidFill>
                  <a:schemeClr val="tx1"/>
                </a:solidFill>
              </a:rPr>
              <a:t> 이름</a:t>
            </a:r>
            <a:r>
              <a:rPr lang="en-US" altLang="ko-KR" b="1" dirty="0" smtClean="0">
                <a:solidFill>
                  <a:schemeClr val="tx1"/>
                </a:solidFill>
              </a:rPr>
              <a:t>”  scope=“</a:t>
            </a:r>
            <a:r>
              <a:rPr lang="ko-KR" altLang="en-US" b="1" dirty="0" smtClean="0">
                <a:solidFill>
                  <a:schemeClr val="tx1"/>
                </a:solidFill>
              </a:rPr>
              <a:t>범위</a:t>
            </a:r>
            <a:r>
              <a:rPr lang="en-US" altLang="ko-KR" b="1" dirty="0" smtClean="0">
                <a:solidFill>
                  <a:schemeClr val="tx1"/>
                </a:solidFill>
              </a:rPr>
              <a:t>”</a:t>
            </a:r>
            <a:r>
              <a:rPr lang="en-US" altLang="ko-KR" b="1" dirty="0" smtClean="0">
                <a:solidFill>
                  <a:srgbClr val="00B050"/>
                </a:solidFill>
              </a:rPr>
              <a:t>/&gt;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280593" y="3499226"/>
            <a:ext cx="3240359" cy="361822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useBean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  <a:r>
              <a:rPr lang="ko-KR" altLang="en-US" b="1" dirty="0" smtClean="0">
                <a:solidFill>
                  <a:srgbClr val="00B050"/>
                </a:solidFill>
              </a:rPr>
              <a:t>액션 태그의 속성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0612" y="5696643"/>
            <a:ext cx="7056784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scope</a:t>
            </a:r>
            <a:r>
              <a:rPr lang="ko-KR" altLang="en-US" sz="1600" dirty="0" smtClean="0"/>
              <a:t>는 생명주기 범위를 이야기하는 것으로 만약 </a:t>
            </a:r>
            <a:r>
              <a:rPr lang="en-US" altLang="ko-KR" sz="1600" dirty="0" smtClean="0"/>
              <a:t>session</a:t>
            </a:r>
            <a:r>
              <a:rPr lang="ko-KR" altLang="en-US" sz="1600" dirty="0" smtClean="0"/>
              <a:t>으</a:t>
            </a:r>
            <a:r>
              <a:rPr lang="ko-KR" altLang="en-US" sz="1600" dirty="0"/>
              <a:t>로</a:t>
            </a:r>
            <a:r>
              <a:rPr lang="ko-KR" altLang="en-US" sz="1600" dirty="0" smtClean="0"/>
              <a:t> 설정하면 </a:t>
            </a:r>
            <a:r>
              <a:rPr lang="en-US" altLang="ko-KR" sz="1600" dirty="0" smtClean="0"/>
              <a:t>session</a:t>
            </a:r>
            <a:r>
              <a:rPr lang="ko-KR" altLang="en-US" sz="1600" dirty="0" smtClean="0"/>
              <a:t>의 유효 범위 동안 해당 클래스 </a:t>
            </a:r>
            <a:r>
              <a:rPr lang="ko-KR" altLang="en-US" sz="1600" dirty="0" err="1" smtClean="0"/>
              <a:t>인스턴스의</a:t>
            </a:r>
            <a:r>
              <a:rPr lang="ko-KR" altLang="en-US" sz="1600" dirty="0" smtClean="0"/>
              <a:t> 상태가 유지된다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75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스크립트 태그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2560" y="1124744"/>
            <a:ext cx="8280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 err="1" smtClean="0"/>
              <a:t>구글</a:t>
            </a:r>
            <a:r>
              <a:rPr lang="ko-KR" altLang="en-US" sz="2200" b="1" dirty="0" smtClean="0"/>
              <a:t> </a:t>
            </a:r>
            <a:r>
              <a:rPr lang="en-US" altLang="ko-KR" sz="2200" b="1" dirty="0" smtClean="0"/>
              <a:t>- JSP Document - </a:t>
            </a:r>
            <a:r>
              <a:rPr lang="ko-KR" altLang="en-US" sz="2200" b="1" dirty="0" smtClean="0"/>
              <a:t>검</a:t>
            </a:r>
            <a:r>
              <a:rPr lang="ko-KR" altLang="en-US" sz="2200" b="1" dirty="0"/>
              <a:t>색</a:t>
            </a:r>
            <a:endParaRPr lang="en-US" altLang="ko-KR" sz="22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280591" y="1772816"/>
            <a:ext cx="49808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https://docs.oracle.com/javaee/5/tutorial/doc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68" y="2996952"/>
            <a:ext cx="8128904" cy="29523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16510"/>
            <a:ext cx="4306342" cy="51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124744"/>
            <a:ext cx="7560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Calculator </a:t>
            </a:r>
            <a:r>
              <a:rPr lang="ko-KR" altLang="en-US" sz="2000" b="1" dirty="0" smtClean="0"/>
              <a:t>클래스를 생성하여 </a:t>
            </a:r>
            <a:r>
              <a:rPr lang="en-US" altLang="ko-KR" sz="2000" b="1" dirty="0" err="1" smtClean="0"/>
              <a:t>useBean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액션 태그 사용하기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57652" y="2194991"/>
            <a:ext cx="4019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s</a:t>
            </a:r>
            <a:r>
              <a:rPr lang="en-US" altLang="ko-KR" sz="1600" dirty="0" err="1" smtClean="0"/>
              <a:t>rc</a:t>
            </a:r>
            <a:r>
              <a:rPr lang="en-US" altLang="ko-KR" sz="1600" dirty="0" smtClean="0"/>
              <a:t>/main/java&gt; </a:t>
            </a:r>
            <a:r>
              <a:rPr lang="ko-KR" altLang="en-US" sz="1600" dirty="0" smtClean="0"/>
              <a:t>우측</a:t>
            </a:r>
            <a:r>
              <a:rPr lang="en-US" altLang="ko-KR" sz="1600" dirty="0" smtClean="0"/>
              <a:t> &gt; new &gt; package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ackage 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: bean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280592" y="1887214"/>
            <a:ext cx="212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① 패키지 만들기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280592" y="3625279"/>
            <a:ext cx="212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② 클래스 만들기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81" y="4094314"/>
            <a:ext cx="5016104" cy="17930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739276"/>
            <a:ext cx="4612224" cy="14874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1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74802"/>
            <a:ext cx="792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Calculator </a:t>
            </a:r>
            <a:r>
              <a:rPr lang="ko-KR" altLang="en-US" sz="2000" b="1" dirty="0" smtClean="0"/>
              <a:t>클래스를 생성하여 </a:t>
            </a:r>
            <a:r>
              <a:rPr lang="en-US" altLang="ko-KR" sz="2000" b="1" dirty="0" err="1" smtClean="0"/>
              <a:t>useBean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액션 태그 사용하기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43" y="1880828"/>
            <a:ext cx="6127011" cy="19585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41818" y="1700808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calc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calculator.jsp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43" y="4077072"/>
            <a:ext cx="4631312" cy="8389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31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4528" y="1192977"/>
            <a:ext cx="80648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MemberBean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클래스를 생성하여 </a:t>
            </a:r>
            <a:r>
              <a:rPr lang="en-US" altLang="ko-KR" b="1" dirty="0" err="1" smtClean="0"/>
              <a:t>useBean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액션 태그로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아이디와 이름 출력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68" y="1844824"/>
            <a:ext cx="5117202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602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3933056"/>
            <a:ext cx="7681626" cy="11143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0512" y="1174508"/>
            <a:ext cx="91450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MemberBean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클래스를 생성하여 </a:t>
            </a:r>
            <a:r>
              <a:rPr lang="en-US" altLang="ko-KR" b="1" dirty="0" err="1" smtClean="0"/>
              <a:t>useBean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액션 태그로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아이디와 이름 출력</a:t>
            </a:r>
            <a:endParaRPr lang="en-US" altLang="ko-KR" b="1" dirty="0" smtClean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23230" y="3861048"/>
            <a:ext cx="2034226" cy="432048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67306" y="4721580"/>
            <a:ext cx="2160240" cy="651636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request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객체는 저장 기능이 있다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8213292" y="4293096"/>
            <a:ext cx="0" cy="44070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79946" y="3501008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member/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member.jsp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90" y="2276872"/>
            <a:ext cx="4275191" cy="8077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39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74802"/>
            <a:ext cx="87129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getProperty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액션 태그로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아이디와 이름 출력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439898"/>
            <a:ext cx="7750212" cy="15012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20552" y="3678032"/>
            <a:ext cx="6120680" cy="625962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756039" y="3828104"/>
            <a:ext cx="1489382" cy="325818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생략 가능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7041232" y="3943954"/>
            <a:ext cx="673496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94" y="1916832"/>
            <a:ext cx="4618120" cy="11354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938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102500"/>
            <a:ext cx="8712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setProperty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액션 태그로</a:t>
            </a:r>
            <a:r>
              <a:rPr lang="en-US" altLang="ko-KR" b="1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아이디와 이름 설정</a:t>
            </a:r>
            <a:r>
              <a:rPr lang="ko-KR" altLang="en-US" b="1" dirty="0" smtClean="0"/>
              <a:t>하여 출력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28" y="3356992"/>
            <a:ext cx="7651144" cy="17603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1916832"/>
            <a:ext cx="4686706" cy="11735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273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30492"/>
            <a:ext cx="8712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Directive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page</a:t>
            </a:r>
            <a:r>
              <a:rPr lang="ko-KR" altLang="en-US" b="1" dirty="0" smtClean="0">
                <a:solidFill>
                  <a:srgbClr val="C00000"/>
                </a:solidFill>
              </a:rPr>
              <a:t>로</a:t>
            </a:r>
            <a:r>
              <a:rPr lang="en-US" altLang="ko-KR" b="1" dirty="0" smtClean="0">
                <a:solidFill>
                  <a:srgbClr val="C00000"/>
                </a:solidFill>
              </a:rPr>
              <a:t> import </a:t>
            </a:r>
            <a:r>
              <a:rPr lang="ko-KR" altLang="en-US" b="1" dirty="0" smtClean="0"/>
              <a:t>하여 아이디와 이름 설정하여 출력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90" b="93466"/>
          <a:stretch/>
        </p:blipFill>
        <p:spPr>
          <a:xfrm>
            <a:off x="1568624" y="3013083"/>
            <a:ext cx="5105435" cy="3135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4"/>
          <a:stretch/>
        </p:blipFill>
        <p:spPr>
          <a:xfrm>
            <a:off x="1571735" y="3429000"/>
            <a:ext cx="5553653" cy="25667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60" y="1700808"/>
            <a:ext cx="4869602" cy="11659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38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사용자 로그인 구현</a:t>
            </a:r>
            <a:endParaRPr lang="en-US" altLang="ko-KR" sz="2000" b="1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71398"/>
              </p:ext>
            </p:extLst>
          </p:nvPr>
        </p:nvGraphicFramePr>
        <p:xfrm>
          <a:off x="848544" y="3973719"/>
          <a:ext cx="8496944" cy="1968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0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6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loginForm.html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사용자 </a:t>
                      </a:r>
                      <a:r>
                        <a:rPr lang="ko-KR" altLang="en-US" sz="1600" dirty="0" err="1" smtClean="0"/>
                        <a:t>로그인을</a:t>
                      </a:r>
                      <a:r>
                        <a:rPr lang="ko-KR" altLang="en-US" sz="1600" dirty="0" smtClean="0"/>
                        <a:t> 위해 아이디와 비밀번호 </a:t>
                      </a:r>
                      <a:r>
                        <a:rPr lang="ko-KR" altLang="en-US" sz="1600" dirty="0" err="1" smtClean="0"/>
                        <a:t>입력받는</a:t>
                      </a:r>
                      <a:r>
                        <a:rPr lang="ko-KR" altLang="en-US" sz="1600" dirty="0" smtClean="0"/>
                        <a:t> 화면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0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loginProcess.jsp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입력받은</a:t>
                      </a:r>
                      <a:r>
                        <a:rPr lang="ko-KR" altLang="en-US" sz="1600" dirty="0" smtClean="0"/>
                        <a:t> 아이디 정보를 </a:t>
                      </a:r>
                      <a:r>
                        <a:rPr lang="ko-KR" altLang="en-US" sz="1600" dirty="0" err="1" smtClean="0"/>
                        <a:t>빈즈</a:t>
                      </a:r>
                      <a:r>
                        <a:rPr lang="ko-KR" altLang="en-US" sz="1600" dirty="0" smtClean="0"/>
                        <a:t> 클래스를 이용 확인 처리한  화면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LoginBean.java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사용자가 입력한 계정 정보를 </a:t>
                      </a:r>
                      <a:r>
                        <a:rPr lang="ko-KR" altLang="en-US" sz="1600" dirty="0" err="1" smtClean="0"/>
                        <a:t>매핑하는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빈즈</a:t>
                      </a:r>
                      <a:r>
                        <a:rPr lang="ko-KR" altLang="en-US" sz="1600" dirty="0" smtClean="0"/>
                        <a:t> 클래스로써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미리 저장된 계정 값과 비교해 로그인 성공 여부를 반환하는 </a:t>
                      </a:r>
                      <a:r>
                        <a:rPr lang="ko-KR" altLang="en-US" sz="1600" dirty="0" err="1" smtClean="0"/>
                        <a:t>메서드를</a:t>
                      </a:r>
                      <a:r>
                        <a:rPr lang="ko-KR" altLang="en-US" sz="1600" dirty="0" smtClean="0"/>
                        <a:t> 포함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7099" y="357301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 소스 목록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72817"/>
            <a:ext cx="3816424" cy="14705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54" y="1772817"/>
            <a:ext cx="4096018" cy="14705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77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사용자 로그인 구현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56" y="2204864"/>
            <a:ext cx="6457492" cy="360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1628800"/>
            <a:ext cx="3421036" cy="280831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61756" y="1700808"/>
            <a:ext cx="168698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loginBean.jsp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1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사용자 로그인 구현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132856"/>
            <a:ext cx="6768752" cy="30481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61756" y="1700808"/>
            <a:ext cx="168698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스크립트 태그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268760"/>
            <a:ext cx="8684473" cy="4587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07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3045" y="1074802"/>
            <a:ext cx="35118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사용자 로그인 구현</a:t>
            </a:r>
            <a:endParaRPr lang="en-US" altLang="ko-KR" sz="2000" b="1" dirty="0" smtClean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280592" y="1700808"/>
            <a:ext cx="168698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150097"/>
            <a:ext cx="7164616" cy="3359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72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page import</a:t>
            </a:r>
            <a:r>
              <a:rPr lang="ko-KR" altLang="en-US" sz="2000" b="1" dirty="0" smtClean="0"/>
              <a:t>를 이용해 </a:t>
            </a:r>
            <a:r>
              <a:rPr lang="en-US" altLang="ko-KR" sz="2000" b="1" dirty="0" err="1" smtClean="0"/>
              <a:t>LoginBean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사용하기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628394"/>
            <a:ext cx="5466488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537176" y="2012173"/>
            <a:ext cx="233506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loginProcess2.jsp</a:t>
            </a:r>
          </a:p>
        </p:txBody>
      </p:sp>
    </p:spTree>
    <p:extLst>
      <p:ext uri="{BB962C8B-B14F-4D97-AF65-F5344CB8AC3E}">
        <p14:creationId xmlns:p14="http://schemas.microsoft.com/office/powerpoint/2010/main" val="255112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30492"/>
            <a:ext cx="87129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구구단 애플리케이션 만들기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3" y="1916832"/>
            <a:ext cx="3863675" cy="11735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30" y="3429000"/>
            <a:ext cx="4313294" cy="2469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68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30492"/>
            <a:ext cx="87129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구구단 애플리케이션 만들기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348880"/>
            <a:ext cx="5256584" cy="21009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52600" y="1703854"/>
            <a:ext cx="168698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guguForm.jsp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9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127824" y="1583570"/>
            <a:ext cx="168698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Gugudan.java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337" y="2183972"/>
            <a:ext cx="4437475" cy="26131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62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4" y="2204864"/>
            <a:ext cx="7770752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09184" y="1728389"/>
            <a:ext cx="168698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useBean.jsp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1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빈즈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8544" y="980728"/>
            <a:ext cx="828092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 smtClean="0"/>
              <a:t>엔터프라이즈 자바 </a:t>
            </a:r>
            <a:r>
              <a:rPr lang="ko-KR" altLang="en-US" sz="2200" b="1" dirty="0" err="1" smtClean="0"/>
              <a:t>빈즈</a:t>
            </a:r>
            <a:r>
              <a:rPr lang="en-US" altLang="ko-KR" sz="2200" b="1" dirty="0" smtClean="0"/>
              <a:t>(beans)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엔터프라이즈 자바 </a:t>
            </a:r>
            <a:r>
              <a:rPr lang="ko-KR" altLang="en-US" sz="1600" dirty="0" err="1" smtClean="0"/>
              <a:t>빈즈</a:t>
            </a:r>
            <a:r>
              <a:rPr lang="en-US" altLang="ko-KR" sz="1600" dirty="0" smtClean="0"/>
              <a:t>(Enterprise Java Beans, </a:t>
            </a:r>
            <a:r>
              <a:rPr lang="ko-KR" altLang="en-US" sz="1600" dirty="0" smtClean="0"/>
              <a:t>이하 </a:t>
            </a:r>
            <a:r>
              <a:rPr lang="en-US" altLang="ko-KR" sz="1600" dirty="0" smtClean="0"/>
              <a:t>EJB)</a:t>
            </a:r>
            <a:r>
              <a:rPr lang="ko-KR" altLang="en-US" sz="1600" dirty="0" smtClean="0"/>
              <a:t>는 애플리케이션에서 비즈니스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구현하려는 컴포넌트 모델로</a:t>
            </a:r>
            <a:r>
              <a:rPr lang="en-US" altLang="ko-KR" sz="1600" dirty="0" smtClean="0"/>
              <a:t>, Java EE(Java Enterprise Edition)</a:t>
            </a:r>
            <a:r>
              <a:rPr lang="ko-KR" altLang="en-US" sz="1600" dirty="0" smtClean="0"/>
              <a:t>의 핵심이다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Java EE</a:t>
            </a:r>
            <a:r>
              <a:rPr lang="ko-KR" altLang="en-US" sz="1600" dirty="0" smtClean="0"/>
              <a:t>는 보안을 중시하고 규모가 크며 확장 및 다른 시스템과의 상호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운용을 </a:t>
            </a:r>
            <a:r>
              <a:rPr lang="ko-KR" altLang="en-US" sz="1600" dirty="0" err="1" smtClean="0"/>
              <a:t>필요로하는</a:t>
            </a:r>
            <a:r>
              <a:rPr lang="ko-KR" altLang="en-US" sz="1600" dirty="0" smtClean="0"/>
              <a:t> 애플리케이션 개발에 필요한 핵심 기술이다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상당수의 금융기관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증권사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이동통신사 등의 업무 시스템들이 </a:t>
            </a:r>
            <a:r>
              <a:rPr lang="en-US" altLang="ko-KR" sz="1600" dirty="0" smtClean="0"/>
              <a:t>Java EE</a:t>
            </a:r>
            <a:r>
              <a:rPr lang="ko-KR" altLang="en-US" sz="1600" dirty="0" smtClean="0"/>
              <a:t>를 기반으로 개발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그림을 보면 엔터프라이즈 자바 </a:t>
            </a:r>
            <a:r>
              <a:rPr lang="ko-KR" altLang="en-US" sz="1600" dirty="0" err="1" smtClean="0"/>
              <a:t>빈즈는</a:t>
            </a:r>
            <a:r>
              <a:rPr lang="ko-KR" altLang="en-US" sz="1600" dirty="0" smtClean="0"/>
              <a:t> 데이터베이스 등 비즈니스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구현하게 되고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JSP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는 커다란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Java EE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스펙의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한 부분으로 웹 계층에 </a:t>
            </a:r>
            <a:r>
              <a:rPr lang="ko-KR" altLang="en-US" sz="1600" dirty="0" smtClean="0"/>
              <a:t>위치하며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프레젠테이션 </a:t>
            </a:r>
            <a:r>
              <a:rPr lang="ko-KR" altLang="en-US" sz="1600" dirty="0" err="1" smtClean="0"/>
              <a:t>레이어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라고 하는 사용자와의 상호작용을 담당하는 영역에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따라서 </a:t>
            </a:r>
            <a:r>
              <a:rPr lang="en-US" altLang="ko-KR" sz="1600" dirty="0" smtClean="0"/>
              <a:t>Java EE</a:t>
            </a:r>
            <a:r>
              <a:rPr lang="ko-KR" altLang="en-US" sz="1600" dirty="0" smtClean="0"/>
              <a:t>라를 큰 그림을 이해하고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안에서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역할을 이해하는 노력을 기울여야 할 것이다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898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1424608" y="5229200"/>
            <a:ext cx="5976664" cy="86409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빈즈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2560" y="980728"/>
            <a:ext cx="828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 smtClean="0"/>
              <a:t>엔터프라이즈 자바 </a:t>
            </a:r>
            <a:r>
              <a:rPr lang="ko-KR" altLang="en-US" sz="2200" b="1" dirty="0" err="1" smtClean="0"/>
              <a:t>빈즈</a:t>
            </a:r>
            <a:r>
              <a:rPr lang="en-US" altLang="ko-KR" sz="2200" b="1" dirty="0" smtClean="0"/>
              <a:t>(beans)</a:t>
            </a:r>
          </a:p>
        </p:txBody>
      </p:sp>
      <p:sp>
        <p:nvSpPr>
          <p:cNvPr id="8" name="원통 7"/>
          <p:cNvSpPr/>
          <p:nvPr/>
        </p:nvSpPr>
        <p:spPr>
          <a:xfrm>
            <a:off x="2000672" y="5409220"/>
            <a:ext cx="1368152" cy="504056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424608" y="1556791"/>
            <a:ext cx="5976664" cy="16561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24608" y="3374746"/>
            <a:ext cx="5976664" cy="16384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8624" y="1681063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Java EE </a:t>
            </a:r>
            <a:r>
              <a:rPr lang="ko-KR" altLang="en-US" sz="1400" dirty="0" smtClean="0"/>
              <a:t>애플리케이션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1848694" y="1988840"/>
            <a:ext cx="140634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000672" y="2286998"/>
            <a:ext cx="1136204" cy="288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848694" y="268975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애플리케이션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클라이언</a:t>
            </a:r>
            <a:r>
              <a:rPr lang="ko-KR" altLang="en-US" sz="1400" dirty="0"/>
              <a:t>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907346" y="2028474"/>
            <a:ext cx="1317462" cy="196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02728" y="1681063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Java EE </a:t>
            </a:r>
            <a:r>
              <a:rPr lang="ko-KR" altLang="en-US" sz="1400" dirty="0" smtClean="0"/>
              <a:t>애플리케이션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016896" y="2689756"/>
            <a:ext cx="177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동적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페이지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864918" y="3434266"/>
            <a:ext cx="3392338" cy="714814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61112" y="363778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웹 계층</a:t>
            </a:r>
            <a:endParaRPr lang="ko-KR" altLang="en-US" sz="14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568624" y="4221088"/>
            <a:ext cx="5688632" cy="714814"/>
          </a:xfrm>
          <a:prstGeom prst="roundRect">
            <a:avLst>
              <a:gd name="adj" fmla="val 8219"/>
            </a:avLst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08659" y="4407855"/>
            <a:ext cx="1804181" cy="4059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엔터프라이즈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자바빈즈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38932" y="4407855"/>
            <a:ext cx="1518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비지니</a:t>
            </a:r>
            <a:r>
              <a:rPr lang="ko-KR" altLang="en-US" sz="1400" b="1" dirty="0" err="1"/>
              <a:t>스</a:t>
            </a:r>
            <a:r>
              <a:rPr lang="ko-KR" altLang="en-US" sz="1400" b="1" dirty="0" smtClean="0"/>
              <a:t> 계층</a:t>
            </a:r>
            <a:endParaRPr lang="ko-KR" altLang="en-US" sz="1400" b="1" dirty="0"/>
          </a:p>
        </p:txBody>
      </p:sp>
      <p:sp>
        <p:nvSpPr>
          <p:cNvPr id="6" name="모서리가 접힌 도형 5"/>
          <p:cNvSpPr/>
          <p:nvPr/>
        </p:nvSpPr>
        <p:spPr>
          <a:xfrm>
            <a:off x="4355911" y="3490112"/>
            <a:ext cx="554929" cy="603122"/>
          </a:xfrm>
          <a:prstGeom prst="foldedCorner">
            <a:avLst>
              <a:gd name="adj" fmla="val 37831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JSP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6" name="모서리가 접힌 도형 35"/>
          <p:cNvSpPr/>
          <p:nvPr/>
        </p:nvSpPr>
        <p:spPr>
          <a:xfrm>
            <a:off x="4510877" y="3512682"/>
            <a:ext cx="554929" cy="603122"/>
          </a:xfrm>
          <a:prstGeom prst="foldedCorner">
            <a:avLst>
              <a:gd name="adj" fmla="val 37831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JSP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7" name="모서리가 접힌 도형 36"/>
          <p:cNvSpPr/>
          <p:nvPr/>
        </p:nvSpPr>
        <p:spPr>
          <a:xfrm>
            <a:off x="4654148" y="3534922"/>
            <a:ext cx="554929" cy="603122"/>
          </a:xfrm>
          <a:prstGeom prst="foldedCorner">
            <a:avLst>
              <a:gd name="adj" fmla="val 37831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JSP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868899" y="4407855"/>
            <a:ext cx="1804181" cy="4059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엔터프라이즈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자바빈즈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87560" y="2306321"/>
            <a:ext cx="1541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클라이언</a:t>
            </a:r>
            <a:r>
              <a:rPr lang="ko-KR" altLang="en-US" sz="1400" b="1" dirty="0"/>
              <a:t>트</a:t>
            </a:r>
            <a:r>
              <a:rPr lang="ko-KR" altLang="en-US" sz="1400" b="1" dirty="0" smtClean="0"/>
              <a:t> 계층</a:t>
            </a:r>
            <a:endParaRPr lang="ko-KR" altLang="en-US" sz="1400" b="1" dirty="0"/>
          </a:p>
        </p:txBody>
      </p:sp>
      <p:sp>
        <p:nvSpPr>
          <p:cNvPr id="40" name="원통 39"/>
          <p:cNvSpPr/>
          <p:nvPr/>
        </p:nvSpPr>
        <p:spPr>
          <a:xfrm>
            <a:off x="4190760" y="5409220"/>
            <a:ext cx="1368152" cy="504056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10940" y="5454965"/>
            <a:ext cx="1518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EIS</a:t>
            </a:r>
            <a:r>
              <a:rPr lang="ko-KR" altLang="en-US" sz="1400" b="1" dirty="0" smtClean="0"/>
              <a:t> 계층</a:t>
            </a:r>
            <a:endParaRPr lang="ko-KR" altLang="en-US" sz="1400" b="1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570102" y="3140968"/>
            <a:ext cx="3078" cy="4968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570102" y="3889636"/>
            <a:ext cx="3078" cy="4968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570102" y="4813771"/>
            <a:ext cx="3078" cy="4968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936776" y="2028474"/>
            <a:ext cx="231948" cy="1505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910" y="2004458"/>
            <a:ext cx="705167" cy="6060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174" y="2081843"/>
            <a:ext cx="705167" cy="6060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0" name="TextBox 49"/>
          <p:cNvSpPr txBox="1"/>
          <p:nvPr/>
        </p:nvSpPr>
        <p:spPr>
          <a:xfrm>
            <a:off x="7617296" y="2257127"/>
            <a:ext cx="1541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Client Machine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617296" y="3995191"/>
            <a:ext cx="1541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Java EE </a:t>
            </a:r>
            <a:r>
              <a:rPr lang="ko-KR" altLang="en-US" sz="1400" dirty="0" smtClean="0"/>
              <a:t>서버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705252" y="5473379"/>
            <a:ext cx="178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데이터베이스서버</a:t>
            </a:r>
            <a:endParaRPr lang="ko-KR" altLang="en-US" sz="1400" dirty="0"/>
          </a:p>
        </p:txBody>
      </p:sp>
      <p:cxnSp>
        <p:nvCxnSpPr>
          <p:cNvPr id="54" name="직선 연결선 53"/>
          <p:cNvCxnSpPr>
            <a:stCxn id="2" idx="3"/>
          </p:cNvCxnSpPr>
          <p:nvPr/>
        </p:nvCxnSpPr>
        <p:spPr>
          <a:xfrm flipV="1">
            <a:off x="7401272" y="2384883"/>
            <a:ext cx="3039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7401272" y="4153072"/>
            <a:ext cx="3039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7465306" y="5608853"/>
            <a:ext cx="3039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87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스크립트 태그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36" y="1839565"/>
            <a:ext cx="2382011" cy="30210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105128" y="5118283"/>
            <a:ext cx="3183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소스보기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태그는 서버에서 처리되므로 클라이언트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웹 브라우저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에서는 보이지 않음</a:t>
            </a:r>
            <a:endParaRPr lang="ko-KR" altLang="en-US" sz="1600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997669" y="1839565"/>
            <a:ext cx="1584176" cy="29989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scripting1.jsp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8112" y="1079408"/>
            <a:ext cx="3944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70C0"/>
                </a:solidFill>
              </a:rPr>
              <a:t>선언문과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스크립틀릿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태그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22" y="2322736"/>
            <a:ext cx="3772227" cy="29187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08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스크립트 태그</a:t>
            </a:r>
            <a:endParaRPr lang="ko-KR" altLang="en-US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079447" y="1988840"/>
            <a:ext cx="1584176" cy="29989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scripting2.jsp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02" y="3212976"/>
            <a:ext cx="3482642" cy="17298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12776"/>
            <a:ext cx="4434948" cy="47478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582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스크립트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52736"/>
            <a:ext cx="518457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0070C0"/>
                </a:solidFill>
              </a:rPr>
              <a:t>전역변수와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표현문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(expression)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태그</a:t>
            </a:r>
            <a:endParaRPr lang="en-US" altLang="ko-KR" sz="20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웹 브라우저에 출력할 부분 표현</a:t>
            </a:r>
            <a:endParaRPr lang="en-US" altLang="ko-KR" dirty="0" smtClean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753200" y="2458675"/>
            <a:ext cx="158417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expression.jsp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132856"/>
            <a:ext cx="3749365" cy="13717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2996952"/>
            <a:ext cx="4922947" cy="31854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08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스크립트 태그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5"/>
          <a:stretch/>
        </p:blipFill>
        <p:spPr>
          <a:xfrm>
            <a:off x="1208585" y="3151313"/>
            <a:ext cx="3384376" cy="1146929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68761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7" name="직사각형 6"/>
          <p:cNvSpPr/>
          <p:nvPr/>
        </p:nvSpPr>
        <p:spPr>
          <a:xfrm>
            <a:off x="858168" y="1569566"/>
            <a:ext cx="884736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ko-KR" altLang="en-US" dirty="0" smtClean="0"/>
              <a:t>실행 결과 대로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애플리케이션을 만들어 보세요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표현문</a:t>
            </a:r>
            <a:r>
              <a:rPr lang="ko-KR" altLang="en-US" dirty="0" smtClean="0"/>
              <a:t> 태그로 출력해야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파일이름은 </a:t>
            </a:r>
            <a:r>
              <a:rPr lang="en-US" altLang="ko-KR" dirty="0" smtClean="0"/>
              <a:t>expression02.jsp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75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태그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7129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 err="1" smtClean="0"/>
              <a:t>디렉티브</a:t>
            </a:r>
            <a:r>
              <a:rPr lang="ko-KR" altLang="en-US" sz="2200" b="1" dirty="0" smtClean="0"/>
              <a:t> 태그</a:t>
            </a:r>
            <a:endParaRPr lang="en-US" altLang="ko-KR" sz="22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JSP </a:t>
            </a:r>
            <a:r>
              <a:rPr lang="ko-KR" altLang="en-US" dirty="0" smtClean="0"/>
              <a:t>페이지를 어떻게 처리할 것인지를 설정하는 태그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JSP </a:t>
            </a:r>
            <a:r>
              <a:rPr lang="ko-KR" altLang="en-US" dirty="0" smtClean="0"/>
              <a:t>페이지가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프로그램에서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클래스로 변환할 때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페이지와 관련된 정보를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컨테이너에 지시하는 메시지 이다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2560" y="3140968"/>
            <a:ext cx="828092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0070C0"/>
                </a:solidFill>
              </a:rPr>
              <a:t>디렉티</a:t>
            </a:r>
            <a:r>
              <a:rPr lang="ko-KR" altLang="en-US" b="1" dirty="0" err="1">
                <a:solidFill>
                  <a:srgbClr val="0070C0"/>
                </a:solidFill>
              </a:rPr>
              <a:t>브</a:t>
            </a:r>
            <a:r>
              <a:rPr lang="ko-KR" altLang="en-US" b="1" dirty="0" smtClean="0">
                <a:solidFill>
                  <a:srgbClr val="0070C0"/>
                </a:solidFill>
              </a:rPr>
              <a:t> 태그의 종류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76065"/>
              </p:ext>
            </p:extLst>
          </p:nvPr>
        </p:nvGraphicFramePr>
        <p:xfrm>
          <a:off x="992560" y="3789040"/>
          <a:ext cx="8424936" cy="172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디렉티브</a:t>
                      </a:r>
                      <a:r>
                        <a:rPr lang="ko-KR" altLang="en-US" sz="1800" dirty="0" smtClean="0"/>
                        <a:t> 태그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형식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page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&lt;%@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 page …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 %&gt;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JSP </a:t>
                      </a:r>
                      <a:r>
                        <a:rPr lang="ko-KR" altLang="en-US" sz="1600" dirty="0" smtClean="0"/>
                        <a:t>페이지에 대한 정보를 설정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include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&lt;%@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 include …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 %&gt;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JSP </a:t>
                      </a:r>
                      <a:r>
                        <a:rPr lang="ko-KR" altLang="en-US" sz="1600" dirty="0" smtClean="0"/>
                        <a:t>페이지의 특정 영역에 다른 문서 포함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taglib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&lt;%@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sz="1800" baseline="0" dirty="0" err="1" smtClean="0">
                          <a:solidFill>
                            <a:srgbClr val="C00000"/>
                          </a:solidFill>
                        </a:rPr>
                        <a:t>taglib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 …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 %&gt;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JSP </a:t>
                      </a:r>
                      <a:r>
                        <a:rPr lang="ko-KR" altLang="en-US" sz="1600" dirty="0" smtClean="0"/>
                        <a:t>페이지에 사용할 태그 라이브러리 설정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66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11882</TotalTime>
  <Words>1549</Words>
  <Application>Microsoft Office PowerPoint</Application>
  <PresentationFormat>A4 용지(210x297mm)</PresentationFormat>
  <Paragraphs>278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2장. JSP 태그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743</cp:revision>
  <dcterms:created xsi:type="dcterms:W3CDTF">2019-03-04T02:36:55Z</dcterms:created>
  <dcterms:modified xsi:type="dcterms:W3CDTF">2023-05-24T21:37:10Z</dcterms:modified>
</cp:coreProperties>
</file>