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435" r:id="rId3"/>
    <p:sldId id="438" r:id="rId4"/>
    <p:sldId id="437" r:id="rId5"/>
    <p:sldId id="351" r:id="rId6"/>
    <p:sldId id="406" r:id="rId7"/>
    <p:sldId id="373" r:id="rId8"/>
    <p:sldId id="352" r:id="rId9"/>
    <p:sldId id="374" r:id="rId10"/>
    <p:sldId id="377" r:id="rId11"/>
    <p:sldId id="375" r:id="rId12"/>
    <p:sldId id="440" r:id="rId13"/>
    <p:sldId id="439" r:id="rId14"/>
    <p:sldId id="378" r:id="rId15"/>
    <p:sldId id="379" r:id="rId16"/>
    <p:sldId id="405" r:id="rId17"/>
    <p:sldId id="407" r:id="rId18"/>
    <p:sldId id="408" r:id="rId19"/>
    <p:sldId id="410" r:id="rId20"/>
    <p:sldId id="380" r:id="rId21"/>
    <p:sldId id="404" r:id="rId22"/>
    <p:sldId id="381" r:id="rId23"/>
    <p:sldId id="391" r:id="rId24"/>
    <p:sldId id="392" r:id="rId25"/>
    <p:sldId id="443" r:id="rId26"/>
    <p:sldId id="382" r:id="rId27"/>
    <p:sldId id="383" r:id="rId28"/>
    <p:sldId id="442" r:id="rId29"/>
    <p:sldId id="444" r:id="rId30"/>
    <p:sldId id="445" r:id="rId31"/>
    <p:sldId id="393" r:id="rId32"/>
    <p:sldId id="395" r:id="rId33"/>
    <p:sldId id="394" r:id="rId34"/>
    <p:sldId id="412" r:id="rId35"/>
    <p:sldId id="441" r:id="rId36"/>
    <p:sldId id="413" r:id="rId37"/>
    <p:sldId id="414" r:id="rId38"/>
    <p:sldId id="422" r:id="rId39"/>
    <p:sldId id="423" r:id="rId40"/>
    <p:sldId id="424" r:id="rId41"/>
    <p:sldId id="425" r:id="rId42"/>
    <p:sldId id="426" r:id="rId43"/>
    <p:sldId id="446" r:id="rId44"/>
    <p:sldId id="427" r:id="rId45"/>
    <p:sldId id="428" r:id="rId46"/>
    <p:sldId id="429" r:id="rId47"/>
    <p:sldId id="430" r:id="rId48"/>
    <p:sldId id="433" r:id="rId49"/>
    <p:sldId id="434" r:id="rId50"/>
    <p:sldId id="447" r:id="rId51"/>
    <p:sldId id="448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Servlet API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7" y="1916832"/>
            <a:ext cx="6487116" cy="36724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953000" y="1376997"/>
            <a:ext cx="288032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/FirstServlet.java</a:t>
            </a:r>
          </a:p>
        </p:txBody>
      </p:sp>
    </p:spTree>
    <p:extLst>
      <p:ext uri="{BB962C8B-B14F-4D97-AF65-F5344CB8AC3E}">
        <p14:creationId xmlns:p14="http://schemas.microsoft.com/office/powerpoint/2010/main" val="1939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프로젝트에 있는 </a:t>
            </a:r>
            <a:r>
              <a:rPr lang="en-US" altLang="ko-KR" sz="1600" dirty="0" smtClean="0"/>
              <a:t>/WEB-INF/web.xml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&lt;servlet&gt;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&lt;servlet-mapping&gt; </a:t>
            </a:r>
            <a:r>
              <a:rPr lang="ko-KR" altLang="en-US" sz="1600" dirty="0" smtClean="0"/>
              <a:t>태그를 작성한다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서버를 실행하고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“http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localhost:8080/</a:t>
            </a:r>
            <a:r>
              <a:rPr lang="en-US" altLang="ko-KR" sz="1600" dirty="0" err="1" smtClean="0"/>
              <a:t>jwbook</a:t>
            </a:r>
            <a:r>
              <a:rPr lang="en-US" altLang="ko-KR" sz="1600" dirty="0" smtClean="0"/>
              <a:t>/first”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5" y="3112733"/>
            <a:ext cx="5912885" cy="23762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025008" y="306896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808984" y="3376799"/>
            <a:ext cx="348040" cy="3119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331309" y="3688797"/>
            <a:ext cx="3600400" cy="21001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19" y="5128956"/>
            <a:ext cx="3239797" cy="8930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9"/>
          <a:stretch/>
        </p:blipFill>
        <p:spPr>
          <a:xfrm>
            <a:off x="5449256" y="4480885"/>
            <a:ext cx="3247078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8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 r="16375"/>
          <a:stretch/>
        </p:blipFill>
        <p:spPr>
          <a:xfrm>
            <a:off x="1533851" y="2204864"/>
            <a:ext cx="678716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115018" y="162880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3782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33" y="1783036"/>
            <a:ext cx="6469941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26314"/>
            <a:ext cx="3157602" cy="303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86" y="1091352"/>
            <a:ext cx="57183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en-US" altLang="ko-KR" sz="2000" b="1" dirty="0" smtClean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New &gt; Servlet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09185" y="5176742"/>
            <a:ext cx="252027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dit &gt; “/third”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8342845" y="4291678"/>
            <a:ext cx="576064" cy="3198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292903" y="4611561"/>
            <a:ext cx="188490" cy="56518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4081310" cy="305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8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94711"/>
            <a:ext cx="5541907" cy="2701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08806"/>
            <a:ext cx="2958756" cy="28083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667618" y="162880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735292" y="2235117"/>
            <a:ext cx="2066355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>
            <a:endCxn id="19" idx="0"/>
          </p:cNvCxnSpPr>
          <p:nvPr/>
        </p:nvCxnSpPr>
        <p:spPr>
          <a:xfrm flipH="1">
            <a:off x="4768470" y="1875077"/>
            <a:ext cx="457114" cy="36004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78428" y="4859361"/>
            <a:ext cx="1854867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필요 항목 체크함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8609" y="4229085"/>
            <a:ext cx="0" cy="6302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HttpServletResponse</a:t>
            </a:r>
            <a:r>
              <a:rPr lang="ko-KR" altLang="en-US" sz="2000" b="1" dirty="0" smtClean="0"/>
              <a:t>를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응답 실습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29627" y="2591735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MIME-TYPE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 flipV="1">
            <a:off x="4058761" y="2164762"/>
            <a:ext cx="102151" cy="426973"/>
            <a:chOff x="4381608" y="5491832"/>
            <a:chExt cx="102151" cy="426973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40632" y="1704858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출력할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4058761" y="3043395"/>
            <a:ext cx="102151" cy="426973"/>
            <a:chOff x="4381608" y="5491832"/>
            <a:chExt cx="102151" cy="42697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640632" y="3475443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데이터를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형식으로 만들기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flipV="1">
            <a:off x="4058761" y="3892954"/>
            <a:ext cx="102151" cy="426973"/>
            <a:chOff x="4381608" y="5491832"/>
            <a:chExt cx="102151" cy="426973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1640632" y="4325002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rint()</a:t>
            </a:r>
            <a:r>
              <a:rPr lang="ko-KR" altLang="en-US" dirty="0" smtClean="0"/>
              <a:t>로 데이터 출력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4780309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MIME-TYPE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컨테이너에 미리 설정해 놓은 데이터 종류이다</a:t>
            </a:r>
            <a:r>
              <a:rPr lang="en-US" altLang="ko-KR" sz="1600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서버에서 웹 브라우저로 데이터를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전송할때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데이터 종류를 지정해서 전송한다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415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HelloServlet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800"/>
            <a:ext cx="8178938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529816" y="4437112"/>
            <a:ext cx="3109085" cy="1433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04928" y="4797152"/>
            <a:ext cx="5104792" cy="866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ISO-8859-1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브라우저간</a:t>
            </a:r>
            <a:r>
              <a:rPr lang="en-US" altLang="ko-KR" sz="1600" dirty="0" smtClean="0"/>
              <a:t>) 1byte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UTF-8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2byte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8392565" y="2774226"/>
            <a:ext cx="64807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6" y="1809608"/>
            <a:ext cx="8832346" cy="3238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05273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형식으</a:t>
            </a:r>
            <a:r>
              <a:rPr lang="ko-KR" altLang="en-US" sz="2000" b="1" dirty="0">
                <a:solidFill>
                  <a:srgbClr val="C00000"/>
                </a:solidFill>
              </a:rPr>
              <a:t>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4" r="50000"/>
          <a:stretch/>
        </p:blipFill>
        <p:spPr>
          <a:xfrm>
            <a:off x="7002483" y="4509118"/>
            <a:ext cx="1766941" cy="129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466938" y="3140968"/>
            <a:ext cx="5862326" cy="3689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6654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localhost/hello2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http://localhost/hello?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80992" y="155679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880992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3240" y="207437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872879" y="2173961"/>
            <a:ext cx="792089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04" y="2708920"/>
            <a:ext cx="5911352" cy="3609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09" y="4941167"/>
            <a:ext cx="3772227" cy="11430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03" y="3140968"/>
            <a:ext cx="82809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웹 서버에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서버는 요청된 </a:t>
            </a:r>
            <a:r>
              <a:rPr lang="en-US" altLang="ko-KR" sz="1600" dirty="0" err="1" smtClean="0"/>
              <a:t>Hello.jsp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발견하여 웹 서버에 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컨테이너에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프로그램인 </a:t>
            </a:r>
            <a:r>
              <a:rPr lang="en-US" altLang="ko-KR" sz="1600" dirty="0" smtClean="0"/>
              <a:t>Hello_jsp.java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프로그램을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Hello_jsp.class</a:t>
            </a:r>
            <a:r>
              <a:rPr lang="ko-KR" altLang="en-US" sz="1600" dirty="0" smtClean="0"/>
              <a:t>로 만들고 이를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서버는 정적 웹 페이지처럼</a:t>
            </a:r>
            <a:r>
              <a:rPr lang="en-US" altLang="ko-KR" sz="1600" dirty="0" smtClean="0"/>
              <a:t>. *.class</a:t>
            </a:r>
            <a:r>
              <a:rPr lang="ko-KR" altLang="en-US" sz="1600" dirty="0" smtClean="0"/>
              <a:t>의 실행 결과를 웹 브라우저에 응답으로 전달하므로 </a:t>
            </a:r>
            <a:r>
              <a:rPr lang="ko-KR" altLang="en-US" sz="1600" dirty="0" err="1" smtClean="0"/>
              <a:t>웹브라우저는</a:t>
            </a:r>
            <a:r>
              <a:rPr lang="ko-KR" altLang="en-US" sz="1600" dirty="0" smtClean="0"/>
              <a:t> 새로 가공된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페이지를 동적으로 처리한 결과를 보여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3155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정적인 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과 달리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코드에 의해 동적인 페이지가 되었으므로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그것을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컴파일할</a:t>
            </a:r>
            <a:r>
              <a:rPr lang="ko-KR" altLang="en-US" sz="1600" b="1" dirty="0"/>
              <a:t> 서버가 </a:t>
            </a:r>
            <a:r>
              <a:rPr lang="ko-KR" altLang="en-US" sz="1600" b="1" dirty="0" smtClean="0"/>
              <a:t>필요해진다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이것이  </a:t>
            </a:r>
            <a:r>
              <a:rPr lang="en-US" altLang="ko-KR" sz="1600" b="1" dirty="0" smtClean="0"/>
              <a:t>WAS(Web Application Server)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WAS</a:t>
            </a:r>
            <a:r>
              <a:rPr lang="ko-KR" altLang="en-US" sz="1600" b="1" dirty="0"/>
              <a:t>는 정적인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만 </a:t>
            </a:r>
            <a:r>
              <a:rPr lang="ko-KR" altLang="en-US" sz="1600" b="1" dirty="0" smtClean="0"/>
              <a:t>관리하던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웹서버와</a:t>
            </a:r>
            <a:r>
              <a:rPr lang="ko-KR" altLang="en-US" sz="1600" b="1" dirty="0"/>
              <a:t>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동적인 페이지도 </a:t>
            </a:r>
            <a:r>
              <a:rPr lang="ko-KR" altLang="en-US" sz="1600" b="1" dirty="0" err="1" smtClean="0"/>
              <a:t>컴파일하는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것이 </a:t>
            </a:r>
            <a:r>
              <a:rPr lang="ko-KR" altLang="en-US" sz="1600" b="1" dirty="0" smtClean="0"/>
              <a:t>가능하다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81642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페이지 처리 과정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62" y="4036818"/>
            <a:ext cx="3795089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6129"/>
              </p:ext>
            </p:extLst>
          </p:nvPr>
        </p:nvGraphicFramePr>
        <p:xfrm>
          <a:off x="776536" y="1700808"/>
          <a:ext cx="8640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440160"/>
                <a:gridCol w="4392488"/>
              </a:tblGrid>
              <a:tr h="290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4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01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016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4736976" y="4875092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476120" y="4725144"/>
            <a:ext cx="3384376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브라우저엔  내용이 출력되지 않음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7" y="5157192"/>
            <a:ext cx="3798374" cy="802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4082543"/>
            <a:ext cx="3665538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76" y="2352364"/>
            <a:ext cx="6451352" cy="2228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023344" y="1688216"/>
            <a:ext cx="2376264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LoginServlet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2663304" y="2256207"/>
            <a:ext cx="720080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8181" y="1988112"/>
            <a:ext cx="144016" cy="24283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838688" y="1901440"/>
            <a:ext cx="206664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LoginServet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ko-KR" altLang="en-US" sz="2000" b="1" dirty="0" smtClean="0"/>
              <a:t> 방식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7776864" cy="3696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04528" y="3179857"/>
            <a:ext cx="8568952" cy="24813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4808" y="57969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ethod </a:t>
            </a:r>
            <a:r>
              <a:rPr lang="ko-KR" altLang="en-US" dirty="0" smtClean="0"/>
              <a:t>방식이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이므로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사용해야함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034760" y="1530669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/LoginServlet.java</a:t>
            </a:r>
          </a:p>
        </p:txBody>
      </p:sp>
    </p:spTree>
    <p:extLst>
      <p:ext uri="{BB962C8B-B14F-4D97-AF65-F5344CB8AC3E}">
        <p14:creationId xmlns:p14="http://schemas.microsoft.com/office/powerpoint/2010/main" val="556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546981"/>
            <a:ext cx="7304056" cy="2762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dirty="0"/>
              <a:t>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형식으로 응답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LoginServlet2</a:t>
            </a:r>
            <a:r>
              <a:rPr lang="ko-KR" altLang="en-US" sz="2000" b="1" dirty="0" smtClean="0"/>
              <a:t>에서 웹 브라우저로 출력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보여주기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09184" y="4731444"/>
            <a:ext cx="295232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h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idden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타입으로 정보 보내기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2135756" y="3528293"/>
            <a:ext cx="172819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78394" y="5031340"/>
            <a:ext cx="338902" cy="54597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496615" y="5566378"/>
            <a:ext cx="7200801" cy="324035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38" y="1692464"/>
            <a:ext cx="3618263" cy="16001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802878"/>
            <a:ext cx="3065059" cy="137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4994616" y="2495834"/>
            <a:ext cx="412463" cy="2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 처리</a:t>
            </a:r>
            <a:r>
              <a:rPr lang="ko-KR" altLang="en-US" dirty="0"/>
              <a:t> </a:t>
            </a:r>
            <a:r>
              <a:rPr lang="en-US" altLang="ko-KR" dirty="0"/>
              <a:t>– html</a:t>
            </a:r>
            <a:r>
              <a:rPr lang="ko-KR" altLang="en-US" dirty="0"/>
              <a:t>형식으로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6"/>
          <a:stretch/>
        </p:blipFill>
        <p:spPr>
          <a:xfrm>
            <a:off x="1461946" y="1990847"/>
            <a:ext cx="5651293" cy="4211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96" y="1260127"/>
            <a:ext cx="5664944" cy="684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448295" y="1196752"/>
            <a:ext cx="2496592" cy="3250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384969"/>
            <a:ext cx="4488569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3872880" y="3284984"/>
            <a:ext cx="4812214" cy="2782146"/>
            <a:chOff x="4088904" y="3501008"/>
            <a:chExt cx="4812214" cy="27821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51" b="11377"/>
            <a:stretch/>
          </p:blipFill>
          <p:spPr>
            <a:xfrm>
              <a:off x="4168688" y="4221088"/>
              <a:ext cx="4732430" cy="20620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870" b="20564"/>
            <a:stretch/>
          </p:blipFill>
          <p:spPr>
            <a:xfrm>
              <a:off x="4088904" y="3501008"/>
              <a:ext cx="4812214" cy="7357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48544" y="1268760"/>
            <a:ext cx="82089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PrintWriter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개체의 </a:t>
            </a:r>
            <a:r>
              <a:rPr lang="ko-KR" altLang="en-US" sz="1600" dirty="0"/>
              <a:t>형식이 지정된 표현을 텍스트 출력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인쇄한다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클래스는 </a:t>
            </a:r>
            <a:r>
              <a:rPr lang="en-US" altLang="ko-KR" sz="1600" dirty="0" err="1" smtClean="0"/>
              <a:t>PrintStream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ko-KR" altLang="en-US" sz="1600" dirty="0"/>
              <a:t>있는 모든 </a:t>
            </a:r>
            <a:r>
              <a:rPr lang="en-US" altLang="ko-KR" sz="1600" dirty="0" smtClean="0"/>
              <a:t>print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구현합니다</a:t>
            </a:r>
          </a:p>
        </p:txBody>
      </p:sp>
    </p:spTree>
    <p:extLst>
      <p:ext uri="{BB962C8B-B14F-4D97-AF65-F5344CB8AC3E}">
        <p14:creationId xmlns:p14="http://schemas.microsoft.com/office/powerpoint/2010/main" val="3178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6970375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060848"/>
            <a:ext cx="3299746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1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7" y="1556792"/>
            <a:ext cx="7279595" cy="460851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809034"/>
            <a:ext cx="2194522" cy="1428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636911"/>
            <a:ext cx="6048673" cy="3714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494022" y="2809279"/>
            <a:ext cx="241130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8" y="1246245"/>
            <a:ext cx="3498574" cy="12621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58" y="1246245"/>
            <a:ext cx="2952328" cy="1195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4943534" y="1823872"/>
            <a:ext cx="432048" cy="1045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42800"/>
            <a:ext cx="7712109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249144" y="1412776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com.calculator.CalcServlet.java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980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5"/>
            <a:ext cx="1548227" cy="1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685" y="3343808"/>
            <a:ext cx="166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(Client)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469" y="2285174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 요청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2983768"/>
            <a:ext cx="187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JSP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응답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47269" y="2669695"/>
            <a:ext cx="1244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7269" y="2901653"/>
            <a:ext cx="124433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92500" y="1484784"/>
            <a:ext cx="4680520" cy="309634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553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JSP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7571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9589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1563" y="3428999"/>
            <a:ext cx="4341411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16" idx="3"/>
            <a:endCxn id="19" idx="1"/>
          </p:cNvCxnSpPr>
          <p:nvPr/>
        </p:nvCxnSpPr>
        <p:spPr>
          <a:xfrm>
            <a:off x="5488644" y="2156423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8824" y="2146038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7593" y="2441656"/>
            <a:ext cx="10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Hello.jsp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677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Hello_jsp.java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852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Hello_jsp.class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732179" y="2215249"/>
            <a:ext cx="3" cy="80849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322753" y="2215250"/>
            <a:ext cx="0" cy="83294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8604" y="2933535"/>
            <a:ext cx="1029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② 변</a:t>
            </a:r>
            <a:r>
              <a:rPr lang="ko-KR" altLang="en-US" sz="1600" dirty="0"/>
              <a:t>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2780" y="2924943"/>
            <a:ext cx="12006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③ 컴파일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4438" y="5013176"/>
            <a:ext cx="575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정적인 파일 </a:t>
            </a:r>
            <a:r>
              <a:rPr lang="en-US" altLang="ko-KR" sz="1600" dirty="0" smtClean="0"/>
              <a:t>– HTML</a:t>
            </a:r>
            <a:r>
              <a:rPr lang="ko-KR" altLang="en-US" sz="1600" dirty="0" smtClean="0"/>
              <a:t>이나 오브젝트는 웹 서버에서 처리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동적인 파일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웹 컨테이너로 넘겨서 처리함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99" y="2060848"/>
            <a:ext cx="6862388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076901" y="1621231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com.calculator.CalcServlet.java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428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7" y="1844824"/>
            <a:ext cx="5601235" cy="2389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758712" y="1982908"/>
            <a:ext cx="162256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으로 바꿈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550973" y="1694106"/>
            <a:ext cx="1540230" cy="4387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 flipV="1">
            <a:off x="5181852" y="1982908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0" y="4383277"/>
            <a:ext cx="2471433" cy="13936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9" y="4383277"/>
            <a:ext cx="3833854" cy="1700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방법 </a:t>
            </a:r>
            <a:r>
              <a:rPr lang="en-US" altLang="ko-KR" sz="2000" b="1" dirty="0" smtClean="0"/>
              <a:t>1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9" y="1941965"/>
            <a:ext cx="7888336" cy="43205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04528" y="4293096"/>
            <a:ext cx="8784976" cy="20882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간단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방법 </a:t>
            </a:r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7" y="2060848"/>
            <a:ext cx="7423922" cy="39345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136576" y="3332689"/>
            <a:ext cx="7776864" cy="6539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72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연동하는 방법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기능이 사용되는 용도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대한 추가 작업을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수행하게함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요청에 대한 정보를 포함시켜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전달할 수 있음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6536" y="342900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 방법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Refresh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 smtClean="0"/>
              <a:t>addHeader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location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spatch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forward()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6576" y="5746847"/>
            <a:ext cx="799288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1,2,3</a:t>
            </a:r>
            <a:r>
              <a:rPr lang="ko-KR" altLang="en-US" dirty="0" smtClean="0"/>
              <a:t>은 브라우저가 </a:t>
            </a:r>
            <a:r>
              <a:rPr lang="ko-KR" altLang="en-US" dirty="0" err="1" smtClean="0"/>
              <a:t>재요청하는</a:t>
            </a:r>
            <a:r>
              <a:rPr lang="ko-KR" altLang="en-US" dirty="0" smtClean="0"/>
              <a:t> 방식이고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직접 요청하는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redirect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076" y="3501008"/>
            <a:ext cx="150687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7734" y="2940807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6" y="5135894"/>
            <a:ext cx="829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이용해 웹 브라우저에게 다시 요청하게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③ 클라이언트 웹 브라우저는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다시 요청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295" y="3983925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2" name="자유형 21"/>
          <p:cNvSpPr/>
          <p:nvPr/>
        </p:nvSpPr>
        <p:spPr>
          <a:xfrm flipH="1" flipV="1">
            <a:off x="3194096" y="2979468"/>
            <a:ext cx="1146836" cy="330671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1992420"/>
            <a:ext cx="3825572" cy="784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3093706"/>
            <a:ext cx="7004931" cy="2216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6729130" y="4725144"/>
            <a:ext cx="225323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101626" y="2234936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524766" y="2234936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5" y="1916832"/>
            <a:ext cx="7041491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</a:t>
            </a:r>
            <a:r>
              <a:rPr lang="en-US" altLang="ko-KR" b="1" dirty="0" smtClean="0"/>
              <a:t>ispatch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74723" y="3098551"/>
            <a:ext cx="248201" cy="9785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1965" y="3358746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7" y="5135894"/>
            <a:ext cx="79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이용해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포워드합니다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Java EE API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RequestDispatcher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14239"/>
            <a:ext cx="6150267" cy="2758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9768" y="458112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요청을 수신하여 서버의 리소스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서블릿</a:t>
            </a:r>
            <a:r>
              <a:rPr lang="en-US" altLang="ko-KR" sz="1600" dirty="0"/>
              <a:t>, HTML </a:t>
            </a:r>
            <a:r>
              <a:rPr lang="ko-KR" altLang="en-US" sz="1600" dirty="0"/>
              <a:t>파일 또는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로 보내는 </a:t>
            </a:r>
            <a:r>
              <a:rPr lang="ko-KR" altLang="en-US" sz="1600" dirty="0" smtClean="0"/>
              <a:t>객체를 </a:t>
            </a:r>
            <a:r>
              <a:rPr lang="ko-KR" altLang="en-US" sz="1600" dirty="0"/>
              <a:t>정의합니다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컨테이너는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</a:t>
            </a:r>
            <a:r>
              <a:rPr lang="ko-KR" altLang="en-US" sz="1600" dirty="0"/>
              <a:t>객</a:t>
            </a:r>
            <a:r>
              <a:rPr lang="ko-KR" altLang="en-US" sz="1600" dirty="0" smtClean="0"/>
              <a:t>체를 </a:t>
            </a:r>
            <a:r>
              <a:rPr lang="ko-KR" altLang="en-US" sz="1600" dirty="0"/>
              <a:t>생성하며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객체는 </a:t>
            </a:r>
            <a:r>
              <a:rPr lang="ko-KR" altLang="en-US" sz="1600" dirty="0"/>
              <a:t>특정 경로에 있거나 특정 이름에 의해 지정된 서버 리소스를 감싸는 </a:t>
            </a:r>
            <a:r>
              <a:rPr lang="ko-KR" altLang="en-US" sz="1600" dirty="0" err="1"/>
              <a:t>래퍼로</a:t>
            </a:r>
            <a:r>
              <a:rPr lang="ko-KR" altLang="en-US" sz="1600" dirty="0"/>
              <a:t>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000530"/>
            <a:ext cx="828092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의 특징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기술의 확장이다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처음에는 서버 측 프로그래밍 방식으로 자바를 사용하는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(Servlet)</a:t>
            </a:r>
            <a:r>
              <a:rPr lang="ko-KR" altLang="en-US" sz="1600" dirty="0" smtClean="0"/>
              <a:t>을 먼저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하였으나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개발방식이 쉽지 않아서 개발된 기술이 </a:t>
            </a:r>
            <a:r>
              <a:rPr lang="en-US" altLang="ko-KR" sz="1600" dirty="0" smtClean="0"/>
              <a:t>JSP(HTML</a:t>
            </a:r>
            <a:r>
              <a:rPr lang="ko-KR" altLang="en-US" sz="1600" dirty="0" smtClean="0"/>
              <a:t>코드에 삽입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유지 관리가 용이하다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기술은 프레젠테이션</a:t>
            </a:r>
            <a:r>
              <a:rPr lang="en-US" altLang="ko-KR" sz="1600" dirty="0" smtClean="0"/>
              <a:t>(View)</a:t>
            </a:r>
            <a:r>
              <a:rPr lang="ko-KR" altLang="en-US" sz="1600" dirty="0" smtClean="0"/>
              <a:t>와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(Control)</a:t>
            </a:r>
            <a:r>
              <a:rPr lang="ko-KR" altLang="en-US" sz="1600" dirty="0" smtClean="0"/>
              <a:t>이 섞여 있지만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는 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리할</a:t>
            </a:r>
            <a:r>
              <a:rPr lang="ko-KR" altLang="en-US" sz="1600" dirty="0" smtClean="0"/>
              <a:t> 수 있어서 관리가 쉽다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빠른 개발이 가능하다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코드를 </a:t>
            </a:r>
            <a:r>
              <a:rPr lang="ko-KR" altLang="en-US" sz="1600" dirty="0" err="1" smtClean="0"/>
              <a:t>수정했을때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서블릿에서는</a:t>
            </a:r>
            <a:r>
              <a:rPr lang="ko-KR" altLang="en-US" sz="1600" dirty="0" smtClean="0"/>
              <a:t> 다시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하지만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컴파일하지</a:t>
            </a:r>
            <a:r>
              <a:rPr lang="ko-KR" altLang="en-US" sz="1600" dirty="0" smtClean="0"/>
              <a:t>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로 개발하면 코드 길이를 줄일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액션 태그</a:t>
            </a:r>
            <a:r>
              <a:rPr lang="en-US" altLang="ko-KR" sz="1600" dirty="0" smtClean="0"/>
              <a:t>, JSTL, </a:t>
            </a:r>
            <a:r>
              <a:rPr lang="ko-KR" altLang="en-US" sz="1600" dirty="0" smtClean="0"/>
              <a:t>표현 언어를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보다 코드의 길이를 줄일 수 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106" y="1242064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1993336"/>
            <a:ext cx="3452159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3150145"/>
            <a:ext cx="7658764" cy="2522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025008" y="2192593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4448148" y="2192593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745088" y="2655538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178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28315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916832"/>
            <a:ext cx="6950043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6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쿠키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00606"/>
            <a:ext cx="8455836" cy="413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72" y="5157192"/>
            <a:ext cx="3322608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171394"/>
            <a:ext cx="807389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68063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쿠키 가져오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8784976" cy="420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5410195"/>
            <a:ext cx="3482642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1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326" y="974034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Java EE API</a:t>
            </a:r>
            <a:r>
              <a:rPr lang="ko-KR" altLang="en-US" sz="1600" dirty="0" smtClean="0"/>
              <a:t>로 검색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세션을 이용하려면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인터페이스의 객체를 생성해야 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객체는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getSession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호출해서 생성한다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24944"/>
            <a:ext cx="4914419" cy="3146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365104"/>
            <a:ext cx="6002432" cy="1594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6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4187" cy="30243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1629116"/>
            <a:ext cx="5738358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37319"/>
            <a:ext cx="3779848" cy="14707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37319"/>
            <a:ext cx="3680255" cy="12596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3670582"/>
            <a:ext cx="5904656" cy="259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9024" y="3068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같은 브라우저에서 다른 탭으로 요청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새 세션이 만들어졌습니다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.” </a:t>
            </a:r>
            <a:r>
              <a:rPr lang="ko-KR" altLang="en-US" sz="1400" dirty="0" smtClean="0">
                <a:solidFill>
                  <a:srgbClr val="C00000"/>
                </a:solidFill>
              </a:rPr>
              <a:t>출력 안됨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2324136" y="4725144"/>
            <a:ext cx="4625861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01272" y="4876148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브라우저에 저장된 세션 쿠키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7" idx="3"/>
          </p:cNvCxnSpPr>
          <p:nvPr/>
        </p:nvCxnSpPr>
        <p:spPr>
          <a:xfrm flipH="1" flipV="1">
            <a:off x="6949997" y="4967924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313040" y="3690277"/>
            <a:ext cx="858674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</a:t>
            </a:r>
            <a:r>
              <a:rPr lang="ko-KR" altLang="en-US" sz="2000" b="1" dirty="0" err="1" smtClean="0"/>
              <a:t>삭제시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1" y="1716051"/>
            <a:ext cx="3816424" cy="13741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3487825"/>
            <a:ext cx="7002778" cy="259124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76536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81472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169024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663652" y="2268371"/>
            <a:ext cx="756742" cy="9446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69024" y="3206893"/>
            <a:ext cx="3240359" cy="2748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재요청시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세션 아이디가 바뀜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473280" y="2303628"/>
            <a:ext cx="72008" cy="9093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997496" y="5661248"/>
            <a:ext cx="258735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유효 시간 변경하기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1" y="3180157"/>
            <a:ext cx="8225473" cy="3243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3168352" cy="15150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64968" y="2060848"/>
            <a:ext cx="333037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자동로그아웃 됨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136576" y="5085184"/>
            <a:ext cx="352839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065217"/>
            <a:ext cx="892899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vs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서버쪽에서</a:t>
            </a:r>
            <a:r>
              <a:rPr lang="ko-KR" altLang="en-US" sz="1600" dirty="0" smtClean="0"/>
              <a:t> 실행되면서 클라이언트의 요청에 따라 동적으로 서비스를 제공하는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 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문제점을 보완하여 등장한 것이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JSP(Java Server Pages)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화면의 기능이나 구성이 복잡해짐에 따라 사용자를 고려하는 요구사항이 늘어났고 디자이너의 경우 화면의 수월한 기능 구현과 개발 후의 화면의 편리한 유지관리를 목적으로 도입 된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현재는 웹 애플리케이션을 개발할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dirty="0" smtClean="0"/>
              <a:t>는 화면 계층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프레젠테이</a:t>
            </a:r>
            <a:r>
              <a:rPr lang="ko-KR" altLang="en-US" sz="1600" dirty="0"/>
              <a:t>션</a:t>
            </a:r>
            <a:r>
              <a:rPr lang="ko-KR" altLang="en-US" sz="1600" dirty="0" smtClean="0"/>
              <a:t> 계층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(Controller)</a:t>
            </a:r>
            <a:r>
              <a:rPr lang="ko-KR" altLang="en-US" sz="1600" dirty="0" smtClean="0"/>
              <a:t>으로 역할을 나누어 기능을 구현하고 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방식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- MVC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패턴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 실</a:t>
            </a:r>
            <a:r>
              <a:rPr lang="ko-KR" altLang="en-US" sz="2000" b="1" dirty="0"/>
              <a:t>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51917"/>
            <a:ext cx="3299746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7"/>
            <a:ext cx="4459568" cy="3097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4" y="1816643"/>
            <a:ext cx="3977615" cy="2179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5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8" y="1484665"/>
            <a:ext cx="8268417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EE API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Java EE API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서블릿</a:t>
            </a:r>
            <a:r>
              <a:rPr lang="en-US" altLang="ko-KR" sz="2000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3787468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1" y="2487239"/>
            <a:ext cx="5725262" cy="3333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536" y="908720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계층 구조</a:t>
            </a:r>
            <a:endParaRPr lang="en-US" altLang="ko-KR" sz="20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94768" y="1425873"/>
            <a:ext cx="1871811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8788" y="2355386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788" y="3244882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81608" y="2827536"/>
            <a:ext cx="102151" cy="426973"/>
            <a:chOff x="4381608" y="5491832"/>
            <a:chExt cx="102151" cy="42697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2116"/>
              </p:ext>
            </p:extLst>
          </p:nvPr>
        </p:nvGraphicFramePr>
        <p:xfrm>
          <a:off x="992560" y="4437112"/>
          <a:ext cx="7992888" cy="165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48965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800" b="1" dirty="0" err="1" smtClean="0"/>
                        <a:t>doGet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doPost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76536" y="3829110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HttpServlet</a:t>
            </a:r>
            <a:r>
              <a:rPr lang="ko-KR" altLang="en-US" b="1" dirty="0" smtClean="0"/>
              <a:t>의 주요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376936" y="1921907"/>
            <a:ext cx="102151" cy="426973"/>
            <a:chOff x="4381608" y="5491832"/>
            <a:chExt cx="102151" cy="426973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정의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632" y="1556792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flipV="1">
            <a:off x="4058761" y="1958365"/>
            <a:ext cx="102151" cy="426973"/>
            <a:chOff x="4381608" y="5491832"/>
            <a:chExt cx="102151" cy="426973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640632" y="2390413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r>
              <a:rPr lang="ko-KR" altLang="en-US" dirty="0" smtClean="0"/>
              <a:t> 생명주기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 flipV="1">
            <a:off x="4058761" y="2836998"/>
            <a:ext cx="102151" cy="426973"/>
            <a:chOff x="4381608" y="5491832"/>
            <a:chExt cx="102151" cy="42697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640632" y="3269046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 flipV="1">
            <a:off x="4058761" y="3686557"/>
            <a:ext cx="102151" cy="426973"/>
            <a:chOff x="4381608" y="5491832"/>
            <a:chExt cx="102151" cy="42697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1640632" y="4118605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매핑이름으로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536" y="47251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servlet-api.jar </a:t>
            </a:r>
            <a:r>
              <a:rPr lang="ko-KR" altLang="en-US" b="1" dirty="0" smtClean="0"/>
              <a:t>클래스 패스 설정 </a:t>
            </a:r>
            <a:r>
              <a:rPr lang="en-US" altLang="ko-KR" b="1" dirty="0" smtClean="0"/>
              <a:t>-</a:t>
            </a:r>
            <a:r>
              <a:rPr lang="en-US" altLang="ko-KR" sz="2000" b="1" dirty="0" smtClean="0"/>
              <a:t> </a:t>
            </a:r>
            <a:r>
              <a:rPr lang="ko-KR" altLang="en-US" dirty="0"/>
              <a:t>버전이 낮은 </a:t>
            </a:r>
            <a:r>
              <a:rPr lang="ko-KR" altLang="en-US" dirty="0" smtClean="0"/>
              <a:t>경우 해당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5295514"/>
            <a:ext cx="82809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마우스 우측 </a:t>
            </a:r>
            <a:r>
              <a:rPr lang="en-US" altLang="ko-KR" dirty="0" smtClean="0"/>
              <a:t>&gt; Build Path &gt; Configure Build Path 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&gt; Add External JARs &gt; </a:t>
            </a:r>
            <a:r>
              <a:rPr lang="en-US" altLang="ko-KR" b="1" dirty="0" smtClean="0">
                <a:solidFill>
                  <a:srgbClr val="C00000"/>
                </a:solidFill>
              </a:rPr>
              <a:t>tomcat &gt; lib &gt; 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3448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xml </a:t>
            </a:r>
            <a:r>
              <a:rPr lang="ko-KR" altLang="en-US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sz="2000" b="1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2486637"/>
            <a:ext cx="3962645" cy="34952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6" b="81422"/>
          <a:stretch/>
        </p:blipFill>
        <p:spPr>
          <a:xfrm>
            <a:off x="4232920" y="1752434"/>
            <a:ext cx="5173960" cy="6526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216110" y="2470987"/>
            <a:ext cx="195891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HttpServlet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상속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46278" y="2078772"/>
            <a:ext cx="315034" cy="39221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465168" y="1700808"/>
            <a:ext cx="1962218" cy="33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8014503" y="4234264"/>
            <a:ext cx="158210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Override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47355" y="3886628"/>
            <a:ext cx="447983" cy="34763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736976" y="3788575"/>
            <a:ext cx="2808312" cy="1961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736976" y="5352834"/>
            <a:ext cx="1728192" cy="21602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646291" y="4574869"/>
            <a:ext cx="1349047" cy="8859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04240"/>
            <a:ext cx="2446232" cy="4564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568624" y="5460846"/>
            <a:ext cx="1584176" cy="4164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12138</TotalTime>
  <Words>1372</Words>
  <Application>Microsoft Office PowerPoint</Application>
  <PresentationFormat>A4 용지(210x297mm)</PresentationFormat>
  <Paragraphs>244</Paragraphs>
  <Slides>51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4장. 서블릿 – Servlet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807</cp:revision>
  <dcterms:created xsi:type="dcterms:W3CDTF">2019-03-04T02:36:55Z</dcterms:created>
  <dcterms:modified xsi:type="dcterms:W3CDTF">2022-07-22T20:16:23Z</dcterms:modified>
</cp:coreProperties>
</file>