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83" r:id="rId3"/>
    <p:sldId id="399" r:id="rId4"/>
    <p:sldId id="421" r:id="rId5"/>
    <p:sldId id="398" r:id="rId6"/>
    <p:sldId id="42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84" r:id="rId15"/>
    <p:sldId id="390" r:id="rId16"/>
    <p:sldId id="401" r:id="rId17"/>
    <p:sldId id="402" r:id="rId18"/>
    <p:sldId id="392" r:id="rId19"/>
    <p:sldId id="403" r:id="rId20"/>
    <p:sldId id="393" r:id="rId21"/>
    <p:sldId id="376" r:id="rId22"/>
    <p:sldId id="394" r:id="rId23"/>
    <p:sldId id="405" r:id="rId24"/>
    <p:sldId id="409" r:id="rId25"/>
    <p:sldId id="406" r:id="rId26"/>
    <p:sldId id="407" r:id="rId27"/>
    <p:sldId id="408" r:id="rId28"/>
    <p:sldId id="425" r:id="rId29"/>
    <p:sldId id="404" r:id="rId30"/>
    <p:sldId id="378" r:id="rId31"/>
    <p:sldId id="422" r:id="rId32"/>
    <p:sldId id="419" r:id="rId33"/>
    <p:sldId id="411" r:id="rId34"/>
    <p:sldId id="423" r:id="rId35"/>
    <p:sldId id="424" r:id="rId36"/>
    <p:sldId id="413" r:id="rId37"/>
    <p:sldId id="414" r:id="rId38"/>
    <p:sldId id="415" r:id="rId39"/>
    <p:sldId id="416" r:id="rId40"/>
    <p:sldId id="417" r:id="rId41"/>
    <p:sldId id="418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0" autoAdjust="0"/>
    <p:restoredTop sz="94660"/>
  </p:normalViewPr>
  <p:slideViewPr>
    <p:cSldViewPr>
      <p:cViewPr varScale="1">
        <p:scale>
          <a:sx n="82" d="100"/>
          <a:sy n="82" d="100"/>
        </p:scale>
        <p:origin x="1171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8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8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4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4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4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4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2.naver.com/helloworld/1918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397099" cy="1226567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프로그래밍 및 개발환경 구축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웹 개발 환경 구축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설치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    </a:t>
            </a:r>
            <a:r>
              <a:rPr lang="ko-KR" altLang="en-US" b="1" dirty="0" smtClean="0"/>
              <a:t>아파치 사이트에 접속 </a:t>
            </a:r>
            <a:r>
              <a:rPr lang="en-US" altLang="ko-KR" b="1" dirty="0" smtClean="0"/>
              <a:t>– </a:t>
            </a:r>
            <a:r>
              <a:rPr lang="en-US" altLang="ko-KR" b="1" dirty="0" smtClean="0">
                <a:hlinkClick r:id="rId2"/>
              </a:rPr>
              <a:t>http://tomcat.apache.org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134084"/>
            <a:ext cx="3430624" cy="3815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130230"/>
            <a:ext cx="4180072" cy="3815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880992" y="5589241"/>
            <a:ext cx="1080120" cy="21602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설치  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3"/>
          <a:stretch/>
        </p:blipFill>
        <p:spPr>
          <a:xfrm>
            <a:off x="776536" y="1844824"/>
            <a:ext cx="3599521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6" y="3717033"/>
            <a:ext cx="2592288" cy="21602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552" y="4682199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64-bit Windows.zip </a:t>
            </a:r>
            <a:r>
              <a:rPr lang="ko-KR" altLang="en-US" sz="1600" dirty="0" smtClean="0"/>
              <a:t>다운로드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2" r="10720"/>
          <a:stretch/>
        </p:blipFill>
        <p:spPr>
          <a:xfrm>
            <a:off x="4843535" y="1844823"/>
            <a:ext cx="3925889" cy="29685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15543" y="2492896"/>
            <a:ext cx="1944216" cy="21602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3535" y="4984314"/>
            <a:ext cx="246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드라이브에 압축 풀기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89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5673080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7776864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이클립스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IED(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통합개발환경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설치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hlinkClick r:id="rId2"/>
              </a:rPr>
              <a:t>https</a:t>
            </a:r>
            <a:r>
              <a:rPr lang="en-US" altLang="ko-KR" sz="1800" dirty="0">
                <a:hlinkClick r:id="rId2"/>
              </a:rPr>
              <a:t>://www.eclipse.org/downloads</a:t>
            </a:r>
            <a:r>
              <a:rPr lang="en-US" altLang="ko-KR" sz="1800" dirty="0" smtClean="0">
                <a:hlinkClick r:id="rId2"/>
              </a:rPr>
              <a:t>/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Workspace(</a:t>
            </a:r>
            <a:r>
              <a:rPr lang="ko-KR" altLang="en-US" sz="1800" dirty="0" smtClean="0"/>
              <a:t>작업공간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설정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: C:\JspWorkSpace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7" t="18382" r="36482" b="30368"/>
          <a:stretch/>
        </p:blipFill>
        <p:spPr bwMode="auto">
          <a:xfrm>
            <a:off x="4664968" y="2780434"/>
            <a:ext cx="2972788" cy="289132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833320" y="4509120"/>
            <a:ext cx="1944216" cy="8640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Java EE</a:t>
            </a: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Web Service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포함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6825208" y="4509120"/>
            <a:ext cx="1008112" cy="43204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780434"/>
            <a:ext cx="2980437" cy="2664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03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5673080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518457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이클립스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자바 개발 환경으로 바꾸기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12" y="1599282"/>
            <a:ext cx="4217100" cy="463803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48688" y="2433648"/>
            <a:ext cx="2160240" cy="7762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Open Perspective</a:t>
            </a: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선택후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java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변경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439054" y="2064897"/>
            <a:ext cx="1044116" cy="48617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01562" y="3496289"/>
            <a:ext cx="2160240" cy="8676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Web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만들때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JavaEE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변경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5654689" y="2012042"/>
            <a:ext cx="775608" cy="16447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928664" y="3388278"/>
            <a:ext cx="1080120" cy="21602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928664" y="3676310"/>
            <a:ext cx="1080120" cy="21602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6917" y="980728"/>
            <a:ext cx="6406323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 웹 프로젝트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웹 애플리케이션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만들고 실행하기</a:t>
            </a:r>
            <a:r>
              <a:rPr lang="en-US" altLang="ko-KR" sz="2000" b="1" dirty="0"/>
              <a:t> 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자바 </a:t>
            </a:r>
            <a:r>
              <a:rPr lang="en-US" altLang="ko-KR" sz="2000" b="1" dirty="0" smtClean="0"/>
              <a:t>EE </a:t>
            </a:r>
            <a:r>
              <a:rPr lang="ko-KR" altLang="en-US" sz="2000" b="1" dirty="0" smtClean="0"/>
              <a:t>버전 처음 </a:t>
            </a:r>
            <a:r>
              <a:rPr lang="ko-KR" altLang="en-US" sz="2000" b="1" dirty="0" err="1" smtClean="0"/>
              <a:t>실행시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이클립스</a:t>
            </a:r>
            <a:r>
              <a:rPr lang="ko-KR" altLang="en-US" sz="2000" b="1" dirty="0" smtClean="0"/>
              <a:t> 화면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218903"/>
            <a:ext cx="5082108" cy="381642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3983099"/>
            <a:ext cx="1656184" cy="288032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137856" y="3897052"/>
            <a:ext cx="3623456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Create Dynamic Web project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릭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440832" y="4091111"/>
            <a:ext cx="69702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79" y="1643389"/>
            <a:ext cx="3383763" cy="232605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980728"/>
            <a:ext cx="640632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 웹 프로젝트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웹 애플리케이션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만들고 실행하기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64517" y="3677053"/>
            <a:ext cx="244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File &gt; New &gt; Dynamic Web Project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1" b="72653"/>
          <a:stretch/>
        </p:blipFill>
        <p:spPr bwMode="auto">
          <a:xfrm>
            <a:off x="740519" y="1628800"/>
            <a:ext cx="3092076" cy="1875453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83" y="3584259"/>
            <a:ext cx="3456384" cy="251673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72154" y="2778602"/>
            <a:ext cx="745108" cy="506382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39185" y="2782748"/>
            <a:ext cx="1694335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톰캣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서버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510823" y="2976806"/>
            <a:ext cx="428362" cy="6953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54809" y="2162650"/>
            <a:ext cx="1584176" cy="288032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63667" y="1968591"/>
            <a:ext cx="1694335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197483" y="2234658"/>
            <a:ext cx="1155096" cy="7200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47097" y="5114978"/>
            <a:ext cx="1584176" cy="288032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32" y="4751623"/>
            <a:ext cx="3306316" cy="1455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345296" y="5881448"/>
            <a:ext cx="360040" cy="30437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3443" y="5259759"/>
            <a:ext cx="1413545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web.xml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체크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endCxn id="24" idx="1"/>
          </p:cNvCxnSpPr>
          <p:nvPr/>
        </p:nvCxnSpPr>
        <p:spPr>
          <a:xfrm>
            <a:off x="1911624" y="5647877"/>
            <a:ext cx="486399" cy="27814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8385" y="36857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1113" y="19685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35129" y="26977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34954" y="50743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④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9" y="48904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⑤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서버 설정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980728"/>
            <a:ext cx="540060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이클립스에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서버 설정하기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/>
          <a:stretch/>
        </p:blipFill>
        <p:spPr>
          <a:xfrm>
            <a:off x="933060" y="1700808"/>
            <a:ext cx="3620793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33061" y="2924944"/>
            <a:ext cx="185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이클립스</a:t>
            </a:r>
            <a:r>
              <a:rPr lang="ko-KR" altLang="en-US" sz="1400" dirty="0" smtClean="0"/>
              <a:t> 하단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5" y="1844824"/>
            <a:ext cx="2590731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414530" y="3483588"/>
            <a:ext cx="1584176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6626" y="319149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②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718212"/>
            <a:ext cx="3057087" cy="2609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08738" y="3614849"/>
            <a:ext cx="1420726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7096" y="5494563"/>
            <a:ext cx="3345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Browse </a:t>
            </a:r>
            <a:r>
              <a:rPr lang="ko-KR" altLang="en-US" sz="1400" dirty="0" err="1" smtClean="0"/>
              <a:t>클릭후</a:t>
            </a:r>
            <a:r>
              <a:rPr lang="ko-KR" altLang="en-US" sz="1400" dirty="0" smtClean="0"/>
              <a:t> 아파치 </a:t>
            </a:r>
            <a:r>
              <a:rPr lang="ko-KR" altLang="en-US" sz="1400" dirty="0" err="1" smtClean="0"/>
              <a:t>톰캣</a:t>
            </a:r>
            <a:r>
              <a:rPr lang="ko-KR" altLang="en-US" sz="1400" dirty="0" smtClean="0"/>
              <a:t> 폴더 지정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5129" y="33679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서버 설정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60851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이클립스에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서버 설정하기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9" y="1772816"/>
            <a:ext cx="3631433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1" y="3212976"/>
            <a:ext cx="4794343" cy="15447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81299" y="2460883"/>
            <a:ext cx="1368152" cy="40121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9251" y="24424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7914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60040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 만들기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6704" y="5178056"/>
            <a:ext cx="273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webapp</a:t>
            </a:r>
            <a:r>
              <a:rPr lang="en-US" altLang="ko-KR" sz="1600" dirty="0" smtClean="0"/>
              <a:t> &gt; New &gt; JSP File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" y="1700808"/>
            <a:ext cx="4236905" cy="3203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91" y="1701822"/>
            <a:ext cx="3382934" cy="3400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745088" y="5318907"/>
            <a:ext cx="273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File name – </a:t>
            </a:r>
            <a:r>
              <a:rPr lang="en-US" altLang="ko-KR" sz="1600" dirty="0" err="1" smtClean="0"/>
              <a:t>web.jsp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42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9604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 만들기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3"/>
            <a:ext cx="6485182" cy="3535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48544" y="1700808"/>
            <a:ext cx="7200800" cy="5760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0350" y="2492896"/>
            <a:ext cx="4248472" cy="13280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&lt;%@.. %&gt;</a:t>
            </a:r>
            <a:r>
              <a:rPr lang="ko-KR" altLang="en-US" sz="1600" dirty="0" smtClean="0">
                <a:solidFill>
                  <a:srgbClr val="002060"/>
                </a:solidFill>
              </a:rPr>
              <a:t>란 지시어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디렉티브태그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r>
              <a:rPr lang="ko-KR" altLang="en-US" sz="1600" dirty="0" smtClean="0">
                <a:solidFill>
                  <a:srgbClr val="002060"/>
                </a:solidFill>
              </a:rPr>
              <a:t>로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jsp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파일의 정보</a:t>
            </a:r>
            <a:r>
              <a:rPr lang="en-US" altLang="ko-KR" sz="1600" dirty="0" smtClean="0">
                <a:solidFill>
                  <a:srgbClr val="002060"/>
                </a:solidFill>
              </a:rPr>
              <a:t>- </a:t>
            </a:r>
            <a:r>
              <a:rPr lang="ko-KR" altLang="en-US" sz="1600" dirty="0" smtClean="0">
                <a:solidFill>
                  <a:srgbClr val="002060"/>
                </a:solidFill>
              </a:rPr>
              <a:t>언어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문서유형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인코딩등의</a:t>
            </a:r>
            <a:r>
              <a:rPr lang="ko-KR" altLang="en-US" sz="1600" dirty="0" smtClean="0">
                <a:solidFill>
                  <a:srgbClr val="002060"/>
                </a:solidFill>
              </a:rPr>
              <a:t> 정보를 서버에게 알려줌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0128" y="4262310"/>
            <a:ext cx="145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web.jsp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14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웹 프로그래밍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6536" y="954008"/>
            <a:ext cx="24482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프로그래밍이란</a:t>
            </a:r>
            <a:r>
              <a:rPr lang="en-US" altLang="ko-KR" sz="2000" dirty="0" smtClean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0552" y="1457489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프로그래밍이란 웹 어플리케이션을 구현하는 행위이다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어플리케이션이란 웹을 기반으로 작동되는 프로그램이다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웹은 인터넷으로 제공되는 서비스</a:t>
            </a:r>
            <a:r>
              <a:rPr lang="en-US" altLang="ko-KR" sz="1600" dirty="0"/>
              <a:t>(</a:t>
            </a:r>
            <a:r>
              <a:rPr lang="ko-KR" altLang="en-US" sz="1600" dirty="0"/>
              <a:t>검색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공유 등</a:t>
            </a:r>
            <a:r>
              <a:rPr lang="en-US" altLang="ko-KR" sz="1600" dirty="0"/>
              <a:t>)</a:t>
            </a:r>
            <a:r>
              <a:rPr lang="ko-KR" altLang="en-US" sz="1600" dirty="0"/>
              <a:t>로 월드 </a:t>
            </a:r>
            <a:r>
              <a:rPr lang="ko-KR" altLang="en-US" sz="1600" dirty="0" err="1"/>
              <a:t>와이드</a:t>
            </a:r>
            <a:r>
              <a:rPr lang="ko-KR" altLang="en-US" sz="1600" dirty="0"/>
              <a:t> 웹</a:t>
            </a:r>
            <a:r>
              <a:rPr lang="en-US" altLang="ko-KR" sz="1600" dirty="0"/>
              <a:t>(World Wide Web)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줄임말이다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인터넷이란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이상의 네트워크</a:t>
            </a:r>
            <a:r>
              <a:rPr lang="en-US" altLang="ko-KR" sz="1600" dirty="0" smtClean="0"/>
              <a:t>(TCP/IP </a:t>
            </a:r>
            <a:r>
              <a:rPr lang="ko-KR" altLang="en-US" sz="1600" dirty="0" smtClean="0"/>
              <a:t>통신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연결되어 있는 형태를 말한다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568624" y="2908101"/>
            <a:ext cx="6912768" cy="88534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한국산업인력공단</a:t>
            </a:r>
            <a:endParaRPr lang="en-US" altLang="ko-KR" dirty="0" smtClean="0"/>
          </a:p>
          <a:p>
            <a:pPr algn="ctr"/>
            <a:r>
              <a:rPr lang="en-US" altLang="ko-KR" sz="2800" dirty="0" smtClean="0"/>
              <a:t>http://www.hrdkorea.or.kr:80/index</a:t>
            </a:r>
            <a:endParaRPr lang="ko-KR" altLang="en-US" sz="28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48944" y="3717032"/>
            <a:ext cx="0" cy="5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68624" y="426508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프로토콜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144688" y="3645024"/>
            <a:ext cx="432048" cy="6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8744" y="4270566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 주소</a:t>
            </a:r>
            <a:r>
              <a:rPr lang="en-US" altLang="ko-KR" sz="1600" dirty="0" smtClean="0"/>
              <a:t>(DNS</a:t>
            </a:r>
            <a:r>
              <a:rPr lang="ko-KR" altLang="en-US" sz="1600" dirty="0" smtClean="0"/>
              <a:t>를 통한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주소로 변경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2600" y="4869160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프로토콜</a:t>
            </a:r>
            <a:r>
              <a:rPr lang="en-US" altLang="ko-KR" sz="1600" dirty="0" smtClean="0"/>
              <a:t>(protocol) : </a:t>
            </a:r>
            <a:r>
              <a:rPr lang="ko-KR" altLang="en-US" sz="1600" dirty="0" smtClean="0"/>
              <a:t>네트워크상에서 약속한 통신 규약</a:t>
            </a:r>
            <a:r>
              <a:rPr lang="en-US" altLang="ko-KR" sz="1600" dirty="0" smtClean="0"/>
              <a:t>(Http, FTP, POP, DHCP)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IP : </a:t>
            </a:r>
            <a:r>
              <a:rPr lang="ko-KR" altLang="en-US" sz="1600" dirty="0" smtClean="0"/>
              <a:t>네트워크상에서 컴퓨터를 식별할 수 있는 주소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DNS(Domain Name Service) : IP</a:t>
            </a:r>
            <a:r>
              <a:rPr lang="ko-KR" altLang="en-US" sz="1600" dirty="0" smtClean="0"/>
              <a:t>주소를 사람이 쉽게 알도록 </a:t>
            </a:r>
            <a:r>
              <a:rPr lang="ko-KR" altLang="en-US" sz="1600" dirty="0" err="1" smtClean="0"/>
              <a:t>매핑한</a:t>
            </a:r>
            <a:r>
              <a:rPr lang="ko-KR" altLang="en-US" sz="1600" dirty="0" smtClean="0"/>
              <a:t> 문자열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Port(</a:t>
            </a:r>
            <a:r>
              <a:rPr lang="ko-KR" altLang="en-US" sz="1600" dirty="0" smtClean="0"/>
              <a:t>포트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해당 컴퓨터에 구동되고 있는 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구분하는 번호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65168" y="426508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포트</a:t>
            </a:r>
            <a:r>
              <a:rPr lang="en-US" altLang="ko-KR" sz="1600" dirty="0" smtClean="0"/>
              <a:t>(Port)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609184" y="3645024"/>
            <a:ext cx="216024" cy="6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45288" y="3717032"/>
            <a:ext cx="360040" cy="5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5288" y="4265089"/>
            <a:ext cx="15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파일경로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944888" y="4537112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218.54.130.1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60512" y="1052736"/>
            <a:ext cx="6336704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Server </a:t>
            </a:r>
            <a:r>
              <a:rPr lang="ko-KR" altLang="en-US" sz="2000" b="1" dirty="0" smtClean="0"/>
              <a:t>실행 및 브라우저로 </a:t>
            </a: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실행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   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번째 방법</a:t>
            </a:r>
            <a:endParaRPr lang="en-US" altLang="ko-KR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6" y="1943675"/>
            <a:ext cx="4797716" cy="32855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4874900"/>
            <a:ext cx="6115849" cy="1362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58" y="2123324"/>
            <a:ext cx="3217766" cy="2180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75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00" y="5106081"/>
            <a:ext cx="6812871" cy="81541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4" r="58451" b="40248"/>
          <a:stretch/>
        </p:blipFill>
        <p:spPr bwMode="auto">
          <a:xfrm>
            <a:off x="860980" y="1984431"/>
            <a:ext cx="4354230" cy="13049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42" y="2669366"/>
            <a:ext cx="3265329" cy="22442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WAS(</a:t>
            </a:r>
            <a:r>
              <a:rPr lang="ko-KR" altLang="en-US" sz="2000" b="1" dirty="0" smtClean="0"/>
              <a:t>웹 애플리케이션 서버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에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등록 및 실행하기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67" y="3423634"/>
            <a:ext cx="3973826" cy="3385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Server </a:t>
            </a:r>
            <a:r>
              <a:rPr lang="en-US" altLang="ko-KR" sz="160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Add and Remove</a:t>
            </a:r>
            <a:endParaRPr lang="ko-KR" altLang="en-US" sz="16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7149" y="3647456"/>
            <a:ext cx="1584176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158150" y="5013176"/>
            <a:ext cx="360040" cy="3043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5674225"/>
            <a:ext cx="1413545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실행단추 클릭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8304047" y="5272972"/>
            <a:ext cx="30824" cy="40125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69830" y="1476600"/>
            <a:ext cx="13227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번째 </a:t>
            </a:r>
            <a:r>
              <a:rPr lang="ko-KR" altLang="en-US" b="1" dirty="0"/>
              <a:t>방법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6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604867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외부</a:t>
            </a:r>
            <a:r>
              <a:rPr lang="en-US" altLang="ko-KR" sz="2000" b="1" dirty="0" smtClean="0"/>
              <a:t>(Chrome)</a:t>
            </a:r>
            <a:r>
              <a:rPr lang="ko-KR" altLang="en-US" sz="2000" b="1" dirty="0" smtClean="0"/>
              <a:t> 브라우저로 </a:t>
            </a: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실행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요청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13" y="1700808"/>
            <a:ext cx="3985606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71078" y="4670472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Window &gt; Web </a:t>
            </a:r>
            <a:r>
              <a:rPr lang="en-US" altLang="ko-KR" sz="1600" dirty="0" err="1" smtClean="0"/>
              <a:t>Browsere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Chorme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Default system web browser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95" y="1628800"/>
            <a:ext cx="3633818" cy="3700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b="1" dirty="0" smtClean="0"/>
              <a:t>텍스트 </a:t>
            </a:r>
            <a:r>
              <a:rPr lang="ko-KR" altLang="en-US" b="1" dirty="0" err="1"/>
              <a:t>인코딩</a:t>
            </a:r>
            <a:r>
              <a:rPr lang="ko-KR" altLang="en-US" b="1" dirty="0"/>
              <a:t> 설정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텍스트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설정 </a:t>
            </a:r>
            <a:r>
              <a:rPr lang="en-US" altLang="ko-KR" sz="2000" b="1" dirty="0" smtClean="0"/>
              <a:t>- EUC-KR</a:t>
            </a:r>
            <a:r>
              <a:rPr lang="ko-KR" altLang="en-US" sz="2000" b="1" dirty="0" smtClean="0"/>
              <a:t>을 </a:t>
            </a:r>
            <a:r>
              <a:rPr lang="en-US" altLang="ko-KR" sz="2000" b="1" dirty="0" smtClean="0"/>
              <a:t>UTF-8</a:t>
            </a:r>
            <a:r>
              <a:rPr lang="ko-KR" altLang="en-US" sz="2000" b="1" dirty="0" smtClean="0"/>
              <a:t>로 변경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07634" y="3796639"/>
            <a:ext cx="709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General &gt; Content Types &gt; Text &gt; Default encoding : UTF-8 &gt; Update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2420888"/>
            <a:ext cx="1255035" cy="288032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607634" y="4725144"/>
            <a:ext cx="2921429" cy="2393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92560" y="5517232"/>
            <a:ext cx="8266378" cy="9194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EUC-KR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완성형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방식으로 한글을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바이트로 사용하는 문자 집합</a:t>
            </a:r>
            <a:r>
              <a:rPr lang="en-US" altLang="ko-KR" sz="1600" dirty="0" smtClean="0"/>
              <a:t>(Character Set)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UTF-8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유니코드의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방식으로 </a:t>
            </a:r>
            <a:r>
              <a:rPr lang="en-US" altLang="ko-KR" sz="1600" dirty="0" smtClean="0"/>
              <a:t>ASCII</a:t>
            </a:r>
            <a:r>
              <a:rPr lang="ko-KR" altLang="en-US" sz="1600" dirty="0" smtClean="0"/>
              <a:t>와 호환가능하며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가장 많이 사용됨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8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한글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60512" y="980728"/>
            <a:ext cx="4392488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한글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인코딩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설정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7" y="1700808"/>
            <a:ext cx="8317589" cy="2223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7" y="4077072"/>
            <a:ext cx="8317589" cy="1599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545317" y="5825548"/>
            <a:ext cx="544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링크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d2.naver.com/helloworld/19187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980728"/>
            <a:ext cx="93610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텍스트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설정 </a:t>
            </a:r>
            <a:r>
              <a:rPr lang="en-US" altLang="ko-KR" sz="2000" b="1" dirty="0" smtClean="0"/>
              <a:t>– html, </a:t>
            </a:r>
            <a:r>
              <a:rPr lang="en-US" altLang="ko-KR" sz="2000" b="1" dirty="0" err="1" smtClean="0"/>
              <a:t>css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character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변경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6616" y="5826750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Web &gt; CSS Files &gt; Encoding &gt; ISO 10646/Unicode(UTF-8)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21" y="1536878"/>
            <a:ext cx="4320480" cy="408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05000" y="3645024"/>
            <a:ext cx="2223864" cy="5760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584849" y="2492896"/>
            <a:ext cx="2880320" cy="5760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531436"/>
            <a:ext cx="4536161" cy="41264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웹 브라우저 설정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000672" y="579609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General &gt; Web Browser &gt; Chrome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600" y="4653136"/>
            <a:ext cx="2223864" cy="5760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24808" y="2985733"/>
            <a:ext cx="2016224" cy="73130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81143" y="980728"/>
            <a:ext cx="494792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현재 날짜와 시간 출력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58414"/>
            <a:ext cx="3699828" cy="1770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158565"/>
            <a:ext cx="6439458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097016" y="4581127"/>
            <a:ext cx="4149044" cy="919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&lt;%=.. %&gt;</a:t>
            </a:r>
            <a:r>
              <a:rPr lang="ko-KR" altLang="en-US" sz="1600" dirty="0" smtClean="0">
                <a:solidFill>
                  <a:srgbClr val="002060"/>
                </a:solidFill>
              </a:rPr>
              <a:t>란 </a:t>
            </a:r>
            <a:r>
              <a:rPr lang="en-US" altLang="ko-KR" sz="1600" dirty="0" smtClean="0">
                <a:solidFill>
                  <a:srgbClr val="002060"/>
                </a:solidFill>
              </a:rPr>
              <a:t>Expression</a:t>
            </a:r>
            <a:r>
              <a:rPr lang="ko-KR" altLang="en-US" sz="1600" dirty="0" smtClean="0">
                <a:solidFill>
                  <a:srgbClr val="002060"/>
                </a:solidFill>
              </a:rPr>
              <a:t>이라고 하며</a:t>
            </a:r>
            <a:r>
              <a:rPr lang="en-US" altLang="ko-KR" sz="1600" dirty="0" smtClean="0">
                <a:solidFill>
                  <a:srgbClr val="002060"/>
                </a:solidFill>
              </a:rPr>
              <a:t>,</a:t>
            </a:r>
            <a:r>
              <a:rPr lang="ko-KR" altLang="en-US" sz="1600" dirty="0" smtClean="0">
                <a:solidFill>
                  <a:srgbClr val="002060"/>
                </a:solidFill>
              </a:rPr>
              <a:t>  </a:t>
            </a:r>
            <a:r>
              <a:rPr lang="en-US" altLang="ko-KR" sz="1600" dirty="0" smtClean="0">
                <a:solidFill>
                  <a:srgbClr val="002060"/>
                </a:solidFill>
              </a:rPr>
              <a:t>JSP</a:t>
            </a:r>
            <a:r>
              <a:rPr lang="ko-KR" altLang="en-US" sz="1600" dirty="0" smtClean="0">
                <a:solidFill>
                  <a:srgbClr val="002060"/>
                </a:solidFill>
              </a:rPr>
              <a:t>에서 출력을 위해 사용한다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81143" y="980728"/>
            <a:ext cx="494792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현재 날짜와 시간 출력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65920"/>
            <a:ext cx="7344816" cy="34399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33" y="5301208"/>
            <a:ext cx="5403167" cy="9320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87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980728"/>
            <a:ext cx="4752528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포트 번호 확인 및 변경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4233477"/>
            <a:ext cx="7658863" cy="214785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0" y="5601630"/>
            <a:ext cx="2016224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58612" y="4685537"/>
            <a:ext cx="1404460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포트 번호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193360" y="5085184"/>
            <a:ext cx="458063" cy="51644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700809"/>
            <a:ext cx="2909616" cy="2396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57" y="1916832"/>
            <a:ext cx="3217766" cy="2180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52120" y="2204864"/>
            <a:ext cx="3393368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368824" y="3933056"/>
            <a:ext cx="144016" cy="50405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웹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54008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프로그램의 동작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7963" y="1606148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웹 서버</a:t>
            </a:r>
            <a:r>
              <a:rPr lang="en-US" altLang="ko-KR" sz="1600" b="1" dirty="0" smtClean="0"/>
              <a:t>(Web Server)</a:t>
            </a:r>
            <a:r>
              <a:rPr lang="ko-KR" altLang="en-US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</a:t>
            </a:r>
            <a:r>
              <a:rPr lang="ko-KR" altLang="en-US" sz="1600" dirty="0"/>
              <a:t>브라우저 클라이언트로부터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요청을 받아 정적인 </a:t>
            </a:r>
            <a:r>
              <a:rPr lang="ko-KR" altLang="en-US" sz="1600" dirty="0" err="1"/>
              <a:t>컨텐츠</a:t>
            </a:r>
            <a:r>
              <a:rPr lang="en-US" altLang="ko-KR" sz="1600" dirty="0"/>
              <a:t>(.html .jpeg 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제공하는 </a:t>
            </a:r>
            <a:r>
              <a:rPr lang="ko-KR" altLang="en-US" sz="1600" dirty="0"/>
              <a:t>컴퓨터 </a:t>
            </a:r>
            <a:r>
              <a:rPr lang="ko-KR" altLang="en-US" sz="1600" dirty="0" smtClean="0"/>
              <a:t>프로그램 </a:t>
            </a:r>
            <a:r>
              <a:rPr lang="en-US" altLang="ko-KR" sz="1600" dirty="0" smtClean="0"/>
              <a:t>- </a:t>
            </a:r>
            <a:r>
              <a:rPr lang="en-US" altLang="ko-KR" sz="1600" dirty="0"/>
              <a:t>Apache, </a:t>
            </a:r>
            <a:r>
              <a:rPr lang="en-US" altLang="ko-KR" sz="1600" dirty="0" smtClean="0"/>
              <a:t>IIS </a:t>
            </a:r>
            <a:r>
              <a:rPr lang="ko-KR" altLang="en-US" sz="1600" dirty="0" smtClean="0"/>
              <a:t>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WAS(Web Application Server)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DB </a:t>
            </a:r>
            <a:r>
              <a:rPr lang="ko-KR" altLang="en-US" sz="1600" dirty="0"/>
              <a:t>조회나 다양한 </a:t>
            </a:r>
            <a:r>
              <a:rPr lang="ko-KR" altLang="en-US" sz="1600" dirty="0" err="1"/>
              <a:t>로직</a:t>
            </a:r>
            <a:r>
              <a:rPr lang="ko-KR" altLang="en-US" sz="1600" dirty="0"/>
              <a:t> 처리를 요구하는 동적인 </a:t>
            </a:r>
            <a:r>
              <a:rPr lang="ko-KR" altLang="en-US" sz="1600" dirty="0" err="1"/>
              <a:t>컨텐츠를</a:t>
            </a:r>
            <a:r>
              <a:rPr lang="ko-KR" altLang="en-US" sz="1600" dirty="0"/>
              <a:t> 제공하기 위해 만들어진 </a:t>
            </a:r>
            <a:r>
              <a:rPr lang="en-US" altLang="ko-KR" sz="1600" dirty="0"/>
              <a:t>Application Server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HTTP</a:t>
            </a:r>
            <a:r>
              <a:rPr lang="ko-KR" altLang="en-US" sz="1600" dirty="0"/>
              <a:t>를 통해 컴퓨터나 장치에 애플리케이션을 수행해주는 </a:t>
            </a:r>
            <a:r>
              <a:rPr lang="ko-KR" altLang="en-US" sz="1600" dirty="0" err="1"/>
              <a:t>미들웨어</a:t>
            </a:r>
            <a:r>
              <a:rPr lang="en-US" altLang="ko-KR" sz="1600" dirty="0"/>
              <a:t>(</a:t>
            </a:r>
            <a:r>
              <a:rPr lang="ko-KR" altLang="en-US" sz="1600" dirty="0"/>
              <a:t>소프트웨어 엔진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“</a:t>
            </a:r>
            <a:r>
              <a:rPr lang="ko-KR" altLang="en-US" sz="1600" dirty="0"/>
              <a:t>웹 컨테이너</a:t>
            </a:r>
            <a:r>
              <a:rPr lang="en-US" altLang="ko-KR" sz="1600" dirty="0"/>
              <a:t>(Web Container)” </a:t>
            </a:r>
            <a:r>
              <a:rPr lang="ko-KR" altLang="en-US" sz="1600" dirty="0"/>
              <a:t>혹은 “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컨테이너</a:t>
            </a:r>
            <a:r>
              <a:rPr lang="en-US" altLang="ko-KR" sz="1600" dirty="0"/>
              <a:t>(Servlet Container)”</a:t>
            </a:r>
            <a:r>
              <a:rPr lang="ko-KR" altLang="en-US" sz="1600" dirty="0"/>
              <a:t>라고도 불린다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Container</a:t>
            </a:r>
            <a:r>
              <a:rPr lang="ko-KR" altLang="en-US" sz="1600" dirty="0"/>
              <a:t>란 </a:t>
            </a:r>
            <a:r>
              <a:rPr lang="en-US" altLang="ko-KR" sz="1600" dirty="0"/>
              <a:t>JSP, Servlet</a:t>
            </a:r>
            <a:r>
              <a:rPr lang="ko-KR" altLang="en-US" sz="1600" dirty="0"/>
              <a:t>을 실행시킬 수 있는 소프트웨어를 말한다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558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33" y="2144108"/>
            <a:ext cx="6984539" cy="12128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96516" y="980728"/>
            <a:ext cx="558062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WAS(</a:t>
            </a: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서버</a:t>
            </a:r>
            <a:r>
              <a:rPr lang="en-US" altLang="ko-KR" sz="2000" b="1" dirty="0" smtClean="0"/>
              <a:t>) – server.xml </a:t>
            </a:r>
            <a:r>
              <a:rPr lang="ko-KR" altLang="en-US" sz="2000" b="1" dirty="0" smtClean="0"/>
              <a:t>등록됨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872880" y="3309103"/>
            <a:ext cx="4104456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웹 프로젝트 이름을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컨텍스트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이름이라 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448944" y="2887351"/>
            <a:ext cx="0" cy="40125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96816" y="2492896"/>
            <a:ext cx="4680520" cy="2880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639921" y="4156207"/>
            <a:ext cx="5205562" cy="38811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http://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호스트주소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포트번호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컨텍스트이름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요청파일이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041232" y="2879704"/>
            <a:ext cx="0" cy="40125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08764"/>
            <a:ext cx="1638442" cy="320067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76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96516" y="980728"/>
            <a:ext cx="558062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웹 컨텍스트 경로</a:t>
            </a:r>
            <a:r>
              <a:rPr lang="en-US" altLang="ko-KR" sz="2000" b="1" dirty="0" smtClean="0"/>
              <a:t>(Path) </a:t>
            </a:r>
            <a:r>
              <a:rPr lang="ko-KR" altLang="en-US" sz="2000" b="1" dirty="0" smtClean="0"/>
              <a:t>변경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568" y="170080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Tomcat v9.0 Server &gt; Modules &gt; Edit &gt; chap01 </a:t>
            </a:r>
            <a:r>
              <a:rPr lang="ko-KR" altLang="en-US" dirty="0" smtClean="0"/>
              <a:t>지우고 </a:t>
            </a:r>
            <a:r>
              <a:rPr lang="en-US" altLang="ko-KR" dirty="0" smtClean="0"/>
              <a:t>‘/’(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48880"/>
            <a:ext cx="7430144" cy="3589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2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24744"/>
            <a:ext cx="6584737" cy="525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6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웹 </a:t>
            </a:r>
            <a:r>
              <a:rPr lang="ko-KR" altLang="en-US" dirty="0"/>
              <a:t>페이지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1916832"/>
            <a:ext cx="2736304" cy="4029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92560" y="126876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webapp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하위에 </a:t>
            </a:r>
            <a:r>
              <a:rPr lang="en-US" altLang="ko-KR" sz="2000" dirty="0"/>
              <a:t>r</a:t>
            </a:r>
            <a:r>
              <a:rPr lang="en-US" altLang="ko-KR" sz="2000" dirty="0" smtClean="0"/>
              <a:t>esources </a:t>
            </a:r>
            <a:r>
              <a:rPr lang="ko-KR" altLang="en-US" sz="2000" dirty="0" smtClean="0"/>
              <a:t>폴더 생성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 static(</a:t>
            </a:r>
            <a:r>
              <a:rPr lang="ko-KR" altLang="en-US" sz="2000" dirty="0" smtClean="0"/>
              <a:t>정적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파일 저장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31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웹 </a:t>
            </a:r>
            <a:r>
              <a:rPr lang="ko-KR" altLang="en-US" dirty="0"/>
              <a:t>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475868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905328" y="1772816"/>
            <a:ext cx="145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time.jsp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48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웹 </a:t>
            </a:r>
            <a:r>
              <a:rPr lang="ko-KR" altLang="en-US" dirty="0"/>
              <a:t>페이지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6258639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 flipH="1">
            <a:off x="6825208" y="155679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time.jsp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13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158197"/>
            <a:ext cx="8720193" cy="97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eclipse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사용하기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open perspective &gt;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&gt; Clone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Repository &gt; </a:t>
            </a:r>
            <a:r>
              <a:rPr lang="en-US" altLang="ko-KR" sz="2000" b="1" dirty="0" err="1" smtClean="0">
                <a:latin typeface="+mn-ea"/>
              </a:rPr>
              <a:t>uri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err="1" smtClean="0">
                <a:latin typeface="+mn-ea"/>
              </a:rPr>
              <a:t>깃저장소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132856"/>
            <a:ext cx="4392488" cy="38519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636912"/>
            <a:ext cx="2220664" cy="2616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3728864" y="3429000"/>
            <a:ext cx="504056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32920" y="2996952"/>
            <a:ext cx="4824536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32920" y="4293096"/>
            <a:ext cx="4824536" cy="86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25295" y="1124744"/>
            <a:ext cx="8720193" cy="936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eclipse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사용하기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project &gt; </a:t>
            </a:r>
            <a:r>
              <a:rPr lang="ko-KR" altLang="en-US" sz="2000" b="1" dirty="0" smtClean="0">
                <a:latin typeface="+mn-ea"/>
              </a:rPr>
              <a:t>우측 </a:t>
            </a:r>
            <a:r>
              <a:rPr lang="en-US" altLang="ko-KR" sz="2000" b="1" dirty="0" smtClean="0">
                <a:latin typeface="+mn-ea"/>
              </a:rPr>
              <a:t>&gt; Team &gt; Share Project &gt; Repository(</a:t>
            </a:r>
            <a:r>
              <a:rPr lang="ko-KR" altLang="en-US" sz="2000" b="1" dirty="0" smtClean="0">
                <a:latin typeface="+mn-ea"/>
              </a:rPr>
              <a:t>지정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3" y="2520776"/>
            <a:ext cx="4609245" cy="28636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313816"/>
            <a:ext cx="3649535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448944" y="3573016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55726" y="3212976"/>
            <a:ext cx="4921809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272480" y="1124744"/>
            <a:ext cx="9224249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eclipse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사용하기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Staging &gt; ++ </a:t>
            </a:r>
            <a:r>
              <a:rPr lang="ko-KR" altLang="en-US" sz="2000" b="1" dirty="0" smtClean="0">
                <a:latin typeface="+mn-ea"/>
              </a:rPr>
              <a:t>클</a:t>
            </a:r>
            <a:r>
              <a:rPr lang="ko-KR" altLang="en-US" sz="2000" b="1" dirty="0">
                <a:latin typeface="+mn-ea"/>
              </a:rPr>
              <a:t>릭</a:t>
            </a:r>
            <a:r>
              <a:rPr lang="en-US" altLang="ko-KR" sz="2000" b="1" dirty="0" smtClean="0">
                <a:latin typeface="+mn-ea"/>
              </a:rPr>
              <a:t> &gt; Staged Changes &gt; Commit Message 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 Commit &gt; Push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4" y="2708016"/>
            <a:ext cx="7941240" cy="2564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07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124744"/>
            <a:ext cx="922424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password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인증이 안될 경우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토큰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(token)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발행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ko-KR" sz="2000" b="1" dirty="0" err="1" smtClean="0">
                <a:latin typeface="+mn-ea"/>
              </a:rPr>
              <a:t>Github</a:t>
            </a:r>
            <a:r>
              <a:rPr lang="en-US" altLang="ko-KR" sz="2000" b="1" dirty="0" smtClean="0">
                <a:latin typeface="+mn-ea"/>
              </a:rPr>
              <a:t> &gt; Settings &gt; Developer settings  &gt; Personal access token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7"/>
          <a:stretch/>
        </p:blipFill>
        <p:spPr>
          <a:xfrm>
            <a:off x="1388943" y="2204864"/>
            <a:ext cx="2251205" cy="3276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280591" y="4941168"/>
            <a:ext cx="2448273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201559"/>
            <a:ext cx="4996306" cy="37230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872880" y="3501008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49"/>
          <p:cNvSpPr/>
          <p:nvPr/>
        </p:nvSpPr>
        <p:spPr>
          <a:xfrm>
            <a:off x="4235162" y="1844824"/>
            <a:ext cx="3670166" cy="23555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웹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54008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프로그램의 동작</a:t>
            </a:r>
            <a:endParaRPr lang="en-US" altLang="ko-KR" sz="20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92960" y="2425467"/>
            <a:ext cx="1152128" cy="1414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</a:p>
          <a:p>
            <a:pPr algn="ctr"/>
            <a:r>
              <a:rPr lang="en-US" altLang="ko-KR" sz="1600" dirty="0" smtClean="0"/>
              <a:t>Server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93160" y="2425467"/>
            <a:ext cx="1224136" cy="1414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Container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826708" y="2818257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751802" y="2818257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826709" y="3243916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751802" y="3243916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9" y="2179920"/>
            <a:ext cx="2759433" cy="15756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68824" y="225619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request</a:t>
            </a:r>
            <a:endParaRPr lang="ko-KR" altLang="en-US" sz="16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440832" y="2616230"/>
            <a:ext cx="794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68824" y="296703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</a:t>
            </a:r>
            <a:endParaRPr lang="ko-KR" altLang="en-US" sz="16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3440832" y="3327077"/>
            <a:ext cx="794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84479" y="3973637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정적인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이나 이미지 등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388766" y="392404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동적으로 변경되는 </a:t>
            </a:r>
            <a:r>
              <a:rPr lang="ko-KR" altLang="en-US" sz="1600" dirty="0" err="1" smtClean="0"/>
              <a:t>로직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</p:txBody>
      </p:sp>
      <p:sp>
        <p:nvSpPr>
          <p:cNvPr id="2" name="원통 1"/>
          <p:cNvSpPr/>
          <p:nvPr/>
        </p:nvSpPr>
        <p:spPr>
          <a:xfrm>
            <a:off x="8415201" y="2541377"/>
            <a:ext cx="1183905" cy="851317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4488" y="1989644"/>
            <a:ext cx="292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웹어플리케이션</a:t>
            </a:r>
            <a:r>
              <a:rPr lang="ko-KR" altLang="en-US" sz="1600" dirty="0"/>
              <a:t> 서버</a:t>
            </a:r>
            <a:r>
              <a:rPr lang="en-US" altLang="ko-KR" sz="1600" dirty="0"/>
              <a:t>(WAS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49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952" y="1268760"/>
            <a:ext cx="9224249" cy="540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Personal access tokens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0" y="2060848"/>
            <a:ext cx="6631389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1208583" y="3609020"/>
            <a:ext cx="7272809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144687" y="3861048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200472" y="1196752"/>
            <a:ext cx="9489504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  기존의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github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password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를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token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으로 변경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ko-KR" sz="2000" b="1" dirty="0" smtClean="0">
                <a:latin typeface="+mn-ea"/>
              </a:rPr>
              <a:t>Eclipse &gt;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Repository &gt; origin &gt; </a:t>
            </a:r>
            <a:r>
              <a:rPr lang="ko-KR" altLang="en-US" sz="2000" b="1" dirty="0" err="1" smtClean="0">
                <a:latin typeface="+mn-ea"/>
              </a:rPr>
              <a:t>깃저장소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&gt; </a:t>
            </a:r>
            <a:r>
              <a:rPr lang="ko-KR" altLang="en-US" sz="2000" b="1" dirty="0" smtClean="0">
                <a:latin typeface="+mn-ea"/>
              </a:rPr>
              <a:t>우측 </a:t>
            </a:r>
            <a:r>
              <a:rPr lang="en-US" altLang="ko-KR" sz="2000" b="1" dirty="0" smtClean="0">
                <a:latin typeface="+mn-ea"/>
              </a:rPr>
              <a:t>Change Credentials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51" y="2420888"/>
            <a:ext cx="4000847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08" y="2899544"/>
            <a:ext cx="2812024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385048" y="3559552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웹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54008"/>
            <a:ext cx="252028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JAVA </a:t>
            </a:r>
            <a:r>
              <a:rPr lang="ko-KR" altLang="en-US" sz="2000" dirty="0" smtClean="0"/>
              <a:t>웹 프로그래밍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0552" y="145748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(Java SE, Java EE)</a:t>
            </a:r>
            <a:r>
              <a:rPr lang="ko-KR" altLang="en-US" dirty="0" smtClean="0"/>
              <a:t> 중에서 </a:t>
            </a:r>
            <a:r>
              <a:rPr lang="en-US" altLang="ko-KR" dirty="0" smtClean="0"/>
              <a:t>Java EE</a:t>
            </a:r>
            <a:r>
              <a:rPr lang="ko-KR" altLang="en-US" dirty="0" smtClean="0"/>
              <a:t>를 이용한 웹 프로그래밍이다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92560" y="3130516"/>
            <a:ext cx="1584176" cy="864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Java EE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24808" y="3139238"/>
            <a:ext cx="1603403" cy="8640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컨테이</a:t>
            </a:r>
            <a:r>
              <a:rPr lang="ko-KR" altLang="en-US" dirty="0">
                <a:solidFill>
                  <a:sysClr val="windowText" lastClr="000000"/>
                </a:solidFill>
              </a:rPr>
              <a:t>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9064" y="2498059"/>
            <a:ext cx="1584176" cy="1642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832" y="18268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EE(Enterprise Edition)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7989" y="4140369"/>
            <a:ext cx="144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JVM + </a:t>
            </a:r>
            <a:r>
              <a:rPr lang="ko-KR" altLang="en-US" sz="1600" dirty="0" smtClean="0"/>
              <a:t>기업서버 관련 </a:t>
            </a:r>
            <a:r>
              <a:rPr lang="en-US" altLang="ko-KR" sz="1600" dirty="0" smtClean="0"/>
              <a:t>API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44036" y="4458598"/>
            <a:ext cx="1679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웹서버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9.0)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cxnSp>
        <p:nvCxnSpPr>
          <p:cNvPr id="5" name="직선 연결선 4"/>
          <p:cNvCxnSpPr>
            <a:stCxn id="8" idx="3"/>
            <a:endCxn id="9" idx="1"/>
          </p:cNvCxnSpPr>
          <p:nvPr/>
        </p:nvCxnSpPr>
        <p:spPr>
          <a:xfrm>
            <a:off x="2576736" y="3562564"/>
            <a:ext cx="648072" cy="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1"/>
          </p:cNvCxnSpPr>
          <p:nvPr/>
        </p:nvCxnSpPr>
        <p:spPr>
          <a:xfrm flipV="1">
            <a:off x="4828211" y="3319214"/>
            <a:ext cx="700853" cy="127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4036" y="4080800"/>
            <a:ext cx="1679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컴포넌트 관리 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252861" y="2414696"/>
            <a:ext cx="202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Java Server Page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57256" y="2727692"/>
            <a:ext cx="21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HTML </a:t>
            </a:r>
            <a:r>
              <a:rPr lang="ko-KR" altLang="en-US" sz="1400" dirty="0" smtClean="0"/>
              <a:t>파</a:t>
            </a:r>
            <a:r>
              <a:rPr lang="ko-KR" altLang="en-US" sz="1400" dirty="0"/>
              <a:t>일</a:t>
            </a:r>
            <a:r>
              <a:rPr lang="ko-KR" altLang="en-US" sz="1400" dirty="0" smtClean="0"/>
              <a:t> 안에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언어를 삽입한 문서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36576" y="5157192"/>
            <a:ext cx="421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컴포넌트란 </a:t>
            </a:r>
            <a:r>
              <a:rPr lang="en-US" altLang="ko-KR" sz="1600" dirty="0" smtClean="0"/>
              <a:t>JSP, Servlet, html 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웹어플리케이션을</a:t>
            </a:r>
            <a:r>
              <a:rPr lang="ko-KR" altLang="en-US" sz="1600" dirty="0" smtClean="0"/>
              <a:t> 구현하기 위한 구성요소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29064" y="4441557"/>
            <a:ext cx="1584176" cy="12196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EJB</a:t>
            </a: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비지니스영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역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/>
          <p:cNvCxnSpPr>
            <a:endCxn id="28" idx="1"/>
          </p:cNvCxnSpPr>
          <p:nvPr/>
        </p:nvCxnSpPr>
        <p:spPr>
          <a:xfrm>
            <a:off x="4828211" y="3933056"/>
            <a:ext cx="700853" cy="111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57255" y="3378478"/>
            <a:ext cx="252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Servlet(Server Applet)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83762" y="3717032"/>
            <a:ext cx="180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JAVA </a:t>
            </a:r>
            <a:r>
              <a:rPr lang="ko-KR" altLang="en-US" sz="1400" dirty="0" smtClean="0"/>
              <a:t>언어로 구현한 </a:t>
            </a:r>
            <a:r>
              <a:rPr lang="ko-KR" altLang="en-US" sz="1400" dirty="0" err="1" smtClean="0"/>
              <a:t>웹문서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53100" y="2664585"/>
            <a:ext cx="1044116" cy="4659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JSP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41606" y="3490556"/>
            <a:ext cx="104411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Servlet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웹 프로그래밍과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28092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JSP(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Java Server Pages</a:t>
            </a:r>
            <a:r>
              <a:rPr lang="en-US" altLang="ko-KR" sz="22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JSP</a:t>
            </a:r>
            <a:r>
              <a:rPr lang="ko-KR" altLang="en-US" dirty="0" smtClean="0"/>
              <a:t>는 자바 언어를 기반으로 하는 </a:t>
            </a:r>
            <a:r>
              <a:rPr lang="ko-KR" altLang="en-US" dirty="0" err="1" smtClean="0"/>
              <a:t>서버측</a:t>
            </a:r>
            <a:r>
              <a:rPr lang="ko-KR" altLang="en-US" dirty="0" smtClean="0"/>
              <a:t> 웹 프로그래밍 언어이다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코드 내에 삽입하여 사용한다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44" y="2695737"/>
            <a:ext cx="736229" cy="10733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28" y="2977340"/>
            <a:ext cx="659578" cy="9615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95" y="2636912"/>
            <a:ext cx="1548227" cy="14553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6135" y="4013367"/>
            <a:ext cx="174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>(Server)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03667" y="4013367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(Client)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72880" y="2789231"/>
            <a:ext cx="136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데이터 요청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902077" y="3522494"/>
            <a:ext cx="162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응답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웹 페이지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55675" y="3173752"/>
            <a:ext cx="21614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655675" y="3405710"/>
            <a:ext cx="2161421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1"/>
          <a:stretch/>
        </p:blipFill>
        <p:spPr>
          <a:xfrm>
            <a:off x="5075540" y="4386810"/>
            <a:ext cx="4410188" cy="1922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6"/>
          <a:stretch/>
        </p:blipFill>
        <p:spPr>
          <a:xfrm>
            <a:off x="1208584" y="4386810"/>
            <a:ext cx="3617284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48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개발 환경 구축하기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200" b="1" dirty="0" smtClean="0"/>
              <a:t>JSP</a:t>
            </a:r>
            <a:r>
              <a:rPr lang="ko-KR" altLang="en-US" sz="2200" b="1" dirty="0" smtClean="0"/>
              <a:t>를 이용한 웹사이트 개발 환경 도구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81527"/>
              </p:ext>
            </p:extLst>
          </p:nvPr>
        </p:nvGraphicFramePr>
        <p:xfrm>
          <a:off x="992560" y="1700808"/>
          <a:ext cx="8136904" cy="4176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요소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프로그램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5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자바 개발 환경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JDK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JSP</a:t>
                      </a:r>
                      <a:r>
                        <a:rPr lang="ko-KR" altLang="en-US" sz="1600" dirty="0" smtClean="0"/>
                        <a:t>는 </a:t>
                      </a:r>
                      <a:r>
                        <a:rPr lang="en-US" altLang="ko-KR" sz="1600" dirty="0" smtClean="0"/>
                        <a:t>HTML </a:t>
                      </a:r>
                      <a:r>
                        <a:rPr lang="ko-KR" altLang="en-US" sz="1600" dirty="0" smtClean="0"/>
                        <a:t>코드 내에 자바 코드를 작성하므로 </a:t>
                      </a:r>
                      <a:r>
                        <a:rPr lang="en-US" altLang="ko-KR" sz="1600" dirty="0" smtClean="0"/>
                        <a:t>JDK</a:t>
                      </a:r>
                      <a:r>
                        <a:rPr lang="ko-KR" altLang="en-US" sz="1600" dirty="0" smtClean="0"/>
                        <a:t>가 반드시 설치 되어야 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6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웹 서버</a:t>
                      </a:r>
                      <a:r>
                        <a:rPr lang="en-US" altLang="ko-KR" sz="1600" dirty="0" smtClean="0"/>
                        <a:t>(WAS)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톰캣</a:t>
                      </a:r>
                      <a:endParaRPr lang="en-US" altLang="ko-KR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웹 페이지가 웹 브라우저에 나타나도록 하려면 웹 컨테이너를 </a:t>
                      </a:r>
                      <a:r>
                        <a:rPr lang="ko-KR" altLang="en-US" sz="1600" dirty="0" err="1" smtClean="0"/>
                        <a:t>설치해야하는데</a:t>
                      </a:r>
                      <a:r>
                        <a:rPr lang="ko-KR" altLang="en-US" sz="1600" dirty="0" smtClean="0"/>
                        <a:t> 대표적인 </a:t>
                      </a:r>
                      <a:r>
                        <a:rPr lang="ko-KR" altLang="en-US" sz="1600" dirty="0" err="1" smtClean="0"/>
                        <a:t>웹서버가</a:t>
                      </a:r>
                      <a:r>
                        <a:rPr lang="ko-KR" altLang="en-US" sz="1600" dirty="0" smtClean="0"/>
                        <a:t> 무료 </a:t>
                      </a:r>
                      <a:r>
                        <a:rPr lang="ko-KR" altLang="en-US" sz="1600" dirty="0" err="1" smtClean="0"/>
                        <a:t>오픈소스</a:t>
                      </a:r>
                      <a:r>
                        <a:rPr lang="ko-KR" altLang="en-US" sz="1600" dirty="0" smtClean="0"/>
                        <a:t> 프로젝트인 </a:t>
                      </a:r>
                      <a:r>
                        <a:rPr lang="ko-KR" altLang="en-US" sz="1600" dirty="0" err="1" smtClean="0"/>
                        <a:t>톰캣이다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275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통합개발환경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이클립스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JSP </a:t>
                      </a:r>
                      <a:r>
                        <a:rPr lang="ko-KR" altLang="en-US" sz="1600" dirty="0" smtClean="0"/>
                        <a:t>코드를 컴파일하고 실행할 수 있는 통합개발환경</a:t>
                      </a:r>
                      <a:r>
                        <a:rPr lang="en-US" altLang="ko-KR" sz="1600" dirty="0" smtClean="0"/>
                        <a:t>(IDE)</a:t>
                      </a:r>
                      <a:r>
                        <a:rPr lang="ko-KR" altLang="en-US" sz="1600" dirty="0" smtClean="0"/>
                        <a:t>로 </a:t>
                      </a:r>
                      <a:r>
                        <a:rPr lang="ko-KR" altLang="en-US" sz="1600" dirty="0" err="1" smtClean="0"/>
                        <a:t>이클립스를</a:t>
                      </a:r>
                      <a:r>
                        <a:rPr lang="ko-KR" altLang="en-US" sz="1600" dirty="0" smtClean="0"/>
                        <a:t> 사용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Eclipse IDE</a:t>
                      </a:r>
                      <a:r>
                        <a:rPr lang="en-US" altLang="ko-KR" sz="1600" baseline="0" dirty="0" smtClean="0"/>
                        <a:t> for Enterprise Java Developers  </a:t>
                      </a:r>
                      <a:r>
                        <a:rPr lang="ko-KR" altLang="en-US" sz="1600" baseline="0" dirty="0" smtClean="0"/>
                        <a:t>설치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08720"/>
            <a:ext cx="403244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자바 </a:t>
            </a:r>
            <a:r>
              <a:rPr lang="ko-KR" altLang="en-US" sz="2000" b="1" dirty="0">
                <a:solidFill>
                  <a:srgbClr val="C00000"/>
                </a:solidFill>
              </a:rPr>
              <a:t>개발도구</a:t>
            </a:r>
            <a:r>
              <a:rPr lang="en-US" altLang="ko-KR" sz="2000" b="1" dirty="0">
                <a:solidFill>
                  <a:srgbClr val="C00000"/>
                </a:solidFill>
              </a:rPr>
              <a:t>(JDK) </a:t>
            </a:r>
            <a:r>
              <a:rPr lang="ko-KR" altLang="en-US" sz="2000" b="1" dirty="0">
                <a:solidFill>
                  <a:srgbClr val="C00000"/>
                </a:solidFill>
              </a:rPr>
              <a:t>설치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00000"/>
              </a:lnSpc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b="1" dirty="0" smtClean="0"/>
              <a:t>JDK(Java Development Kit)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0461"/>
            <a:ext cx="6025713" cy="2143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5"/>
          <a:stretch/>
        </p:blipFill>
        <p:spPr>
          <a:xfrm>
            <a:off x="1130842" y="4199433"/>
            <a:ext cx="6020360" cy="19736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90" y="2708920"/>
            <a:ext cx="2107757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31447" y="1521907"/>
            <a:ext cx="87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검색 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jdk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다운로드</a:t>
            </a:r>
            <a:r>
              <a:rPr lang="en-US" altLang="ko-KR" sz="1600" dirty="0" smtClean="0"/>
              <a:t>-&gt; Java SE11 </a:t>
            </a:r>
            <a:r>
              <a:rPr lang="ko-KR" altLang="en-US" sz="1600" dirty="0" smtClean="0"/>
              <a:t>다운로드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윈도우용 </a:t>
            </a:r>
            <a:r>
              <a:rPr lang="ko-KR" altLang="en-US" sz="1600" dirty="0" err="1" smtClean="0"/>
              <a:t>인스톨러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계정 만들기 </a:t>
            </a:r>
            <a:endParaRPr lang="ko-KR" altLang="en-US" sz="16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57055" y="3068960"/>
            <a:ext cx="1471125" cy="57606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60351" y="5517232"/>
            <a:ext cx="5880881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42315" y="5085185"/>
            <a:ext cx="2114832" cy="36003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2917" y="3124881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3362" y="5517232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13240" y="5099128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1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자바 개발 환경 </a:t>
            </a:r>
            <a:r>
              <a:rPr lang="ko-KR" altLang="en-US" b="1" dirty="0" smtClean="0"/>
              <a:t>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" r="13876"/>
          <a:stretch/>
        </p:blipFill>
        <p:spPr>
          <a:xfrm>
            <a:off x="4376936" y="2061713"/>
            <a:ext cx="4842219" cy="19433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87" y="4950460"/>
            <a:ext cx="3428955" cy="877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1" y="1916832"/>
            <a:ext cx="3086531" cy="1333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08720"/>
            <a:ext cx="403244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환경 변수 설정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00000"/>
              </a:lnSpc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447" y="1521907"/>
            <a:ext cx="8558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Jdk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경로복사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시스템 변수 </a:t>
            </a:r>
            <a:r>
              <a:rPr lang="ko-KR" altLang="en-US" sz="1600" dirty="0" err="1" smtClean="0"/>
              <a:t>새로만들기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시스템 변수 </a:t>
            </a:r>
            <a:r>
              <a:rPr lang="en-US" altLang="ko-KR" sz="1600" dirty="0" smtClean="0"/>
              <a:t>path </a:t>
            </a:r>
            <a:r>
              <a:rPr lang="ko-KR" altLang="en-US" sz="1600" dirty="0" smtClean="0"/>
              <a:t>편집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cmd</a:t>
            </a:r>
            <a:r>
              <a:rPr lang="ko-KR" altLang="en-US" sz="1600" dirty="0" smtClean="0"/>
              <a:t>에서 확인 </a:t>
            </a:r>
            <a:endParaRPr lang="ko-KR" altLang="en-US" sz="16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928665" y="2492896"/>
            <a:ext cx="1584175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3908" y="1957143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656" y="2132856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21152" y="2295643"/>
            <a:ext cx="2016226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52800" y="4581128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③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0" y="4153397"/>
            <a:ext cx="4196419" cy="17626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045611" y="4437112"/>
            <a:ext cx="2016226" cy="39139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7700" y="4014607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1447" y="3305303"/>
            <a:ext cx="341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C:\Program Files\Java\jdk-11.0.7\bin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00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10737</TotalTime>
  <Words>1217</Words>
  <Application>Microsoft Office PowerPoint</Application>
  <PresentationFormat>A4 용지(210x297mm)</PresentationFormat>
  <Paragraphs>227</Paragraphs>
  <Slides>41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1장. 웹 프로그래밍 및 개발환경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JDK(Java Development Kit)</vt:lpstr>
      <vt:lpstr> 자바 개발 환경 구축</vt:lpstr>
      <vt:lpstr>PowerPoint 프레젠테이션</vt:lpstr>
      <vt:lpstr>PowerPoint 프레젠테이션</vt:lpstr>
      <vt:lpstr> 이클립스(Eclipse) IDE 설치</vt:lpstr>
      <vt:lpstr> 이클립스(Eclipse) IDE 설치</vt:lpstr>
      <vt:lpstr>  웹 애플리케이션 이해하기</vt:lpstr>
      <vt:lpstr>  웹 애플리케이션 이해하기</vt:lpstr>
      <vt:lpstr> 이클립스(Eclipse)에 톰캣 서버 설정</vt:lpstr>
      <vt:lpstr> 이클립스(Eclipse)에 톰캣 서버 설정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텍스트 인코딩 설정</vt:lpstr>
      <vt:lpstr>  한글 인코딩 설정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페이지 만들기</vt:lpstr>
      <vt:lpstr>  웹 페이지 만들기</vt:lpstr>
      <vt:lpstr>  웹 페이지 만들기</vt:lpstr>
      <vt:lpstr>  웹 페이지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722</cp:revision>
  <dcterms:created xsi:type="dcterms:W3CDTF">2019-03-04T02:36:55Z</dcterms:created>
  <dcterms:modified xsi:type="dcterms:W3CDTF">2023-05-28T22:05:14Z</dcterms:modified>
</cp:coreProperties>
</file>