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82" r:id="rId3"/>
    <p:sldId id="383" r:id="rId4"/>
    <p:sldId id="375" r:id="rId5"/>
    <p:sldId id="396" r:id="rId6"/>
    <p:sldId id="384" r:id="rId7"/>
    <p:sldId id="385" r:id="rId8"/>
    <p:sldId id="386" r:id="rId9"/>
    <p:sldId id="387" r:id="rId10"/>
    <p:sldId id="388" r:id="rId11"/>
    <p:sldId id="393" r:id="rId12"/>
    <p:sldId id="389" r:id="rId13"/>
    <p:sldId id="391" r:id="rId14"/>
    <p:sldId id="394" r:id="rId15"/>
    <p:sldId id="395" r:id="rId16"/>
    <p:sldId id="392" r:id="rId17"/>
    <p:sldId id="397" r:id="rId18"/>
    <p:sldId id="398" r:id="rId19"/>
    <p:sldId id="390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etbootstrap.com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6" y="1379513"/>
            <a:ext cx="6978775" cy="1226567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부트스트랩</a:t>
            </a:r>
            <a:r>
              <a:rPr lang="en-US" altLang="ko-KR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&amp; Ajax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Bootstrap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2" y="3573016"/>
            <a:ext cx="6172906" cy="27218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16" y="1700808"/>
            <a:ext cx="6460938" cy="17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메뉴 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2095541"/>
            <a:ext cx="2926334" cy="186706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  <p:sp>
        <p:nvSpPr>
          <p:cNvPr id="11" name="모서리가 둥근 직사각형 10"/>
          <p:cNvSpPr/>
          <p:nvPr/>
        </p:nvSpPr>
        <p:spPr>
          <a:xfrm>
            <a:off x="1064568" y="248396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17" y="2130836"/>
            <a:ext cx="4473122" cy="1288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02" y="3779625"/>
            <a:ext cx="4493338" cy="8735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모서리가 둥근 직사각형 11"/>
          <p:cNvSpPr/>
          <p:nvPr/>
        </p:nvSpPr>
        <p:spPr>
          <a:xfrm>
            <a:off x="6825208" y="2276872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29264" y="3674571"/>
            <a:ext cx="1800200" cy="288032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css</a:t>
            </a:r>
            <a:r>
              <a:rPr lang="en-US" altLang="ko-KR" dirty="0"/>
              <a:t> </a:t>
            </a:r>
            <a:r>
              <a:rPr lang="en-US" altLang="ko-KR" dirty="0" smtClean="0"/>
              <a:t>: display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display: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inline-block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5" y="1819730"/>
            <a:ext cx="2736304" cy="114845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3210096"/>
            <a:ext cx="2736304" cy="2955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cxnSp>
        <p:nvCxnSpPr>
          <p:cNvPr id="9" name="직선 연결선 8"/>
          <p:cNvCxnSpPr/>
          <p:nvPr/>
        </p:nvCxnSpPr>
        <p:spPr>
          <a:xfrm>
            <a:off x="4880992" y="1268760"/>
            <a:ext cx="0" cy="5092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241032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display: flex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0"/>
          <a:stretch/>
        </p:blipFill>
        <p:spPr>
          <a:xfrm>
            <a:off x="5571613" y="1727016"/>
            <a:ext cx="2765763" cy="115101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940142"/>
            <a:ext cx="2808312" cy="354975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669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6" y="1844824"/>
            <a:ext cx="8620864" cy="35541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47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00808"/>
            <a:ext cx="6442407" cy="42464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4509120"/>
            <a:ext cx="2566567" cy="97611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5097016" y="3067939"/>
            <a:ext cx="2160240" cy="83445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(row)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 공간 나누기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12/2 -&gt; 6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600" dirty="0" smtClean="0">
                <a:solidFill>
                  <a:sysClr val="windowText" lastClr="000000"/>
                </a:solidFill>
              </a:rPr>
              <a:t>12/4 -&gt; 3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등분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4016896" y="3485169"/>
            <a:ext cx="1080120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936776" y="3345633"/>
            <a:ext cx="1080120" cy="3771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9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980728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그리드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시스템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(Grid System)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36" y="4241976"/>
            <a:ext cx="5582437" cy="1921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99" y="5034064"/>
            <a:ext cx="2780449" cy="10257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920552" y="1505672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부트스트랩은 기본적으로 한 행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열</a:t>
            </a:r>
            <a:r>
              <a:rPr lang="en-US" altLang="ko-KR" dirty="0" smtClean="0"/>
              <a:t>(column)</a:t>
            </a:r>
            <a:r>
              <a:rPr lang="ko-KR" altLang="en-US" dirty="0" smtClean="0"/>
              <a:t>로 구분하는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시스템을 제공하는데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페이지를 구현하기 위한 필수 기능이다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== </a:t>
            </a:r>
            <a:r>
              <a:rPr lang="ko-KR" altLang="en-US" dirty="0" err="1" smtClean="0"/>
              <a:t>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칙</a:t>
            </a:r>
            <a:r>
              <a:rPr lang="ko-KR" altLang="en-US" dirty="0" smtClean="0"/>
              <a:t> </a:t>
            </a:r>
            <a:r>
              <a:rPr lang="en-US" altLang="ko-KR" dirty="0" smtClean="0"/>
              <a:t>==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row </a:t>
            </a:r>
            <a:r>
              <a:rPr lang="ko-KR" altLang="en-US" dirty="0" smtClean="0"/>
              <a:t>클래스는 </a:t>
            </a:r>
            <a:r>
              <a:rPr lang="en-US" altLang="ko-KR" dirty="0"/>
              <a:t>&lt;div class</a:t>
            </a:r>
            <a:r>
              <a:rPr lang="en-US" altLang="ko-KR" dirty="0" smtClean="0"/>
              <a:t>=“row”&gt; </a:t>
            </a:r>
            <a:r>
              <a:rPr lang="ko-KR" altLang="en-US" dirty="0" smtClean="0"/>
              <a:t>형태로</a:t>
            </a:r>
            <a:r>
              <a:rPr lang="en-US" altLang="ko-KR" dirty="0" smtClean="0"/>
              <a:t> container</a:t>
            </a:r>
            <a:r>
              <a:rPr lang="ko-KR" altLang="en-US" dirty="0" smtClean="0"/>
              <a:t>안에 위치해야 정상적인 배열이 가능하다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내용은 </a:t>
            </a:r>
            <a:r>
              <a:rPr lang="en-US" altLang="ko-KR" dirty="0" smtClean="0"/>
              <a:t>col-* </a:t>
            </a:r>
            <a:r>
              <a:rPr lang="ko-KR" altLang="en-US" dirty="0" smtClean="0"/>
              <a:t>형태로 의 자식 요소로 배치되어야 함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Small : col-</a:t>
            </a:r>
            <a:r>
              <a:rPr lang="en-US" altLang="ko-KR" dirty="0" err="1" smtClean="0"/>
              <a:t>sm</a:t>
            </a:r>
            <a:r>
              <a:rPr lang="en-US" altLang="ko-KR" dirty="0" smtClean="0"/>
              <a:t> -* : 768px </a:t>
            </a:r>
            <a:r>
              <a:rPr lang="ko-KR" altLang="en-US" dirty="0" smtClean="0"/>
              <a:t>이하 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Middle : col-md-* : 992px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dirty="0" smtClean="0"/>
              <a:t>Large : col-</a:t>
            </a:r>
            <a:r>
              <a:rPr lang="en-US" altLang="ko-KR" dirty="0" err="1" smtClean="0"/>
              <a:t>lg</a:t>
            </a:r>
            <a:r>
              <a:rPr lang="en-US" altLang="ko-KR" dirty="0" smtClean="0"/>
              <a:t>-*: 1200px </a:t>
            </a:r>
            <a:r>
              <a:rPr lang="ko-KR" altLang="en-US" dirty="0" smtClean="0"/>
              <a:t>이하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Button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488504" y="1103856"/>
            <a:ext cx="4536504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2060"/>
                </a:solidFill>
              </a:rPr>
              <a:t>버튼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(Button)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7"/>
          <a:stretch/>
        </p:blipFill>
        <p:spPr>
          <a:xfrm>
            <a:off x="2830556" y="1746650"/>
            <a:ext cx="5977420" cy="2218856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41"/>
          <a:stretch/>
        </p:blipFill>
        <p:spPr>
          <a:xfrm>
            <a:off x="4271472" y="4149080"/>
            <a:ext cx="4536504" cy="19807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46650"/>
            <a:ext cx="1749646" cy="391398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9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20" y="1103856"/>
            <a:ext cx="2448272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C00000"/>
                </a:solidFill>
              </a:rPr>
              <a:t>CSS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flex -wrap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0512" y="1700808"/>
            <a:ext cx="89289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flex-wrap</a:t>
            </a:r>
            <a:r>
              <a:rPr lang="ko-KR" altLang="en-US" dirty="0"/>
              <a:t> </a:t>
            </a:r>
            <a:r>
              <a:rPr lang="ko-KR" altLang="en-US" dirty="0" smtClean="0"/>
              <a:t>속성</a:t>
            </a:r>
            <a:r>
              <a:rPr lang="ko-KR" altLang="en-US" dirty="0"/>
              <a:t>은 </a:t>
            </a:r>
            <a:r>
              <a:rPr lang="en-US" altLang="ko-KR" dirty="0"/>
              <a:t>flex-item</a:t>
            </a:r>
            <a:r>
              <a:rPr lang="ko-KR" altLang="en-US" dirty="0"/>
              <a:t> 요소들이 강제로 </a:t>
            </a:r>
            <a:r>
              <a:rPr lang="ko-KR" altLang="en-US" dirty="0" smtClean="0"/>
              <a:t>한 줄에 </a:t>
            </a:r>
            <a:r>
              <a:rPr lang="ko-KR" altLang="en-US" dirty="0"/>
              <a:t>배치되게 할 것인지</a:t>
            </a:r>
            <a:r>
              <a:rPr lang="en-US" altLang="ko-KR" dirty="0"/>
              <a:t>, </a:t>
            </a:r>
            <a:r>
              <a:rPr lang="ko-KR" altLang="en-US" dirty="0"/>
              <a:t>또는 가능한 영역 내에서 벗어나지 않고 </a:t>
            </a:r>
            <a:r>
              <a:rPr lang="ko-KR" altLang="en-US" dirty="0" smtClean="0"/>
              <a:t>여러 행으로 </a:t>
            </a:r>
            <a:r>
              <a:rPr lang="ko-KR" altLang="en-US" dirty="0"/>
              <a:t>나누어 </a:t>
            </a:r>
            <a:r>
              <a:rPr lang="ko-KR" altLang="en-US" dirty="0" smtClean="0"/>
              <a:t>표현 할 </a:t>
            </a:r>
            <a:r>
              <a:rPr lang="ko-KR" altLang="en-US" dirty="0"/>
              <a:t>것인지 결정하는 </a:t>
            </a:r>
            <a:r>
              <a:rPr lang="ko-KR" altLang="en-US" dirty="0" smtClean="0"/>
              <a:t>속성이다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nowrap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 </a:t>
            </a:r>
            <a:r>
              <a:rPr lang="ko-KR" altLang="en-US" dirty="0" err="1"/>
              <a:t>설정값으로</a:t>
            </a:r>
            <a:r>
              <a:rPr lang="en-US" altLang="ko-KR" dirty="0"/>
              <a:t>, flex-container</a:t>
            </a:r>
            <a:r>
              <a:rPr lang="ko-KR" altLang="en-US" dirty="0"/>
              <a:t> </a:t>
            </a:r>
            <a:r>
              <a:rPr lang="ko-KR" altLang="en-US" dirty="0" smtClean="0"/>
              <a:t>부모 요소 </a:t>
            </a:r>
            <a:r>
              <a:rPr lang="ko-KR" altLang="en-US" dirty="0"/>
              <a:t>영역을 </a:t>
            </a:r>
            <a:r>
              <a:rPr lang="ko-KR" altLang="en-US" dirty="0" smtClean="0"/>
              <a:t>벗어나더라도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/>
              <a:t> </a:t>
            </a:r>
            <a:r>
              <a:rPr lang="ko-KR" altLang="en-US" dirty="0" smtClean="0"/>
              <a:t>           </a:t>
            </a:r>
            <a:r>
              <a:rPr lang="en-US" altLang="ko-KR" dirty="0" smtClean="0"/>
              <a:t>flex-item</a:t>
            </a:r>
            <a:r>
              <a:rPr lang="ko-KR" altLang="en-US" dirty="0"/>
              <a:t> 요소들을 </a:t>
            </a:r>
            <a:r>
              <a:rPr lang="ko-KR" altLang="en-US" b="1" dirty="0"/>
              <a:t>한 </a:t>
            </a:r>
            <a:r>
              <a:rPr lang="ko-KR" altLang="en-US" b="1" dirty="0" smtClean="0"/>
              <a:t>행</a:t>
            </a:r>
            <a:r>
              <a:rPr lang="ko-KR" altLang="en-US" dirty="0" smtClean="0"/>
              <a:t>에 배치한다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b="1" dirty="0"/>
              <a:t>wrap</a:t>
            </a:r>
            <a:r>
              <a:rPr lang="en-US" altLang="ko-KR" dirty="0"/>
              <a:t> : flex-item</a:t>
            </a:r>
            <a:r>
              <a:rPr lang="ko-KR" altLang="en-US" dirty="0"/>
              <a:t> 요소들이 내부 </a:t>
            </a:r>
            <a:r>
              <a:rPr lang="ko-KR" altLang="en-US" dirty="0" err="1"/>
              <a:t>로직에</a:t>
            </a:r>
            <a:r>
              <a:rPr lang="ko-KR" altLang="en-US" dirty="0"/>
              <a:t> 의해 분할되어 </a:t>
            </a:r>
            <a:r>
              <a:rPr lang="ko-KR" altLang="en-US" b="1" dirty="0"/>
              <a:t>여러 행</a:t>
            </a:r>
            <a:r>
              <a:rPr lang="ko-KR" altLang="en-US" dirty="0"/>
              <a:t>에 걸쳐서 </a:t>
            </a:r>
            <a:r>
              <a:rPr lang="ko-KR" altLang="en-US" dirty="0" smtClean="0"/>
              <a:t>배치된다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32520" y="4077072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참조 </a:t>
            </a:r>
            <a:r>
              <a:rPr lang="en-US" altLang="ko-KR" dirty="0" smtClean="0"/>
              <a:t>: https</a:t>
            </a:r>
            <a:r>
              <a:rPr lang="en-US" altLang="ko-KR" dirty="0"/>
              <a:t>://developer.mozilla.org/ko/docs/Web/CSS/flex-wrap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81" y="1718852"/>
            <a:ext cx="4860473" cy="38164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75" y="1742179"/>
            <a:ext cx="3382767" cy="4327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944075" y="1126180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wrap.css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6536" y="1122966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err="1"/>
              <a:t>f</a:t>
            </a:r>
            <a:r>
              <a:rPr lang="en-US" altLang="ko-KR" b="1" dirty="0" err="1" smtClean="0"/>
              <a:t>lex_wrap.jsp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6907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Footer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367240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002060"/>
                </a:solidFill>
              </a:rPr>
              <a:t>Footer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5" y="1772816"/>
            <a:ext cx="7173800" cy="11789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9" y="3163483"/>
            <a:ext cx="8705801" cy="17956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2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980728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Bootstrap(</a:t>
            </a:r>
            <a:r>
              <a:rPr lang="ko-KR" altLang="en-US" sz="2000" b="1" dirty="0" smtClean="0"/>
              <a:t>부트스트랩</a:t>
            </a:r>
            <a:r>
              <a:rPr lang="en-US" altLang="ko-KR" sz="2000" b="1" dirty="0" smtClean="0"/>
              <a:t>) 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41" y="3055898"/>
            <a:ext cx="3895174" cy="3024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44" y="3639806"/>
            <a:ext cx="3096344" cy="27543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95023" y="5845706"/>
            <a:ext cx="648072" cy="38638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2756754" y="5606003"/>
            <a:ext cx="1138269" cy="51439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9" y="6113828"/>
            <a:ext cx="1516512" cy="411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9" name="직선 화살표 연결선 18"/>
          <p:cNvCxnSpPr/>
          <p:nvPr/>
        </p:nvCxnSpPr>
        <p:spPr>
          <a:xfrm>
            <a:off x="5080445" y="6232094"/>
            <a:ext cx="1240707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직사각형 19"/>
          <p:cNvSpPr/>
          <p:nvPr/>
        </p:nvSpPr>
        <p:spPr>
          <a:xfrm>
            <a:off x="1050026" y="1475222"/>
            <a:ext cx="820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부트스트랩은 </a:t>
            </a:r>
            <a:r>
              <a:rPr lang="ko-KR" altLang="en-US" sz="1600" dirty="0"/>
              <a:t>웹사이트를 쉽게 만들 수 있게 도와주는 </a:t>
            </a:r>
            <a:r>
              <a:rPr lang="en-US" altLang="ko-KR" sz="1600" dirty="0"/>
              <a:t>HTML, CSS, JS </a:t>
            </a:r>
            <a:r>
              <a:rPr lang="ko-KR" altLang="en-US" sz="1600" dirty="0"/>
              <a:t>프레임워크이다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</a:t>
            </a:r>
            <a:r>
              <a:rPr lang="en-US" altLang="ko-KR" sz="1600" dirty="0"/>
              <a:t>CSS</a:t>
            </a:r>
            <a:r>
              <a:rPr lang="ko-KR" altLang="en-US" sz="1600" dirty="0"/>
              <a:t>로 휴대폰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태블릿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데스크탑까지</a:t>
            </a:r>
            <a:r>
              <a:rPr lang="ko-KR" altLang="en-US" sz="1600" dirty="0"/>
              <a:t> 다양한 기기에서 </a:t>
            </a:r>
            <a:r>
              <a:rPr lang="ko-KR" altLang="en-US" sz="1600" dirty="0" smtClean="0"/>
              <a:t>작동하는 </a:t>
            </a:r>
            <a:r>
              <a:rPr lang="ko-KR" altLang="en-US" sz="1600" dirty="0" err="1" smtClean="0"/>
              <a:t>반응형</a:t>
            </a:r>
            <a:r>
              <a:rPr lang="ko-KR" altLang="en-US" sz="1600" dirty="0" smtClean="0"/>
              <a:t> 웹을 구현할 수 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>
                <a:hlinkClick r:id="rId6"/>
              </a:rPr>
              <a:t>https://getbootstrap.com/</a:t>
            </a:r>
            <a:r>
              <a:rPr lang="en-US" altLang="ko-KR" sz="1600" dirty="0"/>
              <a:t> </a:t>
            </a:r>
            <a:r>
              <a:rPr lang="ko-KR" altLang="en-US" sz="1600" dirty="0"/>
              <a:t>에 </a:t>
            </a:r>
            <a:r>
              <a:rPr lang="ko-KR" altLang="en-US" sz="1600" dirty="0" smtClean="0"/>
              <a:t>접속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다운로드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761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개요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dirty="0" smtClean="0"/>
              <a:t>jQuery(</a:t>
            </a:r>
            <a:r>
              <a:rPr lang="ko-KR" altLang="en-US" sz="2000" dirty="0" smtClean="0"/>
              <a:t>제이쿼리</a:t>
            </a:r>
            <a:r>
              <a:rPr lang="en-US" altLang="ko-KR" sz="2000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Ajax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기능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/>
              <a:t>사이트에</a:t>
            </a:r>
            <a:r>
              <a:rPr lang="ko-KR" altLang="en-US" sz="1600" dirty="0"/>
              <a:t>서</a:t>
            </a:r>
            <a:r>
              <a:rPr lang="ko-KR" altLang="en-US" sz="1600" dirty="0" smtClean="0"/>
              <a:t> 회원 가입을 하려면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체크한다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이때 보통 회원 가입 페이지는 브라우저에 표시된 채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중복 여부를 확인하는 창만 서버에 질의하며 아래와 같이 화면에 따로 보여준다</a:t>
            </a:r>
            <a:r>
              <a:rPr lang="en-US" altLang="ko-KR" sz="1600" dirty="0" smtClean="0"/>
              <a:t>.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0" y="2564904"/>
            <a:ext cx="3513572" cy="15841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867978" y="4293096"/>
            <a:ext cx="86935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solidFill>
                  <a:srgbClr val="C00000"/>
                </a:solidFill>
              </a:rPr>
              <a:t>Ajax</a:t>
            </a:r>
            <a:r>
              <a:rPr lang="ko-KR" altLang="en-US" sz="1600" dirty="0" smtClean="0"/>
              <a:t>란 </a:t>
            </a:r>
            <a:r>
              <a:rPr lang="en-US" altLang="ko-KR" sz="1600" dirty="0" smtClean="0"/>
              <a:t>Asynchronous </a:t>
            </a: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자바스크립트</a:t>
            </a:r>
            <a:r>
              <a:rPr lang="en-US" altLang="ko-KR" sz="1600" dirty="0" smtClean="0"/>
              <a:t>) + XML</a:t>
            </a:r>
            <a:r>
              <a:rPr lang="ko-KR" altLang="en-US" sz="1600" dirty="0" smtClean="0"/>
              <a:t>의 의미로 자바스크립트를 사용한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통신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즉 클라이언트와 서버 간의 </a:t>
            </a:r>
            <a:r>
              <a:rPr lang="en-US" altLang="ko-KR" sz="1600" dirty="0" smtClean="0"/>
              <a:t>XML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JSON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데이터를 주고 받는 기술을 말한다</a:t>
            </a:r>
            <a:r>
              <a:rPr lang="en-US" altLang="ko-KR" sz="1600" dirty="0" smtClean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Ajax</a:t>
            </a:r>
            <a:r>
              <a:rPr lang="ko-KR" altLang="en-US" sz="1600" dirty="0" smtClean="0"/>
              <a:t>는 페이지 이동 없이 데이터 처리가 가능하며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서버의 처리를 기다리지 않고 </a:t>
            </a:r>
            <a:r>
              <a:rPr lang="ko-KR" altLang="en-US" sz="1600" dirty="0" err="1" smtClean="0"/>
              <a:t>비동기</a:t>
            </a:r>
            <a:r>
              <a:rPr lang="ko-KR" altLang="en-US" sz="1600" dirty="0" smtClean="0"/>
              <a:t> 요청이 가능하다는 특징이 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35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/>
              <a:t>개요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3724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웹 페이지 동작 방식 비교</a:t>
            </a:r>
            <a:endParaRPr lang="en-US" altLang="ko-KR" sz="24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88814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48544" y="2174166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341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854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3712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8544" y="4118382"/>
            <a:ext cx="1397844" cy="13094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1408" y="4400835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4" y="3699606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864768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808984" y="1556792"/>
            <a:ext cx="0" cy="437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0184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900184" y="3555590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900184" y="4687973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HTML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2037512" y="2825524"/>
            <a:ext cx="61123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3703197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3197" y="4203662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120120" y="4839845"/>
            <a:ext cx="66869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7613350" y="2217683"/>
            <a:ext cx="1804146" cy="32071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028954" y="2174166"/>
            <a:ext cx="1397844" cy="325070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ko-KR" altLang="en-US" sz="14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5353827" y="2630970"/>
            <a:ext cx="792087" cy="5645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2895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페이지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117532" y="2277054"/>
            <a:ext cx="1207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내</a:t>
            </a:r>
            <a:r>
              <a:rPr lang="ko-KR" altLang="en-US" sz="1400" dirty="0"/>
              <a:t>용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81818" y="4419686"/>
            <a:ext cx="936104" cy="7445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결과입니다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89304" y="1755390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웹 서버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724720" y="2674985"/>
            <a:ext cx="1588122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받음</a:t>
            </a:r>
            <a:endParaRPr lang="ko-KR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7724720" y="3536426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요청 처리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(JSP/ASP/~)</a:t>
            </a:r>
            <a:endParaRPr lang="ko-KR" alt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7724720" y="4563702"/>
            <a:ext cx="15881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XML </a:t>
            </a:r>
            <a:r>
              <a:rPr lang="ko-KR" altLang="en-US" sz="1400" dirty="0" smtClean="0"/>
              <a:t>또는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JSON </a:t>
            </a:r>
            <a:r>
              <a:rPr lang="ko-KR" altLang="en-US" sz="1400" dirty="0" smtClean="0"/>
              <a:t>생성</a:t>
            </a:r>
            <a:endParaRPr lang="ko-KR" altLang="en-US" sz="14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6177136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527733" y="3006596"/>
            <a:ext cx="0" cy="4769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8527733" y="4059646"/>
            <a:ext cx="0" cy="43337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6177136" y="4789249"/>
            <a:ext cx="511015" cy="26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617076" y="2174166"/>
            <a:ext cx="712188" cy="325070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037066" y="3555590"/>
            <a:ext cx="172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/>
              <a:t>XMLHttpRequest</a:t>
            </a:r>
            <a:endParaRPr lang="ko-KR" altLang="en-US" sz="1400" dirty="0"/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7298042" y="2825524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7243437" y="4785900"/>
            <a:ext cx="463270" cy="3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7122" y="5571814"/>
            <a:ext cx="351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페이지를 생성하여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의 중복코드가 발생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사용자와의 대화를 </a:t>
            </a:r>
            <a:r>
              <a:rPr lang="ko-KR" altLang="en-US" sz="1600" dirty="0" err="1" smtClean="0"/>
              <a:t>어렵게함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215286" y="5571814"/>
            <a:ext cx="3842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새로운 데이터만 웹 서버에 요청하여 </a:t>
            </a:r>
            <a:r>
              <a:rPr lang="ko-KR" altLang="en-US" sz="1600" dirty="0" err="1" smtClean="0"/>
              <a:t>받은후</a:t>
            </a:r>
            <a:r>
              <a:rPr lang="ko-KR" altLang="en-US" sz="1600" dirty="0" smtClean="0"/>
              <a:t> 클라이언트에서 데이터에 대한 처리를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0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사용</a:t>
            </a:r>
            <a:r>
              <a:rPr lang="ko-KR" altLang="en-US" sz="2800" dirty="0"/>
              <a:t>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jQuery(</a:t>
            </a:r>
            <a:r>
              <a:rPr lang="ko-KR" altLang="en-US" sz="2000" b="1" dirty="0" smtClean="0"/>
              <a:t>제이쿼리</a:t>
            </a:r>
            <a:r>
              <a:rPr lang="en-US" altLang="ko-KR" sz="2000" b="1" dirty="0" smtClean="0"/>
              <a:t>)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Ajax </a:t>
            </a:r>
            <a:r>
              <a:rPr lang="ko-KR" altLang="en-US" sz="2000" b="1" dirty="0" smtClean="0"/>
              <a:t>사용</a:t>
            </a:r>
            <a:r>
              <a:rPr lang="ko-KR" altLang="en-US" sz="2000" b="1" dirty="0"/>
              <a:t>법</a:t>
            </a:r>
            <a:r>
              <a:rPr lang="en-US" altLang="ko-KR" sz="1600" dirty="0" smtClean="0"/>
              <a:t>. 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12640" y="1823913"/>
            <a:ext cx="4953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/>
              <a:t>$.ajax</a:t>
            </a:r>
            <a:r>
              <a:rPr lang="en-US" altLang="ko-KR" dirty="0"/>
              <a:t>({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    type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post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get</a:t>
            </a:r>
            <a:r>
              <a:rPr lang="en-US" altLang="ko-KR" dirty="0"/>
              <a:t>",</a:t>
            </a:r>
          </a:p>
          <a:p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dataType</a:t>
            </a:r>
            <a:r>
              <a:rPr lang="en-US" altLang="ko-KR" dirty="0" smtClean="0"/>
              <a:t>: ＂</a:t>
            </a:r>
            <a:r>
              <a:rPr lang="ko-KR" altLang="en-US" sz="1600" dirty="0" smtClean="0"/>
              <a:t>서버에서 </a:t>
            </a:r>
            <a:r>
              <a:rPr lang="ko-KR" altLang="en-US" sz="1600" dirty="0" err="1" smtClean="0"/>
              <a:t>전송받을</a:t>
            </a:r>
            <a:r>
              <a:rPr lang="ko-KR" altLang="en-US" sz="1600" dirty="0" smtClean="0"/>
              <a:t> 데이터형식</a:t>
            </a:r>
            <a:r>
              <a:rPr lang="en-US" altLang="ko-KR" dirty="0" smtClean="0"/>
              <a:t>",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err="1" smtClean="0">
                <a:solidFill>
                  <a:srgbClr val="C00000"/>
                </a:solidFill>
              </a:rPr>
              <a:t>async</a:t>
            </a:r>
            <a:r>
              <a:rPr lang="en-US" altLang="ko-KR" dirty="0" smtClean="0"/>
              <a:t>: “</a:t>
            </a:r>
            <a:r>
              <a:rPr lang="en-US" altLang="ko-KR" sz="1600" dirty="0" smtClean="0"/>
              <a:t>true 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false</a:t>
            </a:r>
            <a:r>
              <a:rPr lang="en-US" altLang="ko-KR" dirty="0" smtClean="0"/>
              <a:t>”</a:t>
            </a:r>
            <a:r>
              <a:rPr lang="en-US" altLang="ko-KR" b="1" dirty="0" smtClean="0"/>
              <a:t>,</a:t>
            </a:r>
            <a:endParaRPr lang="en-US" altLang="ko-KR" b="1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url</a:t>
            </a:r>
            <a:r>
              <a:rPr lang="en-US" altLang="ko-KR" dirty="0" smtClean="0"/>
              <a:t>: “</a:t>
            </a:r>
            <a:r>
              <a:rPr lang="ko-KR" altLang="en-US" sz="1600" dirty="0" smtClean="0"/>
              <a:t>요청할 </a:t>
            </a:r>
            <a:r>
              <a:rPr lang="en-US" altLang="ko-KR" sz="1600" dirty="0" smtClean="0"/>
              <a:t>URL</a:t>
            </a:r>
            <a:r>
              <a:rPr lang="en-US" altLang="ko-KR" dirty="0" smtClean="0"/>
              <a:t>",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data</a:t>
            </a:r>
            <a:r>
              <a:rPr lang="en-US" altLang="ko-KR" dirty="0" smtClean="0"/>
              <a:t>: {</a:t>
            </a:r>
            <a:r>
              <a:rPr lang="ko-KR" altLang="en-US" sz="1600" dirty="0" smtClean="0"/>
              <a:t>서버로 전송할 데이터</a:t>
            </a:r>
            <a:r>
              <a:rPr lang="en-US" altLang="ko-KR" dirty="0" smtClean="0"/>
              <a:t>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success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function(){</a:t>
            </a:r>
            <a:endParaRPr lang="en-US" altLang="ko-KR" b="1" dirty="0"/>
          </a:p>
          <a:p>
            <a:r>
              <a:rPr lang="en-US" altLang="ko-KR" dirty="0" smtClean="0"/>
              <a:t> 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정상 요청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응답 시 처리</a:t>
            </a:r>
            <a:endParaRPr lang="en-US" altLang="ko-KR" dirty="0"/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    error</a:t>
            </a:r>
            <a:r>
              <a:rPr lang="en-US" altLang="ko-KR" dirty="0" smtClean="0"/>
              <a:t>: </a:t>
            </a:r>
            <a:r>
              <a:rPr lang="en-US" altLang="ko-KR" b="1" dirty="0" smtClean="0"/>
              <a:t>function(){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오류 발생 시 </a:t>
            </a:r>
            <a:r>
              <a:rPr lang="ko-KR" altLang="en-US" sz="1600" dirty="0"/>
              <a:t>처리</a:t>
            </a:r>
            <a:endParaRPr lang="en-US" altLang="ko-KR" sz="1600" dirty="0" smtClean="0"/>
          </a:p>
          <a:p>
            <a:r>
              <a:rPr lang="en-US" altLang="ko-KR" dirty="0" smtClean="0"/>
              <a:t>    },</a:t>
            </a:r>
            <a:endParaRPr lang="en-US" altLang="ko-KR" dirty="0"/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29064" y="2852936"/>
            <a:ext cx="3600400" cy="64698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비동기식으로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처리할지의</a:t>
            </a:r>
            <a:r>
              <a:rPr lang="ko-KR" altLang="en-US" sz="1600" dirty="0" smtClean="0"/>
              <a:t> 여부를 설정</a:t>
            </a:r>
            <a:r>
              <a:rPr lang="en-US" altLang="ko-KR" sz="1600" dirty="0" smtClean="0"/>
              <a:t>(false</a:t>
            </a:r>
            <a:r>
              <a:rPr lang="ko-KR" altLang="en-US" sz="1600" dirty="0" err="1" smtClean="0"/>
              <a:t>인경우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동기식으로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4448944" y="2852936"/>
            <a:ext cx="1080120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9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text </a:t>
            </a:r>
            <a:r>
              <a:rPr lang="ko-KR" altLang="en-US" sz="2000" b="1" dirty="0" smtClean="0"/>
              <a:t>데이터 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3" y="2348880"/>
            <a:ext cx="5794839" cy="42549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r="47499"/>
          <a:stretch/>
        </p:blipFill>
        <p:spPr>
          <a:xfrm>
            <a:off x="6500491" y="2780928"/>
            <a:ext cx="2378066" cy="9361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64568" y="14810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Ajax1.html</a:t>
            </a:r>
            <a:r>
              <a:rPr lang="ko-KR" altLang="en-US" sz="1600" dirty="0" smtClean="0"/>
              <a:t>로 요청하여 전송하기 버튼을 클릭하면 서버에서 </a:t>
            </a:r>
            <a:r>
              <a:rPr lang="en-US" altLang="ko-KR" sz="1600" dirty="0" smtClean="0"/>
              <a:t>ajax</a:t>
            </a:r>
            <a:r>
              <a:rPr lang="ko-KR" altLang="en-US" sz="1600" dirty="0" smtClean="0"/>
              <a:t>로 전송된 데이터를 </a:t>
            </a:r>
            <a:r>
              <a:rPr lang="en-US" altLang="ko-KR" sz="1600" dirty="0" smtClean="0"/>
              <a:t>&lt;div&gt; </a:t>
            </a:r>
            <a:r>
              <a:rPr lang="ko-KR" altLang="en-US" sz="1600" dirty="0" smtClean="0"/>
              <a:t>태그에 표시</a:t>
            </a:r>
            <a:r>
              <a:rPr lang="en-US" altLang="ko-KR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3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/>
              <a:t>Ajax </a:t>
            </a:r>
            <a:r>
              <a:rPr lang="ko-KR" altLang="en-US" sz="2800" dirty="0" smtClean="0"/>
              <a:t>실</a:t>
            </a:r>
            <a:r>
              <a:rPr lang="ko-KR" altLang="en-US" sz="2800" dirty="0"/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2560" y="1155516"/>
            <a:ext cx="8280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/>
              <a:t>Ajax</a:t>
            </a:r>
            <a:r>
              <a:rPr lang="ko-KR" altLang="en-US" dirty="0" smtClean="0"/>
              <a:t>에서 메시지를 보내면 처리하는 </a:t>
            </a:r>
            <a:r>
              <a:rPr lang="ko-KR" altLang="en-US" dirty="0" err="1" smtClean="0"/>
              <a:t>서블릿</a:t>
            </a:r>
            <a:r>
              <a:rPr lang="en-US" altLang="ko-KR" sz="1400" dirty="0" smtClean="0"/>
              <a:t>  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844824"/>
            <a:ext cx="8174628" cy="36960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83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568" y="1481009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 smtClean="0"/>
              <a:t>서블릿</a:t>
            </a:r>
            <a:r>
              <a:rPr lang="ko-KR" altLang="en-US" sz="1600" dirty="0" smtClean="0"/>
              <a:t> 클래스에서 </a:t>
            </a:r>
            <a:r>
              <a:rPr lang="en-US" altLang="ko-KR" sz="1600" dirty="0" smtClean="0"/>
              <a:t>&lt;title&gt;, &lt;writer&gt;, &lt;image&gt; </a:t>
            </a:r>
            <a:r>
              <a:rPr lang="ko-KR" altLang="en-US" sz="1600" dirty="0" smtClean="0"/>
              <a:t>태그를 이용해 도서 정보를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형식으로 작성한 후 브라우저로 전송한다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4" y="1968964"/>
            <a:ext cx="8531487" cy="43783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41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 </a:t>
            </a:r>
            <a:r>
              <a:rPr lang="ko-KR" altLang="en-US" sz="2000" b="1" dirty="0" smtClean="0"/>
              <a:t>데이터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연동하기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4568" y="1517883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클라이언트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브라우저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에서는 </a:t>
            </a:r>
            <a:r>
              <a:rPr lang="en-US" altLang="ko-KR" sz="1600" dirty="0" smtClean="0"/>
              <a:t>xml </a:t>
            </a:r>
            <a:r>
              <a:rPr lang="ko-KR" altLang="en-US" sz="1600" dirty="0" smtClean="0"/>
              <a:t>데이터를 받은 후 제이쿼리의 </a:t>
            </a:r>
            <a:r>
              <a:rPr lang="en-US" altLang="ko-KR" sz="1600" dirty="0" smtClean="0"/>
              <a:t>find()  </a:t>
            </a:r>
            <a:r>
              <a:rPr lang="ko-KR" altLang="en-US" sz="1600" dirty="0" err="1" smtClean="0"/>
              <a:t>메서드에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&lt;title&gt;, &lt;writer&gt;, &lt;image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태그 이름으로 호출하여 각각의 도서정보를 가져 온다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2" b="36570"/>
          <a:stretch/>
        </p:blipFill>
        <p:spPr>
          <a:xfrm>
            <a:off x="1208582" y="2376212"/>
            <a:ext cx="2383579" cy="2997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61" y="2355180"/>
            <a:ext cx="4838071" cy="38767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63" y="6226268"/>
            <a:ext cx="6840760" cy="4267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2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05273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XML</a:t>
            </a:r>
            <a:r>
              <a:rPr lang="ko-KR" altLang="en-US" sz="2000" b="1" dirty="0" smtClean="0"/>
              <a:t>이란</a:t>
            </a:r>
            <a:r>
              <a:rPr lang="en-US" altLang="ko-KR" sz="2000" b="1" dirty="0" smtClean="0"/>
              <a:t>?  </a:t>
            </a:r>
            <a:r>
              <a:rPr lang="en-US" altLang="ko-KR" sz="1600" dirty="0" smtClean="0"/>
              <a:t>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5990" y="4797152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XML </a:t>
            </a:r>
            <a:r>
              <a:rPr lang="ko-KR" altLang="en-US" sz="1600" dirty="0" smtClean="0"/>
              <a:t>문서에서 </a:t>
            </a:r>
            <a:r>
              <a:rPr lang="en-US" altLang="ko-KR" sz="1600" dirty="0" smtClean="0"/>
              <a:t>&lt;![</a:t>
            </a:r>
            <a:r>
              <a:rPr lang="en-US" altLang="ko-KR" sz="1600" dirty="0"/>
              <a:t>CDATA[ ... </a:t>
            </a:r>
            <a:r>
              <a:rPr lang="en-US" altLang="ko-KR" sz="1600" dirty="0" smtClean="0"/>
              <a:t>]]&gt;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'</a:t>
            </a:r>
            <a:r>
              <a:rPr lang="en-US" altLang="ko-KR" sz="1600" b="1" dirty="0" smtClean="0"/>
              <a:t>C</a:t>
            </a:r>
            <a:r>
              <a:rPr lang="en-US" altLang="ko-KR" sz="1600" dirty="0" smtClean="0"/>
              <a:t>haracter</a:t>
            </a:r>
            <a:r>
              <a:rPr lang="en-US" altLang="ko-KR" sz="1600" dirty="0"/>
              <a:t> </a:t>
            </a:r>
            <a:r>
              <a:rPr lang="en-US" altLang="ko-KR" sz="1600" b="1" dirty="0"/>
              <a:t>Data</a:t>
            </a:r>
            <a:r>
              <a:rPr lang="en-US" altLang="ko-KR" sz="1600" dirty="0"/>
              <a:t>'. </a:t>
            </a:r>
            <a:r>
              <a:rPr lang="ko-KR" altLang="en-US" sz="1600" dirty="0"/>
              <a:t>즉</a:t>
            </a:r>
            <a:r>
              <a:rPr lang="en-US" altLang="ko-KR" sz="1600" dirty="0"/>
              <a:t>, '</a:t>
            </a:r>
            <a:r>
              <a:rPr lang="ko-KR" altLang="en-US" sz="1600" dirty="0"/>
              <a:t>문자 데이터</a:t>
            </a:r>
            <a:r>
              <a:rPr lang="en-US" altLang="ko-KR" sz="1600" dirty="0"/>
              <a:t>'</a:t>
            </a:r>
            <a:r>
              <a:rPr lang="ko-KR" altLang="en-US" sz="1600" dirty="0"/>
              <a:t>를 말하는 </a:t>
            </a:r>
            <a:r>
              <a:rPr lang="ko-KR" altLang="en-US" sz="1600" dirty="0" smtClean="0"/>
              <a:t>것인데 더 </a:t>
            </a:r>
            <a:r>
              <a:rPr lang="ko-KR" altLang="en-US" sz="1600" dirty="0"/>
              <a:t>정확하게 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'(Unparsed) Character Data'. </a:t>
            </a:r>
            <a:r>
              <a:rPr lang="ko-KR" altLang="en-US" sz="1600" dirty="0"/>
              <a:t>즉</a:t>
            </a:r>
            <a:r>
              <a:rPr lang="en-US" altLang="ko-KR" sz="1600" dirty="0"/>
              <a:t>, '</a:t>
            </a:r>
            <a:r>
              <a:rPr lang="ko-KR" altLang="en-US" sz="1600" dirty="0" err="1"/>
              <a:t>파싱하지</a:t>
            </a:r>
            <a:r>
              <a:rPr lang="ko-KR" altLang="en-US" sz="1600" dirty="0"/>
              <a:t> 않는 문자 데이터</a:t>
            </a:r>
            <a:r>
              <a:rPr lang="en-US" altLang="ko-KR" sz="1600" dirty="0"/>
              <a:t>'</a:t>
            </a:r>
            <a:r>
              <a:rPr lang="ko-KR" altLang="en-US" sz="1600" dirty="0"/>
              <a:t>라는 </a:t>
            </a:r>
            <a:r>
              <a:rPr lang="ko-KR" altLang="en-US" sz="1600" dirty="0" smtClean="0"/>
              <a:t>뜻이다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즉 태그</a:t>
            </a:r>
            <a:r>
              <a:rPr lang="en-US" altLang="ko-KR" sz="1600" dirty="0" smtClean="0"/>
              <a:t>(&lt;&gt;)</a:t>
            </a:r>
            <a:r>
              <a:rPr lang="ko-KR" altLang="en-US" sz="1600" dirty="0" smtClean="0"/>
              <a:t>인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경우 문자로 바꿔지면 </a:t>
            </a:r>
            <a:r>
              <a:rPr lang="en-US" altLang="ko-KR" sz="1600" dirty="0" smtClean="0"/>
              <a:t>tag</a:t>
            </a:r>
            <a:r>
              <a:rPr lang="ko-KR" altLang="en-US" sz="1600" dirty="0" smtClean="0"/>
              <a:t>기능이 상실되므로 </a:t>
            </a:r>
            <a:r>
              <a:rPr lang="ko-KR" altLang="en-US" sz="1600" dirty="0" err="1" smtClean="0"/>
              <a:t>파싱하지</a:t>
            </a:r>
            <a:r>
              <a:rPr lang="ko-KR" altLang="en-US" sz="1600" dirty="0" smtClean="0"/>
              <a:t> 않아야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5" name="직사각형 4"/>
          <p:cNvSpPr/>
          <p:nvPr/>
        </p:nvSpPr>
        <p:spPr>
          <a:xfrm>
            <a:off x="973921" y="1484784"/>
            <a:ext cx="79491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XML(</a:t>
            </a:r>
            <a:r>
              <a:rPr lang="en-US" altLang="ko-KR" sz="1600" dirty="0" err="1" smtClean="0"/>
              <a:t>e</a:t>
            </a:r>
            <a:r>
              <a:rPr lang="en-US" altLang="ko-KR" sz="1600" b="1" dirty="0" err="1" smtClean="0"/>
              <a:t>X</a:t>
            </a:r>
            <a:r>
              <a:rPr lang="en-US" altLang="ko-KR" sz="1600" dirty="0" err="1" smtClean="0"/>
              <a:t>tensible</a:t>
            </a:r>
            <a:r>
              <a:rPr lang="en-US" altLang="ko-KR" sz="1600" dirty="0" smtClean="0"/>
              <a:t> </a:t>
            </a:r>
            <a:r>
              <a:rPr lang="en-US" altLang="ko-KR" sz="1600" b="1" dirty="0"/>
              <a:t>M</a:t>
            </a:r>
            <a:r>
              <a:rPr lang="en-US" altLang="ko-KR" sz="1600" dirty="0"/>
              <a:t>arkup </a:t>
            </a:r>
            <a:r>
              <a:rPr lang="en-US" altLang="ko-KR" sz="1600" b="1" dirty="0" smtClean="0"/>
              <a:t>L</a:t>
            </a:r>
            <a:r>
              <a:rPr lang="en-US" altLang="ko-KR" sz="1600" dirty="0" smtClean="0"/>
              <a:t>anguage) </a:t>
            </a:r>
            <a:r>
              <a:rPr lang="en-US" altLang="ko-KR" sz="1600" dirty="0"/>
              <a:t> =&gt; </a:t>
            </a:r>
            <a:r>
              <a:rPr lang="ko-KR" altLang="en-US" sz="1600" dirty="0" err="1"/>
              <a:t>확장될수</a:t>
            </a:r>
            <a:r>
              <a:rPr lang="ko-KR" altLang="en-US" sz="1600" dirty="0"/>
              <a:t> 있는 표시 </a:t>
            </a:r>
            <a:r>
              <a:rPr lang="ko-KR" altLang="en-US" sz="1600" dirty="0" smtClean="0"/>
              <a:t>언어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Markup </a:t>
            </a:r>
            <a:r>
              <a:rPr lang="en-US" altLang="ko-KR" sz="1600" dirty="0"/>
              <a:t>Language</a:t>
            </a:r>
            <a:r>
              <a:rPr lang="ko-KR" altLang="en-US" sz="1600" dirty="0"/>
              <a:t>의 예로는 </a:t>
            </a:r>
            <a:r>
              <a:rPr lang="en-US" altLang="ko-KR" sz="1600" dirty="0" smtClean="0"/>
              <a:t>HTML</a:t>
            </a:r>
            <a:r>
              <a:rPr lang="ko-KR" altLang="en-US" sz="1600" dirty="0"/>
              <a:t>이 </a:t>
            </a:r>
            <a:r>
              <a:rPr lang="ko-KR" altLang="en-US" sz="1600" dirty="0" smtClean="0"/>
              <a:t>있고</a:t>
            </a:r>
            <a:r>
              <a:rPr lang="en-US" altLang="ko-KR" sz="1600" dirty="0" smtClean="0"/>
              <a:t>, HTML</a:t>
            </a:r>
            <a:r>
              <a:rPr lang="ko-KR" altLang="en-US" sz="1600" dirty="0"/>
              <a:t>의 태그는 이미 약속한 </a:t>
            </a:r>
            <a:r>
              <a:rPr lang="ko-KR" altLang="en-US" sz="1600" dirty="0" smtClean="0"/>
              <a:t>태그들만 사용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  </a:t>
            </a:r>
            <a:r>
              <a:rPr lang="ko-KR" altLang="en-US" sz="1600" dirty="0" err="1" smtClean="0"/>
              <a:t>예를들어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&lt;h1&gt;&lt;/h1&gt; =&gt; </a:t>
            </a:r>
            <a:r>
              <a:rPr lang="ko-KR" altLang="en-US" sz="1600" dirty="0" smtClean="0"/>
              <a:t>제</a:t>
            </a:r>
            <a:r>
              <a:rPr lang="ko-KR" altLang="en-US" sz="1600" dirty="0"/>
              <a:t>목</a:t>
            </a:r>
            <a:r>
              <a:rPr lang="ko-KR" altLang="en-US" sz="1600" dirty="0" smtClean="0"/>
              <a:t> 태그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XML </a:t>
            </a:r>
            <a:r>
              <a:rPr lang="ko-KR" altLang="en-US" sz="1600" dirty="0"/>
              <a:t>태그는 </a:t>
            </a:r>
            <a:r>
              <a:rPr lang="ko-KR" altLang="en-US" sz="1600" dirty="0" smtClean="0"/>
              <a:t>사용자 임의로 </a:t>
            </a:r>
            <a:r>
              <a:rPr lang="ko-KR" altLang="en-US" sz="1600" dirty="0"/>
              <a:t>만들 수 </a:t>
            </a:r>
            <a:r>
              <a:rPr lang="ko-KR" altLang="en-US" sz="1600" dirty="0" smtClean="0"/>
              <a:t>있</a:t>
            </a:r>
            <a:r>
              <a:rPr lang="ko-KR" altLang="en-US" sz="1600" dirty="0"/>
              <a:t>고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 </a:t>
            </a:r>
            <a:r>
              <a:rPr lang="ko-KR" altLang="en-US" sz="1600" dirty="0"/>
              <a:t>필요한 정보들을 받거나 줄 수 있는 데이터형태를 </a:t>
            </a:r>
            <a:r>
              <a:rPr lang="ko-KR" altLang="en-US" sz="1600" dirty="0" smtClean="0"/>
              <a:t>제공한다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(</a:t>
            </a:r>
            <a:r>
              <a:rPr lang="ko-KR" altLang="en-US" sz="1600" dirty="0" smtClean="0"/>
              <a:t>사용 예로는 </a:t>
            </a:r>
            <a:r>
              <a:rPr lang="en-US" altLang="ko-KR" sz="1600" dirty="0" smtClean="0"/>
              <a:t>web.xml </a:t>
            </a:r>
            <a:r>
              <a:rPr lang="ko-KR" altLang="en-US" sz="1600" dirty="0" smtClean="0"/>
              <a:t>설정이나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안드로이드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App View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008438" y="3070630"/>
            <a:ext cx="3672408" cy="15696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&lt;? xml version="1.0"?&gt;</a:t>
            </a: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&lt;car&gt;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&lt;brand&gt;Morning&lt;/brand&gt;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&lt;cc&gt; 2500 </a:t>
            </a:r>
            <a:r>
              <a:rPr lang="en-US" altLang="ko-KR" sz="1600" b="1" dirty="0">
                <a:solidFill>
                  <a:srgbClr val="00B050"/>
                </a:solidFill>
              </a:rPr>
              <a:t> 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&lt;/cc&gt;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&lt;color&gt;Silver&lt;/color&gt;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&lt;/car&gt;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978" y="1134306"/>
            <a:ext cx="828092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en-US" altLang="ko-KR" sz="2000" b="1" dirty="0" smtClean="0"/>
              <a:t>ID </a:t>
            </a:r>
            <a:r>
              <a:rPr lang="ko-KR" altLang="en-US" sz="2000" b="1" dirty="0" smtClean="0"/>
              <a:t>중복 검사하기</a:t>
            </a:r>
            <a:r>
              <a:rPr lang="en-US" altLang="ko-KR" sz="2000" b="1" dirty="0" smtClean="0"/>
              <a:t>.   </a:t>
            </a:r>
            <a:r>
              <a:rPr lang="en-US" altLang="ko-KR" sz="1600" dirty="0" smtClean="0"/>
              <a:t>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869581"/>
            <a:ext cx="2484335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6" r="45681"/>
          <a:stretch/>
        </p:blipFill>
        <p:spPr>
          <a:xfrm>
            <a:off x="4481482" y="1901411"/>
            <a:ext cx="2343726" cy="1333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3"/>
          <a:stretch/>
        </p:blipFill>
        <p:spPr>
          <a:xfrm>
            <a:off x="4481480" y="3476803"/>
            <a:ext cx="2343727" cy="12677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3135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340768"/>
            <a:ext cx="637975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825208" y="2276872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idcheck.html</a:t>
            </a:r>
          </a:p>
        </p:txBody>
      </p:sp>
    </p:spTree>
    <p:extLst>
      <p:ext uri="{BB962C8B-B14F-4D97-AF65-F5344CB8AC3E}">
        <p14:creationId xmlns:p14="http://schemas.microsoft.com/office/powerpoint/2010/main" val="13967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568" y="1155516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/>
              <a:t>이클립스에서</a:t>
            </a:r>
            <a:r>
              <a:rPr lang="ko-KR" altLang="en-US" sz="2000" b="1" dirty="0" smtClean="0"/>
              <a:t> 사용하기</a:t>
            </a:r>
            <a:endParaRPr lang="en-US" altLang="ko-KR" sz="2400" dirty="0" smtClean="0"/>
          </a:p>
        </p:txBody>
      </p:sp>
      <p:sp>
        <p:nvSpPr>
          <p:cNvPr id="14" name="제목 5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</p:spPr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환경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219673" y="5196412"/>
            <a:ext cx="8125815" cy="29794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44" r="35968"/>
          <a:stretch/>
        </p:blipFill>
        <p:spPr>
          <a:xfrm>
            <a:off x="3800872" y="4293096"/>
            <a:ext cx="5658650" cy="21602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3770778" y="3645024"/>
            <a:ext cx="3198446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부트스트랩 내부 파일 링크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848331" y="4725144"/>
            <a:ext cx="4032448" cy="504056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ysClr val="windowText" lastClr="000000"/>
                </a:solidFill>
              </a:rPr>
              <a:t>부트스트랩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CDN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으로 </a:t>
            </a:r>
            <a:r>
              <a:rPr lang="ko-KR" altLang="en-US" dirty="0" err="1" smtClean="0">
                <a:solidFill>
                  <a:sysClr val="windowText" lastClr="000000"/>
                </a:solidFill>
              </a:rPr>
              <a:t>링크걸기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52" y="1872004"/>
            <a:ext cx="2446232" cy="13640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910107"/>
            <a:ext cx="18975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13" name="직선 화살표 연결선 12"/>
          <p:cNvCxnSpPr/>
          <p:nvPr/>
        </p:nvCxnSpPr>
        <p:spPr>
          <a:xfrm flipH="1">
            <a:off x="3440832" y="2708920"/>
            <a:ext cx="1152128" cy="527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9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38" y="1875765"/>
            <a:ext cx="6120680" cy="2462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25208" y="2276872"/>
            <a:ext cx="1728192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idcheck.html</a:t>
            </a:r>
          </a:p>
        </p:txBody>
      </p:sp>
    </p:spTree>
    <p:extLst>
      <p:ext uri="{BB962C8B-B14F-4D97-AF65-F5344CB8AC3E}">
        <p14:creationId xmlns:p14="http://schemas.microsoft.com/office/powerpoint/2010/main" val="1933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6" y="1226907"/>
            <a:ext cx="8064896" cy="3598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12" y="4653136"/>
            <a:ext cx="6237920" cy="19442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825208" y="2276872"/>
            <a:ext cx="2304256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MemberDAO.java</a:t>
            </a:r>
          </a:p>
        </p:txBody>
      </p:sp>
    </p:spTree>
    <p:extLst>
      <p:ext uri="{BB962C8B-B14F-4D97-AF65-F5344CB8AC3E}">
        <p14:creationId xmlns:p14="http://schemas.microsoft.com/office/powerpoint/2010/main" val="31821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412776"/>
            <a:ext cx="5692634" cy="45571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8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51" y="1340768"/>
            <a:ext cx="7704856" cy="46297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97216" y="3023132"/>
            <a:ext cx="2304256" cy="5026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 MemberDAO.java</a:t>
            </a:r>
          </a:p>
        </p:txBody>
      </p:sp>
    </p:spTree>
    <p:extLst>
      <p:ext uri="{BB962C8B-B14F-4D97-AF65-F5344CB8AC3E}">
        <p14:creationId xmlns:p14="http://schemas.microsoft.com/office/powerpoint/2010/main" val="30494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6497" y="197768"/>
            <a:ext cx="6412780" cy="854968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dirty="0" smtClean="0"/>
              <a:t>Ajax </a:t>
            </a:r>
            <a:r>
              <a:rPr lang="ko-KR" altLang="en-US" sz="2800" dirty="0" smtClean="0"/>
              <a:t>실습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71" y="1484784"/>
            <a:ext cx="8026135" cy="4575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041232" y="3140968"/>
            <a:ext cx="2448272" cy="561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MemberServlet.java</a:t>
            </a:r>
          </a:p>
        </p:txBody>
      </p:sp>
    </p:spTree>
    <p:extLst>
      <p:ext uri="{BB962C8B-B14F-4D97-AF65-F5344CB8AC3E}">
        <p14:creationId xmlns:p14="http://schemas.microsoft.com/office/powerpoint/2010/main" val="212974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00808"/>
            <a:ext cx="8385806" cy="3518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43743" y="118746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웹 사이트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메인 화면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08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8" y="1844824"/>
            <a:ext cx="4500500" cy="1191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4435883"/>
            <a:ext cx="3349204" cy="15440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4799377"/>
            <a:ext cx="3528392" cy="81702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7" y="3212977"/>
            <a:ext cx="6336705" cy="109091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제목 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92560" y="1988840"/>
            <a:ext cx="5040560" cy="2215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/>
              <a:t>em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vs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rem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em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상위 요소 크기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바로 위의 요소와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상대적인 크기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r</a:t>
            </a:r>
            <a:r>
              <a:rPr lang="en-US" altLang="ko-KR" dirty="0" smtClean="0"/>
              <a:t>em – html </a:t>
            </a:r>
            <a:r>
              <a:rPr lang="ko-KR" altLang="en-US" dirty="0" smtClean="0"/>
              <a:t>요소 크기 기준 </a:t>
            </a:r>
            <a:r>
              <a:rPr lang="en-US" altLang="ko-KR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font-size: 16px</a:t>
            </a:r>
            <a:endParaRPr lang="ko-KR" altLang="en-US" dirty="0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사용하기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449" y="4581128"/>
            <a:ext cx="4680520" cy="13849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! important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나중에 설정한 값이 적용되지 않게 하려면 속성값 뒤에 붙임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136" y="1811756"/>
            <a:ext cx="307112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4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점보트론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점보트론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jumbotron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배경 바꾸기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58" y="3068960"/>
            <a:ext cx="4810049" cy="12952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53" y="4669161"/>
            <a:ext cx="5170861" cy="129614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60" y="1844823"/>
            <a:ext cx="4661299" cy="105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0" y="1700808"/>
            <a:ext cx="6579646" cy="187220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260" y="3861048"/>
            <a:ext cx="6240876" cy="2113629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3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부트 </a:t>
            </a:r>
            <a:r>
              <a:rPr lang="ko-KR" altLang="en-US" dirty="0" err="1" smtClean="0"/>
              <a:t>스트랩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03856"/>
            <a:ext cx="6192688" cy="596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002060"/>
                </a:solidFill>
              </a:rPr>
              <a:t>네비게이션</a:t>
            </a:r>
            <a:r>
              <a:rPr lang="ko-KR" altLang="en-US" sz="2000" b="1" dirty="0" err="1">
                <a:solidFill>
                  <a:srgbClr val="002060"/>
                </a:solidFill>
              </a:rPr>
              <a:t>바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(</a:t>
            </a:r>
            <a:r>
              <a:rPr lang="en-US" altLang="ko-KR" sz="2000" b="1" dirty="0" err="1" smtClean="0">
                <a:solidFill>
                  <a:srgbClr val="002060"/>
                </a:solidFill>
              </a:rPr>
              <a:t>navbar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) 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스타일 적</a:t>
            </a:r>
            <a:r>
              <a:rPr lang="ko-KR" altLang="en-US" sz="2000" b="1" dirty="0">
                <a:solidFill>
                  <a:srgbClr val="002060"/>
                </a:solidFill>
              </a:rPr>
              <a:t>용</a:t>
            </a:r>
            <a:r>
              <a:rPr lang="ko-KR" altLang="en-US" sz="2000" b="1" dirty="0" smtClean="0">
                <a:solidFill>
                  <a:srgbClr val="002060"/>
                </a:solidFill>
              </a:rPr>
              <a:t>하기 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800058" cy="180397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3789040"/>
            <a:ext cx="3208930" cy="2473817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3789040"/>
            <a:ext cx="2547585" cy="1673128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5592934"/>
            <a:ext cx="3600400" cy="63335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8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1036</Words>
  <Application>Microsoft Office PowerPoint</Application>
  <PresentationFormat>A4 용지(210x297mm)</PresentationFormat>
  <Paragraphs>212</Paragraphs>
  <Slides>34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13장. 부트스트랩 &amp; Ajax</vt:lpstr>
      <vt:lpstr> 부트 스트랩 환경 설정</vt:lpstr>
      <vt:lpstr> 부트 스트랩 환경 설정</vt:lpstr>
      <vt:lpstr> 부트 스트랩 - 점보트론</vt:lpstr>
      <vt:lpstr> 부트 스트랩 - 점보트론</vt:lpstr>
      <vt:lpstr> 부트 스트랩 - 점보트론</vt:lpstr>
      <vt:lpstr> 부트 스트랩 - 점보트론</vt:lpstr>
      <vt:lpstr> 부트 스트랩 – 네비게이션 바</vt:lpstr>
      <vt:lpstr> 부트 스트랩 – 네비게이션 바</vt:lpstr>
      <vt:lpstr> 부트 스트랩 – 네비게이션 바</vt:lpstr>
      <vt:lpstr> 부트 스트랩 – 네비게이션 바</vt:lpstr>
      <vt:lpstr> 부트 스트랩 – css : display</vt:lpstr>
      <vt:lpstr> 부트 스트랩 – Button</vt:lpstr>
      <vt:lpstr> 부트 스트랩 – Button</vt:lpstr>
      <vt:lpstr> 부트 스트랩 – Button</vt:lpstr>
      <vt:lpstr> 부트 스트랩 – Button</vt:lpstr>
      <vt:lpstr> 부트 스트랩 – Footer</vt:lpstr>
      <vt:lpstr> 부트 스트랩 – Footer</vt:lpstr>
      <vt:lpstr> 부트 스트랩 – Footer</vt:lpstr>
      <vt:lpstr>Ajax 개요</vt:lpstr>
      <vt:lpstr>Ajax 개요</vt:lpstr>
      <vt:lpstr>Ajax 사용법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  <vt:lpstr>Ajax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728</cp:revision>
  <dcterms:created xsi:type="dcterms:W3CDTF">2019-03-04T02:36:55Z</dcterms:created>
  <dcterms:modified xsi:type="dcterms:W3CDTF">2023-06-08T20:17:01Z</dcterms:modified>
</cp:coreProperties>
</file>