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407" r:id="rId3"/>
    <p:sldId id="443" r:id="rId4"/>
    <p:sldId id="444" r:id="rId5"/>
    <p:sldId id="445" r:id="rId6"/>
    <p:sldId id="446" r:id="rId7"/>
    <p:sldId id="450" r:id="rId8"/>
    <p:sldId id="451" r:id="rId9"/>
    <p:sldId id="430" r:id="rId10"/>
    <p:sldId id="431" r:id="rId11"/>
    <p:sldId id="448" r:id="rId12"/>
    <p:sldId id="449" r:id="rId13"/>
    <p:sldId id="426" r:id="rId14"/>
    <p:sldId id="413" r:id="rId15"/>
    <p:sldId id="452" r:id="rId16"/>
    <p:sldId id="437" r:id="rId17"/>
    <p:sldId id="414" r:id="rId18"/>
    <p:sldId id="417" r:id="rId19"/>
    <p:sldId id="415" r:id="rId20"/>
    <p:sldId id="447" r:id="rId21"/>
    <p:sldId id="432" r:id="rId22"/>
    <p:sldId id="433" r:id="rId23"/>
    <p:sldId id="453" r:id="rId24"/>
    <p:sldId id="418" r:id="rId25"/>
    <p:sldId id="419" r:id="rId26"/>
    <p:sldId id="420" r:id="rId27"/>
    <p:sldId id="421" r:id="rId28"/>
    <p:sldId id="441" r:id="rId29"/>
    <p:sldId id="422" r:id="rId30"/>
    <p:sldId id="440" r:id="rId31"/>
    <p:sldId id="423" r:id="rId3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87" d="100"/>
          <a:sy n="87" d="100"/>
        </p:scale>
        <p:origin x="-1013" y="-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>
            <a:off x="331006" y="0"/>
            <a:ext cx="2144688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" y="0"/>
            <a:ext cx="2222697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619888"/>
            <a:ext cx="9945555" cy="238111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453337"/>
            <a:ext cx="9945555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Picture 6" descr="html5 &amp; css3 – Institute of Software Technologie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046207"/>
            <a:ext cx="1200394" cy="62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76736" y="2060848"/>
            <a:ext cx="6696744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r>
              <a:rPr lang="ko-KR" altLang="en-US" b="1" dirty="0" smtClean="0">
                <a:solidFill>
                  <a:schemeClr val="tx1"/>
                </a:solidFill>
              </a:rPr>
              <a:t>강</a:t>
            </a:r>
            <a:r>
              <a:rPr lang="en-US" altLang="ko-KR" b="1" dirty="0" smtClean="0">
                <a:solidFill>
                  <a:schemeClr val="tx1"/>
                </a:solidFill>
              </a:rPr>
              <a:t>. css3</a:t>
            </a:r>
            <a:r>
              <a:rPr lang="ko-KR" altLang="en-US" b="1" dirty="0" smtClean="0">
                <a:solidFill>
                  <a:schemeClr val="tx1"/>
                </a:solidFill>
              </a:rPr>
              <a:t>와 애니메이션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4077072"/>
            <a:ext cx="1575755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브라우저 접두사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4528" y="1318524"/>
            <a:ext cx="79208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브라우저 접두사</a:t>
            </a:r>
            <a:r>
              <a:rPr lang="en-US" altLang="ko-KR" dirty="0" smtClean="0"/>
              <a:t>(prefix)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55" y="1941490"/>
            <a:ext cx="3509328" cy="1717463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4141894" y="2564904"/>
            <a:ext cx="523074" cy="144016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1999569"/>
            <a:ext cx="2887062" cy="17174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6" y="3356992"/>
            <a:ext cx="3426445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885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메뉴 버튼 확대하기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3789040"/>
            <a:ext cx="3492388" cy="2455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132856"/>
            <a:ext cx="5616624" cy="13850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280592" y="1278322"/>
            <a:ext cx="676875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transform: scale()</a:t>
            </a:r>
            <a:r>
              <a:rPr lang="ko-KR" altLang="en-US" sz="2000" b="1" dirty="0" smtClean="0"/>
              <a:t>을 이용하여 메뉴 확대하기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360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메뉴 버튼 확대하기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89266" y="1398245"/>
            <a:ext cx="1512167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navi-tr.css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57" y="1916832"/>
            <a:ext cx="7513076" cy="43924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961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트랜지션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29464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2560" y="1175548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트랜지션이란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웹 요소의 속성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크기나 배경색</a:t>
            </a:r>
            <a:r>
              <a:rPr lang="en-US" altLang="ko-KR" dirty="0" smtClean="0"/>
              <a:t>-</a:t>
            </a:r>
            <a:r>
              <a:rPr lang="ko-KR" altLang="en-US" dirty="0" smtClean="0"/>
              <a:t>이 </a:t>
            </a:r>
            <a:r>
              <a:rPr lang="ko-KR" altLang="en-US" b="1" dirty="0" smtClean="0">
                <a:solidFill>
                  <a:srgbClr val="C00000"/>
                </a:solidFill>
              </a:rPr>
              <a:t>일정한 시간 </a:t>
            </a:r>
            <a:r>
              <a:rPr lang="ko-KR" altLang="en-US" dirty="0" smtClean="0"/>
              <a:t>동안 조금씩 자연스럽게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바뀌는 것을 말한다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677015"/>
              </p:ext>
            </p:extLst>
          </p:nvPr>
        </p:nvGraphicFramePr>
        <p:xfrm>
          <a:off x="1136576" y="2780926"/>
          <a:ext cx="7776864" cy="2736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2490"/>
                <a:gridCol w="4804374"/>
              </a:tblGrid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 값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 transition-property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트랜지션</a:t>
                      </a:r>
                      <a:r>
                        <a:rPr lang="ko-KR" altLang="en-US" sz="1600" dirty="0" smtClean="0"/>
                        <a:t> 대상을 설정합니다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 transition-duration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트랜지션</a:t>
                      </a:r>
                      <a:r>
                        <a:rPr lang="ko-KR" altLang="en-US" sz="1600" dirty="0" smtClean="0"/>
                        <a:t> 진행 시간을 설정합니다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 transition-timing-function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트랜지션</a:t>
                      </a:r>
                      <a:r>
                        <a:rPr lang="ko-KR" altLang="en-US" sz="1600" dirty="0" smtClean="0"/>
                        <a:t> 속도 곡선을 설정합니다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 transition-delay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트랜지션</a:t>
                      </a:r>
                      <a:r>
                        <a:rPr lang="ko-KR" altLang="en-US" sz="1600" dirty="0" smtClean="0"/>
                        <a:t> 지연시간을 설정합니다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 transition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트랜지션</a:t>
                      </a:r>
                      <a:r>
                        <a:rPr lang="ko-KR" altLang="en-US" sz="1600" dirty="0" smtClean="0"/>
                        <a:t> 속성을 한꺼번에 설정합니다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31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트랜지션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13440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9293" t="20263" r="79803" b="66808"/>
          <a:stretch/>
        </p:blipFill>
        <p:spPr>
          <a:xfrm>
            <a:off x="3584848" y="3717032"/>
            <a:ext cx="1296144" cy="8640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3742811"/>
            <a:ext cx="857370" cy="8383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08584" y="1317254"/>
            <a:ext cx="799288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transition-duration </a:t>
            </a:r>
            <a:r>
              <a:rPr lang="ko-KR" altLang="en-US" sz="2000" b="1" dirty="0" smtClean="0"/>
              <a:t>속성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시간 단위는 초</a:t>
            </a:r>
            <a:r>
              <a:rPr lang="en-US" altLang="ko-KR" dirty="0" smtClean="0"/>
              <a:t>(seconds)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밀리초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miliseconds</a:t>
            </a:r>
            <a:r>
              <a:rPr lang="en-US" altLang="ko-KR" dirty="0" smtClean="0"/>
              <a:t>) – 2s, 100ms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트랜지션이</a:t>
            </a:r>
            <a:r>
              <a:rPr lang="ko-KR" altLang="en-US" dirty="0" smtClean="0"/>
              <a:t> 여러 개라면 쉼표</a:t>
            </a:r>
            <a:r>
              <a:rPr lang="en-US" altLang="ko-KR" dirty="0" smtClean="0"/>
              <a:t>(,)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구분해서 진행시간 지정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모든 속성에 동일한 시간을 지정하려면</a:t>
            </a:r>
            <a:r>
              <a:rPr lang="en-US" altLang="ko-KR" dirty="0"/>
              <a:t>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C00000"/>
                </a:solidFill>
              </a:rPr>
              <a:t>transition</a:t>
            </a:r>
            <a:r>
              <a:rPr lang="en-US" altLang="ko-KR" dirty="0" smtClean="0"/>
              <a:t>: all 2s;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2718150" y="4056830"/>
            <a:ext cx="578666" cy="108012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3756467"/>
            <a:ext cx="3032627" cy="824661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83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트랜지션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13440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52600" y="1268760"/>
            <a:ext cx="381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transition-duration </a:t>
            </a:r>
            <a:r>
              <a:rPr lang="ko-KR" altLang="en-US" sz="2000" b="1" dirty="0" smtClean="0"/>
              <a:t>속성</a:t>
            </a:r>
            <a:endParaRPr lang="en-US" altLang="ko-KR" sz="20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45" y="1838228"/>
            <a:ext cx="7103558" cy="45822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432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트랜지션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87123" y="6495996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434842"/>
            <a:ext cx="7992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정해진 시간 동안 속성과 변</a:t>
            </a:r>
            <a:r>
              <a:rPr lang="ko-KR" altLang="en-US" sz="2000" b="1" dirty="0"/>
              <a:t>형</a:t>
            </a:r>
            <a:r>
              <a:rPr lang="en-US" altLang="ko-KR" sz="2000" b="1" dirty="0" smtClean="0"/>
              <a:t>(transform) </a:t>
            </a:r>
            <a:r>
              <a:rPr lang="ko-KR" altLang="en-US" sz="2000" b="1" dirty="0" smtClean="0"/>
              <a:t>변화</a:t>
            </a:r>
            <a:r>
              <a:rPr lang="en-US" altLang="ko-KR" sz="2000" b="1" dirty="0" smtClean="0"/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60" y="4653136"/>
            <a:ext cx="4254887" cy="822962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8" t="12941" r="79706" b="61699"/>
          <a:stretch/>
        </p:blipFill>
        <p:spPr bwMode="auto">
          <a:xfrm>
            <a:off x="6012350" y="2436149"/>
            <a:ext cx="1769731" cy="173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649688"/>
            <a:ext cx="1196444" cy="1204064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3008784" y="3197714"/>
            <a:ext cx="578666" cy="108012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" t="10719" r="83750" b="68889"/>
          <a:stretch/>
        </p:blipFill>
        <p:spPr bwMode="auto">
          <a:xfrm>
            <a:off x="3687574" y="2552473"/>
            <a:ext cx="1425388" cy="1398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오른쪽 화살표 17"/>
          <p:cNvSpPr/>
          <p:nvPr/>
        </p:nvSpPr>
        <p:spPr>
          <a:xfrm>
            <a:off x="5241032" y="3187487"/>
            <a:ext cx="578666" cy="108012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1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60312"/>
            <a:ext cx="6344398" cy="47429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트랜지션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87123" y="6495996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00872" y="4055874"/>
            <a:ext cx="2664296" cy="38123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64568" y="1206314"/>
            <a:ext cx="7992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정해진 시간 동안 속성과 변</a:t>
            </a:r>
            <a:r>
              <a:rPr lang="ko-KR" altLang="en-US" sz="2000" b="1" dirty="0"/>
              <a:t>형</a:t>
            </a:r>
            <a:r>
              <a:rPr lang="en-US" altLang="ko-KR" sz="2000" b="1" dirty="0" smtClean="0"/>
              <a:t>(transform) </a:t>
            </a:r>
            <a:r>
              <a:rPr lang="ko-KR" altLang="en-US" sz="2000" b="1" dirty="0" smtClean="0"/>
              <a:t>변화</a:t>
            </a:r>
            <a:r>
              <a:rPr lang="en-US" altLang="ko-KR" sz="2000" b="1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33020" y="4624418"/>
            <a:ext cx="436640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시간을 </a:t>
            </a:r>
            <a:r>
              <a:rPr lang="ko-KR" altLang="en-US" sz="1600" dirty="0" err="1" smtClean="0"/>
              <a:t>대응할때는</a:t>
            </a:r>
            <a:r>
              <a:rPr lang="ko-KR" altLang="en-US" sz="1600" dirty="0" smtClean="0"/>
              <a:t> 반드시 </a:t>
            </a:r>
            <a:r>
              <a:rPr lang="ko-KR" altLang="en-US" sz="1600" dirty="0" err="1" smtClean="0"/>
              <a:t>콤머로</a:t>
            </a:r>
            <a:r>
              <a:rPr lang="ko-KR" altLang="en-US" sz="1600" dirty="0" smtClean="0"/>
              <a:t> 구분한다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145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트랜지션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22838" y="648286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01" y="1988840"/>
            <a:ext cx="4248371" cy="15032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9293" t="18970" r="54362" b="46121"/>
          <a:stretch/>
        </p:blipFill>
        <p:spPr>
          <a:xfrm>
            <a:off x="1076083" y="1903608"/>
            <a:ext cx="3624889" cy="19574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8544" y="1206314"/>
            <a:ext cx="799288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Transition-timing-function </a:t>
            </a:r>
            <a:r>
              <a:rPr lang="ko-KR" altLang="en-US" sz="2000" b="1" dirty="0" smtClean="0"/>
              <a:t>속성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트랜지션</a:t>
            </a:r>
            <a:r>
              <a:rPr lang="ko-KR" altLang="en-US" sz="2000" b="1" dirty="0" smtClean="0"/>
              <a:t> 속도 곡선 지정하기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3861049"/>
            <a:ext cx="2916324" cy="2621818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14" y="3861048"/>
            <a:ext cx="4840658" cy="13578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123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트랜지션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85448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64568" y="1284213"/>
            <a:ext cx="799288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transition-timing-function </a:t>
            </a:r>
            <a:r>
              <a:rPr lang="ko-KR" altLang="en-US" sz="2000" b="1" dirty="0" smtClean="0"/>
              <a:t>속성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트랜지션의</a:t>
            </a:r>
            <a:r>
              <a:rPr lang="ko-KR" altLang="en-US" dirty="0" smtClean="0"/>
              <a:t> 시작과 중간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끝에서의 속도 지정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38828"/>
              </p:ext>
            </p:extLst>
          </p:nvPr>
        </p:nvGraphicFramePr>
        <p:xfrm>
          <a:off x="1352600" y="2489543"/>
          <a:ext cx="7128792" cy="3027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4912"/>
                <a:gridCol w="5463880"/>
              </a:tblGrid>
              <a:tr h="461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 값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14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linear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시작부터 끝까지 똑같은 속도로 </a:t>
                      </a:r>
                      <a:r>
                        <a:rPr lang="ko-KR" altLang="en-US" sz="1600" dirty="0" err="1" smtClean="0"/>
                        <a:t>트랜지션을</a:t>
                      </a:r>
                      <a:r>
                        <a:rPr lang="ko-KR" altLang="en-US" sz="1600" dirty="0" smtClean="0"/>
                        <a:t> 진행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72057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 ease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baseline="0" dirty="0" smtClean="0"/>
                        <a:t> </a:t>
                      </a:r>
                      <a:r>
                        <a:rPr lang="ko-KR" altLang="en-US" sz="1600" b="0" baseline="0" dirty="0" smtClean="0"/>
                        <a:t>처음에는 천천히 시작하고 점점 빨라지다가 마지</a:t>
                      </a:r>
                      <a:endParaRPr lang="en-US" altLang="ko-KR" sz="1600" b="0" baseline="0" dirty="0" smtClean="0"/>
                    </a:p>
                    <a:p>
                      <a:pPr algn="l" latinLnBrk="1"/>
                      <a:r>
                        <a:rPr lang="en-US" altLang="ko-KR" sz="1600" b="0" baseline="0" dirty="0" smtClean="0"/>
                        <a:t> </a:t>
                      </a:r>
                      <a:r>
                        <a:rPr lang="ko-KR" altLang="en-US" sz="1600" b="0" baseline="0" dirty="0" smtClean="0"/>
                        <a:t>막에는 천천히 끝남</a:t>
                      </a:r>
                      <a:r>
                        <a:rPr lang="en-US" altLang="ko-KR" sz="1600" b="0" baseline="0" dirty="0" smtClean="0"/>
                        <a:t>(</a:t>
                      </a:r>
                      <a:r>
                        <a:rPr lang="ko-KR" altLang="en-US" sz="1600" b="0" baseline="0" dirty="0" smtClean="0"/>
                        <a:t>기본값</a:t>
                      </a:r>
                      <a:r>
                        <a:rPr lang="en-US" altLang="ko-KR" sz="1600" b="0" baseline="0" dirty="0" smtClean="0"/>
                        <a:t>)</a:t>
                      </a:r>
                      <a:endParaRPr lang="ko-KR" altLang="en-US" sz="1600" b="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614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ease-in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시작을 느리게 함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614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ease-out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느리게 끝남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614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ease-in-out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느리게 시작하고 느리게 끝남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5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변형</a:t>
            </a:r>
            <a:r>
              <a:rPr lang="en-US" altLang="ko-KR" sz="2800" dirty="0" smtClean="0"/>
              <a:t>(transform)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4528" y="1175548"/>
            <a:ext cx="2304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변형</a:t>
            </a:r>
            <a:r>
              <a:rPr lang="en-US" altLang="ko-KR" sz="2000" b="1" dirty="0" smtClean="0"/>
              <a:t>(transform)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8544" y="1772816"/>
            <a:ext cx="403244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차원 변형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수평이나 수직으로 웹 요소 변형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크기나 각도만 지정하면 됨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좌표 사용</a:t>
            </a:r>
            <a:endParaRPr lang="en-US" altLang="ko-KR" sz="16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460612" y="3501008"/>
            <a:ext cx="2412268" cy="2447686"/>
            <a:chOff x="1460612" y="3501008"/>
            <a:chExt cx="2412268" cy="2447686"/>
          </a:xfrm>
        </p:grpSpPr>
        <p:cxnSp>
          <p:nvCxnSpPr>
            <p:cNvPr id="14" name="직선 화살표 연결선 13"/>
            <p:cNvCxnSpPr/>
            <p:nvPr/>
          </p:nvCxnSpPr>
          <p:spPr>
            <a:xfrm>
              <a:off x="1712640" y="3932763"/>
              <a:ext cx="0" cy="1584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rot="16200000">
              <a:off x="2504728" y="3140675"/>
              <a:ext cx="0" cy="1584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712640" y="3501008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(0,0)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68824" y="3716739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60612" y="557936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y</a:t>
              </a:r>
              <a:endParaRPr lang="ko-KR" altLang="en-US" dirty="0"/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5097016" y="1844824"/>
            <a:ext cx="0" cy="4320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78252" y="1772816"/>
            <a:ext cx="403244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3</a:t>
            </a:r>
            <a:r>
              <a:rPr lang="ko-KR" altLang="en-US" sz="2000" b="1" dirty="0" smtClean="0"/>
              <a:t>차원 변형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X</a:t>
            </a:r>
            <a:r>
              <a:rPr lang="ko-KR" altLang="en-US" sz="1600" dirty="0" smtClean="0"/>
              <a:t>축과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축에 원근감 추가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Z</a:t>
            </a:r>
            <a:r>
              <a:rPr lang="ko-KR" altLang="en-US" sz="1600" dirty="0" smtClean="0"/>
              <a:t>축은 앞뒤로 이동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보는 사람 쪽으로 다가올수록 값이 더 커짐</a:t>
            </a:r>
            <a:endParaRPr lang="en-US" altLang="ko-KR" sz="1600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5673080" y="3635732"/>
            <a:ext cx="2772308" cy="2220722"/>
            <a:chOff x="5673080" y="3635732"/>
            <a:chExt cx="3024336" cy="2405388"/>
          </a:xfrm>
        </p:grpSpPr>
        <p:cxnSp>
          <p:nvCxnSpPr>
            <p:cNvPr id="22" name="직선 화살표 연결선 21"/>
            <p:cNvCxnSpPr/>
            <p:nvPr/>
          </p:nvCxnSpPr>
          <p:spPr>
            <a:xfrm>
              <a:off x="6829277" y="4293389"/>
              <a:ext cx="0" cy="1295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6829277" y="4293389"/>
              <a:ext cx="1400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829277" y="386163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(0,0)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93360" y="4077365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73080" y="363573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z</a:t>
              </a:r>
              <a:endParaRPr lang="ko-KR" altLang="en-US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 flipH="1" flipV="1">
              <a:off x="6075766" y="3732287"/>
              <a:ext cx="770666" cy="585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77249" y="567178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72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트랜지션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85448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8544" y="1284213"/>
            <a:ext cx="799288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t</a:t>
            </a:r>
            <a:r>
              <a:rPr lang="en-US" altLang="ko-KR" sz="2000" b="1" dirty="0" smtClean="0"/>
              <a:t>ransition </a:t>
            </a:r>
            <a:r>
              <a:rPr lang="ko-KR" altLang="en-US" sz="2000" b="1" dirty="0" smtClean="0"/>
              <a:t>예제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557346"/>
            <a:ext cx="1425064" cy="14250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68" y="2200132"/>
            <a:ext cx="2274531" cy="223698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2358110" y="3157994"/>
            <a:ext cx="578666" cy="108012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122" y="1628800"/>
            <a:ext cx="4602406" cy="42845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12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상품 페이지에 가격 떠오르게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85448" y="6498751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556792"/>
            <a:ext cx="8280920" cy="268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상품 페이지에 가격 떠오르게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85448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18"/>
          <a:stretch/>
        </p:blipFill>
        <p:spPr>
          <a:xfrm>
            <a:off x="2360712" y="1412776"/>
            <a:ext cx="3672408" cy="46737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06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상품 페이지에 가격 떠오르게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85448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26" y="1556792"/>
            <a:ext cx="8611347" cy="30787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147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애니메이션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29464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76536" y="1196752"/>
            <a:ext cx="806489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CSS</a:t>
            </a:r>
            <a:r>
              <a:rPr lang="ko-KR" altLang="en-US" sz="2000" b="1" dirty="0" smtClean="0"/>
              <a:t>와 애니메이션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</a:t>
            </a:r>
            <a:r>
              <a:rPr lang="ko-KR" altLang="en-US" dirty="0" smtClean="0"/>
              <a:t>애니메이션을 시작해 끝내는 동안 원하는 곳 어디서든 스타일을 바꾸며 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애니메이션을 정의할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b="1" dirty="0" err="1" smtClean="0"/>
              <a:t>키프레임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keyframes</a:t>
            </a:r>
            <a:r>
              <a:rPr lang="en-US" altLang="ko-KR" b="1" dirty="0" smtClean="0"/>
              <a:t>): </a:t>
            </a:r>
            <a:r>
              <a:rPr lang="ko-KR" altLang="en-US" dirty="0" smtClean="0"/>
              <a:t>애니메이션 중간에 스타일이 바뀌는 지점</a:t>
            </a:r>
            <a:endParaRPr lang="en-US" altLang="ko-KR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02990"/>
              </p:ext>
            </p:extLst>
          </p:nvPr>
        </p:nvGraphicFramePr>
        <p:xfrm>
          <a:off x="1136576" y="3073112"/>
          <a:ext cx="8352928" cy="3236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8426"/>
                <a:gridCol w="5234502"/>
              </a:tblGrid>
              <a:tr h="427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 값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79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 @</a:t>
                      </a:r>
                      <a:r>
                        <a:rPr lang="en-US" altLang="ko-KR" sz="1800" b="0" dirty="0" err="1" smtClean="0"/>
                        <a:t>keyframes</a:t>
                      </a:r>
                      <a:endParaRPr lang="en-US" altLang="ko-KR" sz="1800" b="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애니메이션이 바뀌는 지점을 설정합니다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27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 animation-name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@</a:t>
                      </a:r>
                      <a:r>
                        <a:rPr lang="en-US" altLang="ko-KR" sz="1600" dirty="0" err="1" smtClean="0"/>
                        <a:t>keyframes</a:t>
                      </a:r>
                      <a:r>
                        <a:rPr lang="ko-KR" altLang="en-US" sz="1600" dirty="0" smtClean="0"/>
                        <a:t>로 설정해 놓은 중간 상태의 이름을 지정함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279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 animation-duration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애니메이션 지연 시간을 지정합니다</a:t>
                      </a:r>
                      <a:r>
                        <a:rPr lang="en-US" altLang="ko-KR" sz="1600" dirty="0" smtClean="0"/>
                        <a:t>.(</a:t>
                      </a:r>
                      <a:r>
                        <a:rPr lang="ko-KR" altLang="en-US" sz="1600" dirty="0" smtClean="0"/>
                        <a:t>반듯이 들어감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668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 animation-direction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애니메이션 종료 후 처음부터 시작할지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역방향으로 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진행할지를 지정합니다</a:t>
                      </a:r>
                      <a:r>
                        <a:rPr lang="en-US" altLang="ko-KR" sz="1600" dirty="0" smtClean="0"/>
                        <a:t>.(normal / alternate)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27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 animation-iteration</a:t>
                      </a:r>
                      <a:r>
                        <a:rPr lang="en-US" altLang="ko-KR" sz="1800" b="0" baseline="0" dirty="0" smtClean="0"/>
                        <a:t>-count</a:t>
                      </a:r>
                      <a:endParaRPr lang="en-US" altLang="ko-KR" sz="1800" b="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애니메이션 반복 횟수를 지정함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기본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번</a:t>
                      </a:r>
                      <a:r>
                        <a:rPr lang="en-US" altLang="ko-KR" sz="1600" dirty="0" smtClean="0"/>
                        <a:t>, infinite-</a:t>
                      </a:r>
                      <a:r>
                        <a:rPr lang="ko-KR" altLang="en-US" sz="1600" dirty="0" smtClean="0"/>
                        <a:t>무한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27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 animation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애니메이션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속성들을 한꺼번에 묶어 지정함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72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애니메이션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57456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536" y="1196752"/>
            <a:ext cx="77048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@</a:t>
            </a:r>
            <a:r>
              <a:rPr lang="en-US" altLang="ko-KR" sz="2000" b="1" dirty="0" err="1" smtClean="0"/>
              <a:t>keyframes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속성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</a:t>
            </a:r>
            <a:r>
              <a:rPr lang="ko-KR" altLang="en-US" dirty="0" smtClean="0"/>
              <a:t>애니메이션의 시작과 끝을 비롯해 </a:t>
            </a:r>
            <a:r>
              <a:rPr lang="ko-KR" altLang="en-US" dirty="0" smtClean="0">
                <a:solidFill>
                  <a:srgbClr val="C00000"/>
                </a:solidFill>
              </a:rPr>
              <a:t>상태가 바뀌는 지점</a:t>
            </a:r>
            <a:r>
              <a:rPr lang="ko-KR" altLang="en-US" dirty="0" smtClean="0"/>
              <a:t>을 설정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>
                <a:solidFill>
                  <a:srgbClr val="C00000"/>
                </a:solidFill>
              </a:rPr>
              <a:t>이름</a:t>
            </a:r>
            <a:r>
              <a:rPr lang="ko-KR" altLang="en-US" dirty="0" smtClean="0"/>
              <a:t>으로 애니메이션 구별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시작 위치는 </a:t>
            </a:r>
            <a:r>
              <a:rPr lang="en-US" altLang="ko-KR" dirty="0" smtClean="0"/>
              <a:t>0%, </a:t>
            </a:r>
            <a:r>
              <a:rPr lang="ko-KR" altLang="en-US" dirty="0" smtClean="0"/>
              <a:t>끝 위치 </a:t>
            </a:r>
            <a:r>
              <a:rPr lang="en-US" altLang="ko-KR" dirty="0" smtClean="0"/>
              <a:t>100%</a:t>
            </a:r>
            <a:r>
              <a:rPr lang="ko-KR" altLang="en-US" dirty="0" smtClean="0"/>
              <a:t>로 놓고 지정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시작과 끝 위치만 사용한다면 </a:t>
            </a:r>
            <a:r>
              <a:rPr lang="en-US" altLang="ko-KR" dirty="0" smtClean="0"/>
              <a:t>from, to </a:t>
            </a:r>
            <a:r>
              <a:rPr lang="ko-KR" altLang="en-US" dirty="0" smtClean="0"/>
              <a:t>키워드 사용 가능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658253" y="2636912"/>
            <a:ext cx="3240360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@</a:t>
            </a:r>
            <a:r>
              <a:rPr lang="en-US" altLang="ko-KR" b="1" dirty="0" err="1" smtClean="0">
                <a:solidFill>
                  <a:srgbClr val="0070C0"/>
                </a:solidFill>
              </a:rPr>
              <a:t>keyframes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/>
              <a:t>이름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</a:t>
            </a:r>
            <a:r>
              <a:rPr lang="en-US" altLang="ko-KR" dirty="0"/>
              <a:t> </a:t>
            </a:r>
            <a:r>
              <a:rPr lang="en-US" altLang="ko-KR" dirty="0" smtClean="0"/>
              <a:t>from{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변경전</a:t>
            </a:r>
            <a:r>
              <a:rPr lang="ko-KR" altLang="en-US" dirty="0" smtClean="0"/>
              <a:t> 속성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to{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변경후</a:t>
            </a:r>
            <a:r>
              <a:rPr lang="ko-KR" altLang="en-US" dirty="0" smtClean="0"/>
              <a:t> 속성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4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애니메이션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94846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536" y="1196752"/>
            <a:ext cx="77048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@</a:t>
            </a:r>
            <a:r>
              <a:rPr lang="en-US" altLang="ko-KR" sz="2000" b="1" dirty="0" err="1" smtClean="0"/>
              <a:t>keyframes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속성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애니메이션 지점 설정하기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3409637"/>
            <a:ext cx="4104456" cy="29253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57" y="3429000"/>
            <a:ext cx="3227077" cy="18341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73333"/>
            <a:ext cx="1008112" cy="9857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l="9180" t="20262" r="84892" b="68101"/>
          <a:stretch/>
        </p:blipFill>
        <p:spPr>
          <a:xfrm>
            <a:off x="3512840" y="1997420"/>
            <a:ext cx="864096" cy="953662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2900772" y="2357630"/>
            <a:ext cx="432048" cy="203171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0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애니메이션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85448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76536" y="1196752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a</a:t>
            </a:r>
            <a:r>
              <a:rPr lang="en-US" altLang="ko-KR" sz="2000" b="1" dirty="0" smtClean="0"/>
              <a:t>nimation-name </a:t>
            </a:r>
            <a:r>
              <a:rPr lang="ko-KR" altLang="en-US" sz="2000" b="1" dirty="0" smtClean="0"/>
              <a:t>속성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keyframes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속성에서 만든 애니메이션 이름을 사용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477" t="12505" r="71081" b="65515"/>
          <a:stretch/>
        </p:blipFill>
        <p:spPr>
          <a:xfrm>
            <a:off x="5582970" y="2649426"/>
            <a:ext cx="3175908" cy="1355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3" y="2649426"/>
            <a:ext cx="3188611" cy="1355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오른쪽 화살표 5"/>
          <p:cNvSpPr/>
          <p:nvPr/>
        </p:nvSpPr>
        <p:spPr>
          <a:xfrm>
            <a:off x="4736976" y="3197052"/>
            <a:ext cx="437661" cy="146062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73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애니메이션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85448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31" y="1287636"/>
            <a:ext cx="3891164" cy="4346055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302326"/>
            <a:ext cx="4090600" cy="4817818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21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애니메이션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35132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9351" y="1268760"/>
            <a:ext cx="835292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무한 반복하는 애니메이션 만들기</a:t>
            </a:r>
            <a:endParaRPr lang="en-US" altLang="ko-KR" sz="2000" b="1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988840"/>
            <a:ext cx="2824847" cy="11563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432" y="2234228"/>
            <a:ext cx="3102010" cy="811612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4129184" y="2567003"/>
            <a:ext cx="437661" cy="146062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4018192"/>
            <a:ext cx="3267768" cy="827835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432" y="3145165"/>
            <a:ext cx="4269510" cy="34017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40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변형</a:t>
            </a:r>
            <a:r>
              <a:rPr lang="en-US" altLang="ko-KR" sz="2800" dirty="0" smtClean="0"/>
              <a:t>(transform)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04245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4528" y="1175548"/>
            <a:ext cx="7992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transform(</a:t>
            </a:r>
            <a:r>
              <a:rPr lang="ko-KR" altLang="en-US" sz="2000" b="1" dirty="0"/>
              <a:t>변형</a:t>
            </a:r>
            <a:r>
              <a:rPr lang="en-US" altLang="ko-KR" sz="2000" b="1" dirty="0"/>
              <a:t>) </a:t>
            </a:r>
            <a:r>
              <a:rPr lang="ko-KR" altLang="en-US" sz="2000" b="1" dirty="0" smtClean="0"/>
              <a:t>속</a:t>
            </a:r>
            <a:r>
              <a:rPr lang="ko-KR" altLang="en-US" sz="2000" b="1" dirty="0"/>
              <a:t>성</a:t>
            </a:r>
            <a:endParaRPr lang="en-US" altLang="ko-KR" sz="2000" b="1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85741"/>
              </p:ext>
            </p:extLst>
          </p:nvPr>
        </p:nvGraphicFramePr>
        <p:xfrm>
          <a:off x="1071364" y="1988840"/>
          <a:ext cx="7626052" cy="3292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  <a:gridCol w="5897860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480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rotate()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각도만큼 웹 요소를 시계 방향이나 시계 반대 방향으로 회전</a:t>
                      </a:r>
                      <a:endParaRPr lang="en-US" altLang="ko-KR" sz="160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transform</a:t>
                      </a:r>
                      <a:r>
                        <a:rPr lang="en-US" altLang="ko-KR" sz="1600" dirty="0" err="1" smtClean="0"/>
                        <a:t>:rotate</a:t>
                      </a:r>
                      <a:r>
                        <a:rPr lang="en-US" altLang="ko-KR" sz="1600" dirty="0" smtClean="0"/>
                        <a:t>(45deg)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8841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translate()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지정한 방향으로 이동할 거리를 지정하면 해당 요소를 이동</a:t>
                      </a:r>
                      <a:endParaRPr lang="en-US" altLang="ko-KR" sz="160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transform</a:t>
                      </a:r>
                      <a:r>
                        <a:rPr lang="en-US" altLang="ko-KR" sz="1600" dirty="0" err="1" smtClean="0"/>
                        <a:t>:translateX</a:t>
                      </a:r>
                      <a:r>
                        <a:rPr lang="en-US" altLang="ko-KR" sz="1600" dirty="0" smtClean="0"/>
                        <a:t>(50px), </a:t>
                      </a:r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transform</a:t>
                      </a:r>
                      <a:r>
                        <a:rPr lang="en-US" altLang="ko-KR" sz="1600" dirty="0" err="1" smtClean="0"/>
                        <a:t>:translateY</a:t>
                      </a:r>
                      <a:r>
                        <a:rPr lang="en-US" altLang="ko-KR" sz="1600" dirty="0" smtClean="0"/>
                        <a:t>(20px)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8841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scale()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지정한 크기만큼 요소를 확대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축소 </a:t>
                      </a:r>
                      <a:endParaRPr lang="en-US" altLang="ko-KR" sz="160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transform</a:t>
                      </a:r>
                      <a:r>
                        <a:rPr lang="en-US" altLang="ko-KR" sz="1600" dirty="0" err="1" smtClean="0"/>
                        <a:t>:scaleX</a:t>
                      </a:r>
                      <a:r>
                        <a:rPr lang="en-US" altLang="ko-KR" sz="1600" dirty="0" smtClean="0"/>
                        <a:t>(1.5), </a:t>
                      </a:r>
                      <a:r>
                        <a:rPr lang="en-US" altLang="ko-KR" sz="1600" dirty="0" err="1" smtClean="0"/>
                        <a:t>scaleY</a:t>
                      </a:r>
                      <a:r>
                        <a:rPr lang="en-US" altLang="ko-KR" sz="1600" dirty="0" smtClean="0"/>
                        <a:t>(1.5),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transform</a:t>
                      </a:r>
                      <a:r>
                        <a:rPr lang="en-US" altLang="ko-KR" sz="1600" dirty="0" err="1" smtClean="0"/>
                        <a:t>:</a:t>
                      </a:r>
                      <a:r>
                        <a:rPr lang="en-US" altLang="ko-KR" sz="1600" baseline="0" dirty="0" err="1" smtClean="0"/>
                        <a:t>scale</a:t>
                      </a:r>
                      <a:r>
                        <a:rPr lang="en-US" altLang="ko-KR" sz="1600" baseline="0" dirty="0" smtClean="0"/>
                        <a:t>(2)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72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애니메이션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35132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9351" y="1268760"/>
            <a:ext cx="835292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무한 반복하는 애니메이션 만들기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916832"/>
            <a:ext cx="5140262" cy="4032448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67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애니메이션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13440" y="6485534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6536" y="1052736"/>
            <a:ext cx="7128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animation </a:t>
            </a:r>
            <a:r>
              <a:rPr lang="ko-KR" altLang="en-US" sz="2000" b="1" dirty="0" smtClean="0"/>
              <a:t>속성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여러 개의 애니메이션 속성을 하나의 속성으로 줄여서 사용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특히</a:t>
            </a:r>
            <a:r>
              <a:rPr lang="en-US" altLang="ko-KR" dirty="0" smtClean="0"/>
              <a:t>, animation-duration </a:t>
            </a:r>
            <a:r>
              <a:rPr lang="ko-KR" altLang="en-US" dirty="0" smtClean="0"/>
              <a:t>속성은 반드시 지정해야 함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447" y="2348880"/>
            <a:ext cx="1080120" cy="12715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2529585"/>
            <a:ext cx="1238779" cy="9101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364506"/>
            <a:ext cx="1195454" cy="1240283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2498412" y="2911616"/>
            <a:ext cx="437661" cy="146062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4169005" y="2911616"/>
            <a:ext cx="437661" cy="146062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28" y="5085184"/>
            <a:ext cx="3365276" cy="1080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2" y="3604789"/>
            <a:ext cx="6972905" cy="13336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64"/>
          <a:stretch/>
        </p:blipFill>
        <p:spPr>
          <a:xfrm>
            <a:off x="920552" y="5085184"/>
            <a:ext cx="5040560" cy="11518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348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변형</a:t>
            </a:r>
            <a:r>
              <a:rPr lang="en-US" altLang="ko-KR" sz="2800" dirty="0" smtClean="0"/>
              <a:t>(transform)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04245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2560" y="1452547"/>
            <a:ext cx="288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transform(</a:t>
            </a:r>
            <a:r>
              <a:rPr lang="ko-KR" altLang="en-US" sz="2000" b="1" dirty="0"/>
              <a:t>변형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속성</a:t>
            </a:r>
            <a:endParaRPr lang="en-US" altLang="ko-KR" sz="20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81" y="1237933"/>
            <a:ext cx="2692208" cy="53905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276873"/>
            <a:ext cx="3456384" cy="33126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68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변형</a:t>
            </a:r>
            <a:r>
              <a:rPr lang="en-US" altLang="ko-KR" sz="2800" dirty="0" smtClean="0"/>
              <a:t>(transform)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04245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2560" y="1452547"/>
            <a:ext cx="288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transform(</a:t>
            </a:r>
            <a:r>
              <a:rPr lang="ko-KR" altLang="en-US" sz="2000" b="1" dirty="0"/>
              <a:t>변형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속성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1268760"/>
            <a:ext cx="3423354" cy="53634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46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변형</a:t>
            </a:r>
            <a:r>
              <a:rPr lang="en-US" altLang="ko-KR" sz="2800" dirty="0" smtClean="0"/>
              <a:t>(transform)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04245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2560" y="1196752"/>
            <a:ext cx="381642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transform(</a:t>
            </a:r>
            <a:r>
              <a:rPr lang="ko-KR" altLang="en-US" sz="2000" b="1" dirty="0"/>
              <a:t>변형</a:t>
            </a:r>
            <a:r>
              <a:rPr lang="en-US" altLang="ko-KR" sz="2000" b="1" dirty="0" smtClean="0"/>
              <a:t>) : rotate()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h</a:t>
            </a:r>
            <a:r>
              <a:rPr lang="en-US" altLang="ko-KR" b="1" dirty="0" smtClean="0"/>
              <a:t>over </a:t>
            </a:r>
            <a:r>
              <a:rPr lang="ko-KR" altLang="en-US" b="1" dirty="0" err="1" smtClean="0"/>
              <a:t>선택</a:t>
            </a:r>
            <a:r>
              <a:rPr lang="ko-KR" altLang="en-US" b="1" dirty="0" err="1"/>
              <a:t>자</a:t>
            </a:r>
            <a:r>
              <a:rPr lang="ko-KR" altLang="en-US" b="1" dirty="0" smtClean="0"/>
              <a:t> 적용하기</a:t>
            </a:r>
            <a:endParaRPr lang="en-US" altLang="ko-KR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9" r="45573" b="78033"/>
          <a:stretch/>
        </p:blipFill>
        <p:spPr>
          <a:xfrm>
            <a:off x="2000672" y="2381116"/>
            <a:ext cx="1584176" cy="8314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2" r="8995" b="49893"/>
          <a:stretch/>
        </p:blipFill>
        <p:spPr>
          <a:xfrm>
            <a:off x="4664968" y="2111058"/>
            <a:ext cx="2450034" cy="13716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3770412" y="2669509"/>
            <a:ext cx="578666" cy="108012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410" y="3842356"/>
            <a:ext cx="3444539" cy="2034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24"/>
          <a:stretch/>
        </p:blipFill>
        <p:spPr>
          <a:xfrm>
            <a:off x="1712213" y="3621588"/>
            <a:ext cx="3745269" cy="25376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617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변형</a:t>
            </a:r>
            <a:r>
              <a:rPr lang="en-US" altLang="ko-KR" sz="2800" dirty="0" smtClean="0"/>
              <a:t>(transform)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04245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2560" y="1196752"/>
            <a:ext cx="381642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transform(</a:t>
            </a:r>
            <a:r>
              <a:rPr lang="ko-KR" altLang="en-US" sz="2000" b="1" dirty="0"/>
              <a:t>변형</a:t>
            </a:r>
            <a:r>
              <a:rPr lang="en-US" altLang="ko-KR" sz="2000" b="1" dirty="0" smtClean="0"/>
              <a:t>) – translate()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h</a:t>
            </a:r>
            <a:r>
              <a:rPr lang="en-US" altLang="ko-KR" b="1" dirty="0" smtClean="0"/>
              <a:t>over </a:t>
            </a:r>
            <a:r>
              <a:rPr lang="ko-KR" altLang="en-US" b="1" dirty="0" err="1" smtClean="0"/>
              <a:t>선택</a:t>
            </a:r>
            <a:r>
              <a:rPr lang="ko-KR" altLang="en-US" b="1" dirty="0" err="1"/>
              <a:t>자</a:t>
            </a:r>
            <a:r>
              <a:rPr lang="ko-KR" altLang="en-US" b="1" dirty="0" smtClean="0"/>
              <a:t> 적용하기</a:t>
            </a:r>
            <a:endParaRPr lang="en-US" altLang="ko-KR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9" r="45573" b="78033"/>
          <a:stretch/>
        </p:blipFill>
        <p:spPr>
          <a:xfrm>
            <a:off x="1996589" y="2615830"/>
            <a:ext cx="1584176" cy="8314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3770412" y="2900455"/>
            <a:ext cx="578666" cy="108012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401" y="2322851"/>
            <a:ext cx="3254022" cy="14174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3938914"/>
            <a:ext cx="4019019" cy="19465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345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변형</a:t>
            </a:r>
            <a:r>
              <a:rPr lang="en-US" altLang="ko-KR" sz="2800" dirty="0" smtClean="0"/>
              <a:t>(transform)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04245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2560" y="1196752"/>
            <a:ext cx="381642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transform(</a:t>
            </a:r>
            <a:r>
              <a:rPr lang="ko-KR" altLang="en-US" sz="2000" b="1" dirty="0"/>
              <a:t>변형</a:t>
            </a:r>
            <a:r>
              <a:rPr lang="en-US" altLang="ko-KR" sz="2000" b="1" dirty="0" smtClean="0"/>
              <a:t>) – scale(1.5)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h</a:t>
            </a:r>
            <a:r>
              <a:rPr lang="en-US" altLang="ko-KR" b="1" dirty="0" smtClean="0"/>
              <a:t>over </a:t>
            </a:r>
            <a:r>
              <a:rPr lang="ko-KR" altLang="en-US" b="1" dirty="0" err="1" smtClean="0"/>
              <a:t>선택</a:t>
            </a:r>
            <a:r>
              <a:rPr lang="ko-KR" altLang="en-US" b="1" dirty="0" err="1"/>
              <a:t>자</a:t>
            </a:r>
            <a:r>
              <a:rPr lang="ko-KR" altLang="en-US" b="1" dirty="0" smtClean="0"/>
              <a:t> 적용하기</a:t>
            </a:r>
            <a:endParaRPr lang="en-US" altLang="ko-KR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9" r="45573" b="78033"/>
          <a:stretch/>
        </p:blipFill>
        <p:spPr>
          <a:xfrm>
            <a:off x="1996589" y="2615830"/>
            <a:ext cx="1584176" cy="8314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3770412" y="2900455"/>
            <a:ext cx="578666" cy="108012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82" y="4149080"/>
            <a:ext cx="3993226" cy="20194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2189490"/>
            <a:ext cx="2667231" cy="16841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06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브라우저 접두사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4528" y="1279616"/>
            <a:ext cx="7920880" cy="133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</a:t>
            </a:r>
            <a:r>
              <a:rPr lang="ko-KR" altLang="en-US" sz="2000" b="1" dirty="0" smtClean="0"/>
              <a:t>브라우저 접두사</a:t>
            </a:r>
            <a:r>
              <a:rPr lang="en-US" altLang="ko-KR" sz="2000" b="1" dirty="0" smtClean="0"/>
              <a:t>(Vendor Prefix)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표준 규약이 아닌 속성들은 브라우저에 따라 다른 방식으로 지원되기 때문에 속성 이름 앞에 접두사를 붙여 </a:t>
            </a:r>
            <a:r>
              <a:rPr lang="ko-KR" altLang="en-US" dirty="0" err="1" smtClean="0"/>
              <a:t>브라우저별로</a:t>
            </a:r>
            <a:r>
              <a:rPr lang="ko-KR" altLang="en-US" dirty="0" smtClean="0"/>
              <a:t> 구분한다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919073"/>
              </p:ext>
            </p:extLst>
          </p:nvPr>
        </p:nvGraphicFramePr>
        <p:xfrm>
          <a:off x="1208584" y="2924943"/>
          <a:ext cx="7626052" cy="2376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371"/>
                <a:gridCol w="6132681"/>
              </a:tblGrid>
              <a:tr h="475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-</a:t>
                      </a:r>
                      <a:r>
                        <a:rPr lang="en-US" altLang="ko-KR" sz="1800" dirty="0" err="1" smtClean="0"/>
                        <a:t>webkit</a:t>
                      </a:r>
                      <a:r>
                        <a:rPr lang="en-US" altLang="ko-KR" sz="1800" dirty="0" smtClean="0"/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웹키트</a:t>
                      </a:r>
                      <a:r>
                        <a:rPr lang="ko-KR" altLang="en-US" sz="1600" dirty="0" smtClean="0"/>
                        <a:t> 방식 브라우저용</a:t>
                      </a:r>
                      <a:r>
                        <a:rPr lang="en-US" altLang="ko-KR" sz="1600" dirty="0" smtClean="0"/>
                        <a:t>(Safari, Chrome</a:t>
                      </a:r>
                      <a:r>
                        <a:rPr lang="ko-KR" altLang="en-US" sz="1600" dirty="0" smtClean="0"/>
                        <a:t> 등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7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-</a:t>
                      </a:r>
                      <a:r>
                        <a:rPr lang="en-US" altLang="ko-KR" sz="1800" dirty="0" err="1" smtClean="0"/>
                        <a:t>moz</a:t>
                      </a:r>
                      <a:r>
                        <a:rPr lang="en-US" altLang="ko-KR" sz="1800" dirty="0" smtClean="0"/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게코</a:t>
                      </a:r>
                      <a:r>
                        <a:rPr lang="ko-KR" altLang="en-US" sz="1600" dirty="0" smtClean="0"/>
                        <a:t> 방식 브라우저용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FireFox</a:t>
                      </a:r>
                      <a:r>
                        <a:rPr lang="ko-KR" altLang="en-US" sz="1600" dirty="0" smtClean="0"/>
                        <a:t> 등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7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-o-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Opera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7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-</a:t>
                      </a:r>
                      <a:r>
                        <a:rPr lang="en-US" altLang="ko-KR" sz="1800" dirty="0" err="1" smtClean="0"/>
                        <a:t>ms</a:t>
                      </a:r>
                      <a:r>
                        <a:rPr lang="en-US" altLang="ko-KR" sz="1800" dirty="0" smtClean="0"/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Internet</a:t>
                      </a:r>
                      <a:r>
                        <a:rPr lang="en-US" altLang="ko-KR" sz="1600" baseline="0" dirty="0" smtClean="0"/>
                        <a:t> Explorer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75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6785</TotalTime>
  <Words>729</Words>
  <Application>Microsoft Office PowerPoint</Application>
  <PresentationFormat>A4 용지(210x297mm)</PresentationFormat>
  <Paragraphs>198</Paragraphs>
  <Slides>31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10강. css3와 애니메이션</vt:lpstr>
      <vt:lpstr>변형(transform)</vt:lpstr>
      <vt:lpstr>변형(transform)</vt:lpstr>
      <vt:lpstr>변형(transform)</vt:lpstr>
      <vt:lpstr>변형(transform)</vt:lpstr>
      <vt:lpstr>변형(transform)</vt:lpstr>
      <vt:lpstr>변형(transform)</vt:lpstr>
      <vt:lpstr>변형(transform)</vt:lpstr>
      <vt:lpstr>브라우저 접두사</vt:lpstr>
      <vt:lpstr>브라우저 접두사</vt:lpstr>
      <vt:lpstr>메뉴 버튼 확대하기</vt:lpstr>
      <vt:lpstr>메뉴 버튼 확대하기</vt:lpstr>
      <vt:lpstr>트랜지션</vt:lpstr>
      <vt:lpstr>트랜지션</vt:lpstr>
      <vt:lpstr>트랜지션</vt:lpstr>
      <vt:lpstr>트랜지션</vt:lpstr>
      <vt:lpstr>트랜지션</vt:lpstr>
      <vt:lpstr>트랜지션</vt:lpstr>
      <vt:lpstr>트랜지션</vt:lpstr>
      <vt:lpstr>트랜지션</vt:lpstr>
      <vt:lpstr>상품 페이지에 가격 떠오르게 만들기</vt:lpstr>
      <vt:lpstr>상품 페이지에 가격 떠오르게 만들기</vt:lpstr>
      <vt:lpstr>상품 페이지에 가격 떠오르게 만들기</vt:lpstr>
      <vt:lpstr>애니메이션</vt:lpstr>
      <vt:lpstr>애니메이션</vt:lpstr>
      <vt:lpstr>애니메이션</vt:lpstr>
      <vt:lpstr>애니메이션</vt:lpstr>
      <vt:lpstr>애니메이션</vt:lpstr>
      <vt:lpstr>애니메이션</vt:lpstr>
      <vt:lpstr>애니메이션</vt:lpstr>
      <vt:lpstr>애니메이션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476</cp:revision>
  <dcterms:created xsi:type="dcterms:W3CDTF">2019-03-04T02:36:55Z</dcterms:created>
  <dcterms:modified xsi:type="dcterms:W3CDTF">2022-05-22T07:58:53Z</dcterms:modified>
</cp:coreProperties>
</file>