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256" r:id="rId2"/>
    <p:sldId id="384" r:id="rId3"/>
    <p:sldId id="289" r:id="rId4"/>
    <p:sldId id="340" r:id="rId5"/>
    <p:sldId id="368" r:id="rId6"/>
    <p:sldId id="400" r:id="rId7"/>
    <p:sldId id="451" r:id="rId8"/>
    <p:sldId id="452" r:id="rId9"/>
    <p:sldId id="432" r:id="rId10"/>
    <p:sldId id="438" r:id="rId11"/>
    <p:sldId id="423" r:id="rId12"/>
    <p:sldId id="450" r:id="rId13"/>
    <p:sldId id="433" r:id="rId14"/>
    <p:sldId id="434" r:id="rId15"/>
    <p:sldId id="405" r:id="rId16"/>
    <p:sldId id="393" r:id="rId17"/>
    <p:sldId id="391" r:id="rId18"/>
    <p:sldId id="397" r:id="rId19"/>
    <p:sldId id="398" r:id="rId20"/>
    <p:sldId id="445" r:id="rId21"/>
    <p:sldId id="409" r:id="rId22"/>
    <p:sldId id="410" r:id="rId23"/>
    <p:sldId id="439" r:id="rId24"/>
    <p:sldId id="412" r:id="rId25"/>
    <p:sldId id="411" r:id="rId26"/>
    <p:sldId id="447" r:id="rId27"/>
    <p:sldId id="442" r:id="rId28"/>
    <p:sldId id="448" r:id="rId29"/>
    <p:sldId id="425" r:id="rId30"/>
    <p:sldId id="443" r:id="rId31"/>
    <p:sldId id="444" r:id="rId32"/>
    <p:sldId id="426" r:id="rId33"/>
    <p:sldId id="449" r:id="rId34"/>
    <p:sldId id="427" r:id="rId35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>
      <p:cViewPr varScale="1">
        <p:scale>
          <a:sx n="67" d="100"/>
          <a:sy n="67" d="100"/>
        </p:scale>
        <p:origin x="72" y="46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6"/>
          <p:cNvSpPr/>
          <p:nvPr userDrawn="1"/>
        </p:nvSpPr>
        <p:spPr>
          <a:xfrm>
            <a:off x="331006" y="0"/>
            <a:ext cx="2144688" cy="6858000"/>
          </a:xfrm>
          <a:custGeom>
            <a:avLst/>
            <a:gdLst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4688" h="6858000">
                <a:moveTo>
                  <a:pt x="0" y="0"/>
                </a:moveTo>
                <a:lnTo>
                  <a:pt x="2144688" y="0"/>
                </a:lnTo>
                <a:cubicBezTo>
                  <a:pt x="1083331" y="2392136"/>
                  <a:pt x="1320095" y="4678136"/>
                  <a:pt x="2144688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-1" y="0"/>
            <a:ext cx="2222697" cy="6858000"/>
          </a:xfrm>
          <a:custGeom>
            <a:avLst/>
            <a:gdLst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4688" h="6858000">
                <a:moveTo>
                  <a:pt x="0" y="0"/>
                </a:moveTo>
                <a:lnTo>
                  <a:pt x="2144688" y="0"/>
                </a:lnTo>
                <a:cubicBezTo>
                  <a:pt x="1083331" y="2392136"/>
                  <a:pt x="1320095" y="4678136"/>
                  <a:pt x="2144688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39555" y="6619888"/>
            <a:ext cx="9945555" cy="238111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488505" y="260649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sp>
        <p:nvSpPr>
          <p:cNvPr id="12" name="직사각형 7"/>
          <p:cNvSpPr/>
          <p:nvPr userDrawn="1"/>
        </p:nvSpPr>
        <p:spPr>
          <a:xfrm>
            <a:off x="-39555" y="6453337"/>
            <a:ext cx="9945555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3" name="Picture 6" descr="html5 &amp; css3 – Institute of Software Technologies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046207"/>
            <a:ext cx="1200394" cy="620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76736" y="2060848"/>
            <a:ext cx="6120680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b="1" dirty="0">
                <a:solidFill>
                  <a:schemeClr val="tx1"/>
                </a:solidFill>
              </a:rPr>
              <a:t>3</a:t>
            </a:r>
            <a:r>
              <a:rPr lang="ko-KR" altLang="en-US" b="1" dirty="0" smtClean="0">
                <a:solidFill>
                  <a:schemeClr val="tx1"/>
                </a:solidFill>
              </a:rPr>
              <a:t>강</a:t>
            </a:r>
            <a:r>
              <a:rPr lang="en-US" altLang="ko-KR" b="1" dirty="0" smtClean="0">
                <a:solidFill>
                  <a:schemeClr val="tx1"/>
                </a:solidFill>
              </a:rPr>
              <a:t>. CSS </a:t>
            </a:r>
            <a:r>
              <a:rPr lang="ko-KR" altLang="en-US" b="1" dirty="0" smtClean="0">
                <a:solidFill>
                  <a:schemeClr val="tx1"/>
                </a:solidFill>
              </a:rPr>
              <a:t>텍스트와 표 스타일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AutoShape 2" descr="HTML5 Introduction &amp; Syntax | PoiemaWe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216" y="4077072"/>
            <a:ext cx="1575755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r>
              <a:rPr lang="en-US" altLang="ko-KR" sz="2800" b="1" dirty="0" smtClean="0"/>
              <a:t>   span </a:t>
            </a:r>
            <a:r>
              <a:rPr lang="ko-KR" altLang="en-US" sz="2800" b="1" dirty="0" smtClean="0"/>
              <a:t>태그 알아보기</a:t>
            </a:r>
            <a:endParaRPr lang="ko-KR" altLang="en-US" sz="2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979202"/>
              </p:ext>
            </p:extLst>
          </p:nvPr>
        </p:nvGraphicFramePr>
        <p:xfrm>
          <a:off x="884548" y="2012816"/>
          <a:ext cx="8136904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21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7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4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구분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설 명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2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  &lt;span&gt;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dirty="0" smtClean="0"/>
                        <a:t>태그</a:t>
                      </a:r>
                      <a:endParaRPr lang="en-US" altLang="ko-KR" sz="18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800" dirty="0" smtClean="0"/>
                        <a:t> </a:t>
                      </a:r>
                      <a:r>
                        <a:rPr lang="ko-KR" altLang="en-US" sz="1800" dirty="0" smtClean="0"/>
                        <a:t>텍스트나 문서의 한 부분만을 지정하여 스타일을 적용하는 </a:t>
                      </a:r>
                      <a:r>
                        <a:rPr lang="ko-KR" altLang="en-US" sz="1800" dirty="0" err="1" smtClean="0"/>
                        <a:t>인라인</a:t>
                      </a:r>
                      <a:r>
                        <a:rPr lang="ko-KR" altLang="en-US" sz="1800" dirty="0" smtClean="0"/>
                        <a:t> 태그이다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20552" y="1412776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&lt;span&gt; </a:t>
            </a:r>
            <a:r>
              <a:rPr lang="ko-KR" altLang="en-US" sz="2000" dirty="0" smtClean="0"/>
              <a:t>태그</a:t>
            </a: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1" y="3517259"/>
            <a:ext cx="5400600" cy="13154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1" y="4975122"/>
            <a:ext cx="7026249" cy="137171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6705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글꼴 관련 스타일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23201" y="1340768"/>
            <a:ext cx="474129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rgbClr val="C00000"/>
                </a:solidFill>
              </a:rPr>
              <a:t>예제</a:t>
            </a:r>
            <a:r>
              <a:rPr lang="en-US" altLang="ko-KR" b="1" dirty="0" smtClean="0">
                <a:solidFill>
                  <a:srgbClr val="C00000"/>
                </a:solidFill>
              </a:rPr>
              <a:t>. </a:t>
            </a:r>
            <a:r>
              <a:rPr lang="en-US" altLang="ko-KR" b="1" dirty="0" smtClean="0">
                <a:solidFill>
                  <a:srgbClr val="C00000"/>
                </a:solidFill>
              </a:rPr>
              <a:t>font2</a:t>
            </a:r>
            <a:r>
              <a:rPr lang="en-US" altLang="ko-KR" b="1" dirty="0" smtClean="0">
                <a:solidFill>
                  <a:srgbClr val="C00000"/>
                </a:solidFill>
              </a:rPr>
              <a:t>.html </a:t>
            </a:r>
            <a:r>
              <a:rPr lang="en-US" altLang="ko-KR" b="1" dirty="0" smtClean="0">
                <a:solidFill>
                  <a:srgbClr val="C00000"/>
                </a:solidFill>
              </a:rPr>
              <a:t>– </a:t>
            </a:r>
            <a:r>
              <a:rPr lang="ko-KR" altLang="en-US" b="1" dirty="0" smtClean="0">
                <a:solidFill>
                  <a:srgbClr val="C00000"/>
                </a:solidFill>
              </a:rPr>
              <a:t>외부 스타일 </a:t>
            </a:r>
            <a:endParaRPr lang="en-US" altLang="ko-KR" b="1" dirty="0" smtClean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568" y="2060848"/>
            <a:ext cx="5204603" cy="12241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4836404" y="3440241"/>
            <a:ext cx="1185739" cy="408623"/>
          </a:xfrm>
          <a:prstGeom prst="round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garlic.css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324" y="3644553"/>
            <a:ext cx="1940324" cy="129661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636216" y="2672916"/>
            <a:ext cx="5188992" cy="519045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9" t="12706" b="12318"/>
          <a:stretch/>
        </p:blipFill>
        <p:spPr>
          <a:xfrm>
            <a:off x="4836404" y="4005064"/>
            <a:ext cx="3812776" cy="14036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7616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b="1" dirty="0" smtClean="0"/>
              <a:t>외부 스타일 사용 예</a:t>
            </a:r>
            <a:r>
              <a:rPr lang="en-US" altLang="ko-KR" sz="2800" b="1" dirty="0" smtClean="0"/>
              <a:t> 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36576" y="1196752"/>
            <a:ext cx="59766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/>
              <a:t>‘</a:t>
            </a:r>
            <a:r>
              <a:rPr lang="ko-KR" altLang="en-US" dirty="0" smtClean="0"/>
              <a:t>국립현대 미술관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사이트의 외부 스타일파일 보기</a:t>
            </a:r>
            <a:r>
              <a:rPr lang="ko-KR" altLang="en-US" sz="1600" b="1" dirty="0" smtClean="0"/>
              <a:t> </a:t>
            </a:r>
            <a:endParaRPr lang="en-US" altLang="ko-KR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394" y="1772816"/>
            <a:ext cx="7080957" cy="44644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1441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웹 폰트 사용하기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32520" y="1196752"/>
            <a:ext cx="720080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</a:rPr>
              <a:t>   </a:t>
            </a:r>
            <a:r>
              <a:rPr lang="ko-KR" altLang="en-US" b="1" dirty="0" err="1" smtClean="0">
                <a:solidFill>
                  <a:srgbClr val="C00000"/>
                </a:solidFill>
              </a:rPr>
              <a:t>구글</a:t>
            </a:r>
            <a:r>
              <a:rPr lang="ko-KR" altLang="en-US" b="1" dirty="0" smtClean="0">
                <a:solidFill>
                  <a:srgbClr val="C00000"/>
                </a:solidFill>
              </a:rPr>
              <a:t> </a:t>
            </a:r>
            <a:r>
              <a:rPr lang="ko-KR" altLang="en-US" b="1" dirty="0" err="1" smtClean="0">
                <a:solidFill>
                  <a:srgbClr val="C00000"/>
                </a:solidFill>
              </a:rPr>
              <a:t>웹폰트</a:t>
            </a:r>
            <a:r>
              <a:rPr lang="ko-KR" altLang="en-US" b="1" dirty="0" smtClean="0">
                <a:solidFill>
                  <a:srgbClr val="C00000"/>
                </a:solidFill>
              </a:rPr>
              <a:t> 사용하기 </a:t>
            </a:r>
            <a:r>
              <a:rPr lang="en-US" altLang="ko-KR" b="1" dirty="0" smtClean="0">
                <a:solidFill>
                  <a:srgbClr val="C00000"/>
                </a:solidFill>
              </a:rPr>
              <a:t>–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font.google.com</a:t>
            </a:r>
            <a:r>
              <a:rPr lang="en-US" altLang="ko-KR" b="1" dirty="0" smtClean="0">
                <a:solidFill>
                  <a:srgbClr val="C00000"/>
                </a:solidFill>
              </a:rPr>
              <a:t> &gt; ‘</a:t>
            </a:r>
            <a:r>
              <a:rPr lang="en-US" altLang="ko-KR" b="1" dirty="0" err="1" smtClean="0">
                <a:solidFill>
                  <a:srgbClr val="C00000"/>
                </a:solidFill>
              </a:rPr>
              <a:t>nanum</a:t>
            </a:r>
            <a:r>
              <a:rPr lang="en-US" altLang="ko-KR" b="1" dirty="0" smtClean="0">
                <a:solidFill>
                  <a:srgbClr val="C00000"/>
                </a:solidFill>
              </a:rPr>
              <a:t>’ </a:t>
            </a:r>
            <a:r>
              <a:rPr lang="ko-KR" altLang="en-US" b="1" dirty="0" smtClean="0">
                <a:solidFill>
                  <a:srgbClr val="C00000"/>
                </a:solidFill>
              </a:rPr>
              <a:t>검색</a:t>
            </a:r>
            <a:r>
              <a:rPr lang="en-US" altLang="ko-KR" b="1" dirty="0" smtClean="0">
                <a:solidFill>
                  <a:srgbClr val="C00000"/>
                </a:solidFill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</a:rPr>
              <a:t> </a:t>
            </a:r>
            <a:endParaRPr lang="en-US" altLang="ko-KR" b="1" dirty="0">
              <a:solidFill>
                <a:srgbClr val="C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2708920"/>
            <a:ext cx="4536504" cy="16784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920552" y="1700808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웹 폰트란 웹 문서를 작성할 때 </a:t>
            </a:r>
            <a:r>
              <a:rPr lang="ko-KR" altLang="en-US" sz="1600" dirty="0" err="1" smtClean="0"/>
              <a:t>웹문서</a:t>
            </a:r>
            <a:r>
              <a:rPr lang="ko-KR" altLang="en-US" sz="1600" dirty="0" smtClean="0"/>
              <a:t> 안에 글꼴 정보도 함께 저장했다가 사용자가 웹 문서를 접속하면 글꼴을 사용자 시스템으로 다운로드 시키는 방식이다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538" y="4444462"/>
            <a:ext cx="8481392" cy="1983882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7761313" y="5013176"/>
            <a:ext cx="1919618" cy="519045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734200" y="6021288"/>
            <a:ext cx="1919618" cy="519045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25465" y="5834002"/>
            <a:ext cx="677220" cy="374571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복사</a:t>
            </a:r>
            <a:endParaRPr lang="ko-KR" altLang="en-US" sz="1600" dirty="0"/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7402685" y="5532221"/>
            <a:ext cx="430635" cy="41364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1" idx="3"/>
            <a:endCxn id="10" idx="1"/>
          </p:cNvCxnSpPr>
          <p:nvPr/>
        </p:nvCxnSpPr>
        <p:spPr>
          <a:xfrm>
            <a:off x="7402685" y="6021288"/>
            <a:ext cx="331515" cy="25952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15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/>
              <a:t>웹 폰트 </a:t>
            </a:r>
            <a:r>
              <a:rPr lang="ko-KR" altLang="en-US" sz="2800" dirty="0" smtClean="0"/>
              <a:t>사용하기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257257" y="3327375"/>
            <a:ext cx="2045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C00000"/>
                </a:solidFill>
              </a:rPr>
              <a:t>예제</a:t>
            </a:r>
            <a:r>
              <a:rPr lang="en-US" altLang="ko-KR" sz="1600" dirty="0" smtClean="0">
                <a:solidFill>
                  <a:srgbClr val="C00000"/>
                </a:solidFill>
              </a:rPr>
              <a:t>. webfont.html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endParaRPr lang="en-US" altLang="ko-KR" sz="1600" dirty="0" smtClean="0">
              <a:solidFill>
                <a:srgbClr val="C0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3794485"/>
            <a:ext cx="7660676" cy="27308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315280"/>
            <a:ext cx="6120680" cy="2310042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2787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문단 스타</a:t>
            </a:r>
            <a:r>
              <a:rPr lang="ko-KR" altLang="en-US" sz="2800" dirty="0"/>
              <a:t>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23202" y="1196752"/>
            <a:ext cx="342574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C00000"/>
                </a:solidFill>
              </a:rPr>
              <a:t>문단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(text)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관련 스타일  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89547"/>
              </p:ext>
            </p:extLst>
          </p:nvPr>
        </p:nvGraphicFramePr>
        <p:xfrm>
          <a:off x="992560" y="1844824"/>
          <a:ext cx="8064896" cy="43624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3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17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7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종류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설명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93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/>
                        <a:t>text-align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(</a:t>
                      </a:r>
                      <a:r>
                        <a:rPr lang="ko-KR" altLang="en-US" sz="1600" b="0" dirty="0" smtClean="0"/>
                        <a:t>텍스트 정렬</a:t>
                      </a:r>
                      <a:r>
                        <a:rPr lang="en-US" altLang="ko-KR" sz="1600" b="0" dirty="0" smtClean="0"/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문단 정렬에는 왼쪽 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dirty="0" smtClean="0"/>
                        <a:t>가운데 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smtClean="0"/>
                        <a:t>오른쪽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en-US" altLang="ko-KR" sz="1600" baseline="0" dirty="0" smtClean="0"/>
                        <a:t>/ </a:t>
                      </a:r>
                      <a:r>
                        <a:rPr lang="ko-KR" altLang="en-US" sz="1600" baseline="0" dirty="0" smtClean="0"/>
                        <a:t>양쪽 정렬</a:t>
                      </a:r>
                      <a:r>
                        <a:rPr lang="ko-KR" altLang="en-US" sz="1600" dirty="0" smtClean="0"/>
                        <a:t>이 있다</a:t>
                      </a:r>
                      <a:endParaRPr lang="en-US" altLang="ko-KR" sz="1600" dirty="0" smtClean="0"/>
                    </a:p>
                    <a:p>
                      <a:r>
                        <a:rPr lang="en-US" altLang="ko-KR" sz="1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text-align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 left;</a:t>
                      </a:r>
                    </a:p>
                    <a:p>
                      <a:r>
                        <a:rPr lang="en-US" altLang="ko-KR" sz="1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text-align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 center;</a:t>
                      </a:r>
                    </a:p>
                    <a:p>
                      <a:r>
                        <a:rPr lang="en-US" altLang="ko-KR" sz="1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text-align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 right;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text-align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 justify;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78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/>
                        <a:t>line-height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(</a:t>
                      </a:r>
                      <a:r>
                        <a:rPr lang="ko-KR" altLang="en-US" sz="1600" b="0" dirty="0" smtClean="0"/>
                        <a:t>줄 간격</a:t>
                      </a:r>
                      <a:r>
                        <a:rPr lang="en-US" altLang="ko-KR" sz="1600" b="0" dirty="0" smtClean="0"/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줄 사이의 간격을 조절하는 스타일이다</a:t>
                      </a:r>
                      <a:r>
                        <a:rPr lang="en-US" altLang="ko-KR" sz="1600" dirty="0" smtClean="0"/>
                        <a:t>.</a:t>
                      </a: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</a:rPr>
                        <a:t>line-height</a:t>
                      </a:r>
                      <a:r>
                        <a:rPr lang="en-US" altLang="ko-KR" sz="1600" dirty="0" smtClean="0"/>
                        <a:t>:</a:t>
                      </a:r>
                      <a:r>
                        <a:rPr lang="en-US" altLang="ko-KR" sz="1600" baseline="0" dirty="0" smtClean="0"/>
                        <a:t> 2  //</a:t>
                      </a:r>
                      <a:r>
                        <a:rPr lang="ko-KR" altLang="en-US" sz="1600" baseline="0" dirty="0" smtClean="0"/>
                        <a:t>글자 크기의 </a:t>
                      </a:r>
                      <a:r>
                        <a:rPr lang="en-US" altLang="ko-KR" sz="1600" baseline="0" dirty="0" smtClean="0"/>
                        <a:t>2</a:t>
                      </a:r>
                      <a:r>
                        <a:rPr lang="ko-KR" altLang="en-US" sz="1600" baseline="0" dirty="0" smtClean="0"/>
                        <a:t>배</a:t>
                      </a:r>
                      <a:endParaRPr lang="en-US" altLang="ko-KR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78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/>
                        <a:t>text-decoration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(</a:t>
                      </a:r>
                      <a:r>
                        <a:rPr lang="ko-KR" altLang="en-US" sz="1600" b="0" dirty="0" smtClean="0"/>
                        <a:t>텍스트에 </a:t>
                      </a:r>
                      <a:r>
                        <a:rPr lang="ko-KR" altLang="en-US" sz="1600" b="0" dirty="0" err="1" smtClean="0"/>
                        <a:t>줄표시</a:t>
                      </a:r>
                      <a:r>
                        <a:rPr lang="en-US" altLang="ko-KR" sz="1600" b="0" dirty="0" smtClean="0"/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주로 </a:t>
                      </a:r>
                      <a:r>
                        <a:rPr lang="en-US" altLang="ko-KR" sz="1600" dirty="0" smtClean="0"/>
                        <a:t>&lt;a&gt; </a:t>
                      </a:r>
                      <a:r>
                        <a:rPr lang="ko-KR" altLang="en-US" sz="1600" dirty="0" smtClean="0"/>
                        <a:t>태그의 스타일로 사용되면 줄을 표시하고 없애는 스타일이다</a:t>
                      </a:r>
                      <a:r>
                        <a:rPr lang="en-US" altLang="ko-KR" sz="1600" dirty="0" smtClean="0"/>
                        <a:t>.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78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/>
                        <a:t>text-shadow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(</a:t>
                      </a:r>
                      <a:r>
                        <a:rPr lang="ko-KR" altLang="en-US" sz="1600" b="0" dirty="0" smtClean="0"/>
                        <a:t>그림자 효과</a:t>
                      </a:r>
                      <a:r>
                        <a:rPr lang="en-US" altLang="ko-KR" sz="1600" b="0" dirty="0" smtClean="0"/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text-shadow | &lt;</a:t>
                      </a:r>
                      <a:r>
                        <a:rPr lang="ko-KR" altLang="en-US" sz="1600" dirty="0" smtClean="0"/>
                        <a:t>가로거리</a:t>
                      </a:r>
                      <a:r>
                        <a:rPr lang="en-US" altLang="ko-KR" sz="1600" dirty="0" smtClean="0"/>
                        <a:t>&gt; &lt;</a:t>
                      </a:r>
                      <a:r>
                        <a:rPr lang="ko-KR" altLang="en-US" sz="1600" dirty="0" smtClean="0"/>
                        <a:t>세로거리</a:t>
                      </a:r>
                      <a:r>
                        <a:rPr lang="en-US" altLang="ko-KR" sz="1600" dirty="0" smtClean="0"/>
                        <a:t>&gt;&lt;</a:t>
                      </a:r>
                      <a:r>
                        <a:rPr lang="ko-KR" altLang="en-US" sz="1600" dirty="0" err="1" smtClean="0"/>
                        <a:t>번짐정도</a:t>
                      </a:r>
                      <a:r>
                        <a:rPr lang="en-US" altLang="ko-KR" sz="1600" dirty="0" smtClean="0"/>
                        <a:t>&gt;&lt;</a:t>
                      </a:r>
                      <a:r>
                        <a:rPr lang="ko-KR" altLang="en-US" sz="1600" dirty="0" smtClean="0"/>
                        <a:t>색상</a:t>
                      </a:r>
                      <a:r>
                        <a:rPr lang="en-US" altLang="ko-KR" sz="1600" dirty="0" smtClean="0"/>
                        <a:t>&gt;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449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문단 관련 스타일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70" y="4494311"/>
            <a:ext cx="9072303" cy="1274482"/>
          </a:xfrm>
          <a:prstGeom prst="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480825" y="4263479"/>
            <a:ext cx="1720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C00000"/>
                </a:solidFill>
              </a:rPr>
              <a:t>text-align.html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endParaRPr lang="en-US" altLang="ko-KR" sz="1600" dirty="0" smtClean="0">
              <a:solidFill>
                <a:srgbClr val="C00000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1486464"/>
            <a:ext cx="5112568" cy="1535495"/>
          </a:xfrm>
          <a:prstGeom prst="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3" y="3210700"/>
            <a:ext cx="4303279" cy="548785"/>
          </a:xfrm>
          <a:prstGeom prst="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036" y="1844823"/>
            <a:ext cx="3547696" cy="22819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8270508" y="1613991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</a:rPr>
              <a:t>t</a:t>
            </a:r>
            <a:r>
              <a:rPr lang="en-US" altLang="ko-KR" sz="1600" dirty="0" smtClean="0">
                <a:solidFill>
                  <a:srgbClr val="C00000"/>
                </a:solidFill>
              </a:rPr>
              <a:t>ext.css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endParaRPr lang="en-US" altLang="ko-KR" sz="16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368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문단 스타일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56"/>
          <a:stretch/>
        </p:blipFill>
        <p:spPr>
          <a:xfrm>
            <a:off x="5025008" y="1844824"/>
            <a:ext cx="3920762" cy="1415117"/>
          </a:xfrm>
          <a:prstGeom prst="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28" y="4034681"/>
            <a:ext cx="8856984" cy="1122511"/>
          </a:xfrm>
          <a:prstGeom prst="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628799"/>
            <a:ext cx="3024336" cy="1720337"/>
          </a:xfrm>
          <a:prstGeom prst="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7113240" y="3573016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C00000"/>
                </a:solidFill>
              </a:rPr>
              <a:t>text-decoration.html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endParaRPr lang="en-US" altLang="ko-KR" sz="16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75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목록 스타일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841432" y="6482195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92560" y="1175548"/>
            <a:ext cx="79208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list-style-type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</a:rPr>
              <a:t>속성 </a:t>
            </a:r>
            <a:r>
              <a:rPr lang="en-US" altLang="ko-KR" dirty="0" smtClean="0">
                <a:solidFill>
                  <a:srgbClr val="C00000"/>
                </a:solidFill>
              </a:rPr>
              <a:t>– list-style.html</a:t>
            </a:r>
            <a:endParaRPr lang="en-US" altLang="ko-KR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378975"/>
              </p:ext>
            </p:extLst>
          </p:nvPr>
        </p:nvGraphicFramePr>
        <p:xfrm>
          <a:off x="4880992" y="1916832"/>
          <a:ext cx="3153477" cy="167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4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87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24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속성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4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disc(</a:t>
                      </a:r>
                      <a:r>
                        <a:rPr lang="ko-KR" altLang="en-US" sz="1600" dirty="0" smtClean="0"/>
                        <a:t>●</a:t>
                      </a:r>
                      <a:r>
                        <a:rPr lang="en-US" altLang="ko-KR" sz="1600" dirty="0" smtClean="0"/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채운 원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4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circle(</a:t>
                      </a:r>
                      <a:r>
                        <a:rPr lang="ko-KR" altLang="en-US" sz="1600" dirty="0" smtClean="0"/>
                        <a:t>○</a:t>
                      </a:r>
                      <a:r>
                        <a:rPr lang="en-US" altLang="ko-KR" sz="1600" dirty="0" smtClean="0"/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빈 원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4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square(</a:t>
                      </a:r>
                      <a:r>
                        <a:rPr lang="ko-KR" altLang="en-US" sz="1600" dirty="0" smtClean="0"/>
                        <a:t>■</a:t>
                      </a:r>
                      <a:r>
                        <a:rPr lang="en-US" altLang="ko-KR" sz="1600" dirty="0" smtClean="0"/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채운 사각형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4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none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err="1" smtClean="0"/>
                        <a:t>불릿</a:t>
                      </a:r>
                      <a:r>
                        <a:rPr lang="ko-KR" altLang="en-US" sz="1600" dirty="0" smtClean="0"/>
                        <a:t> 없애기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890933"/>
            <a:ext cx="2477212" cy="350056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318491"/>
              </p:ext>
            </p:extLst>
          </p:nvPr>
        </p:nvGraphicFramePr>
        <p:xfrm>
          <a:off x="4880992" y="4001792"/>
          <a:ext cx="3783919" cy="20397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4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9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99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속성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95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decimal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smtClean="0"/>
                        <a:t>로 시작 십진수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95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lower-roman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소문자 로마 숫자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95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upper-roman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대문자 로마</a:t>
                      </a:r>
                      <a:r>
                        <a:rPr lang="ko-KR" altLang="en-US" sz="1600" baseline="0" dirty="0" smtClean="0"/>
                        <a:t> 숫자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95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lower-alpha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소문자 알파벳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95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upper-alpha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대문자 알파벳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260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목록 스타일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136576" y="1247556"/>
            <a:ext cx="63367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list-style-type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</a:rPr>
              <a:t>속성 </a:t>
            </a:r>
            <a:r>
              <a:rPr lang="en-US" altLang="ko-KR" dirty="0" smtClean="0">
                <a:solidFill>
                  <a:srgbClr val="C00000"/>
                </a:solidFill>
              </a:rPr>
              <a:t>– list-style.html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916832"/>
            <a:ext cx="2561407" cy="36004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936" y="2379559"/>
            <a:ext cx="4968552" cy="219371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0078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r>
              <a:rPr lang="ko-KR" altLang="en-US" sz="2800" dirty="0" smtClean="0"/>
              <a:t>   목 차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779567" y="1628800"/>
            <a:ext cx="5261665" cy="7920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CSS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와 스타일 시트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424608" y="1340768"/>
            <a:ext cx="792088" cy="6480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779567" y="2852936"/>
            <a:ext cx="5261665" cy="7920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</a:t>
            </a:r>
            <a:r>
              <a:rPr lang="ko-KR" altLang="en-US" sz="2000" b="1" dirty="0">
                <a:solidFill>
                  <a:schemeClr val="tx1"/>
                </a:solidFill>
              </a:rPr>
              <a:t>글꼴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스타일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424608" y="2564904"/>
            <a:ext cx="792088" cy="6480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779567" y="4005064"/>
            <a:ext cx="5261665" cy="7920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문단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목록 스타일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424608" y="3717032"/>
            <a:ext cx="792088" cy="6480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779567" y="5229200"/>
            <a:ext cx="5261665" cy="7920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</a:t>
            </a:r>
            <a:r>
              <a:rPr lang="ko-KR" altLang="en-US" sz="2000" b="1" dirty="0">
                <a:solidFill>
                  <a:schemeClr val="tx1"/>
                </a:solidFill>
              </a:rPr>
              <a:t>표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 스타일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1424608" y="4941168"/>
            <a:ext cx="792088" cy="6480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220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목록 스타일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136576" y="1247556"/>
            <a:ext cx="43924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list-style-image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</a:rPr>
              <a:t>속성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39" y="2015218"/>
            <a:ext cx="1800202" cy="181606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709" y="2015218"/>
            <a:ext cx="4738018" cy="371567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7962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401" y="3558977"/>
            <a:ext cx="3231083" cy="140976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 </a:t>
            </a:r>
            <a:r>
              <a:rPr lang="ko-KR" altLang="en-US" sz="2800" dirty="0" smtClean="0"/>
              <a:t>표를 만드는 태그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04528" y="1175548"/>
            <a:ext cx="8712968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     </a:t>
            </a:r>
            <a:r>
              <a:rPr lang="ko-KR" altLang="en-US" sz="2000" b="1" dirty="0" smtClean="0"/>
              <a:t>표</a:t>
            </a:r>
            <a:r>
              <a:rPr lang="en-US" altLang="ko-KR" sz="2000" b="1" dirty="0" smtClean="0"/>
              <a:t>(table) </a:t>
            </a:r>
            <a:r>
              <a:rPr lang="ko-KR" altLang="en-US" sz="2000" b="1" dirty="0" smtClean="0"/>
              <a:t>태그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   </a:t>
            </a:r>
            <a:r>
              <a:rPr lang="ko-KR" altLang="en-US" b="1" dirty="0" smtClean="0"/>
              <a:t>표는 행</a:t>
            </a:r>
            <a:r>
              <a:rPr lang="en-US" altLang="ko-KR" b="1" dirty="0" smtClean="0"/>
              <a:t>(row)</a:t>
            </a:r>
            <a:r>
              <a:rPr lang="ko-KR" altLang="en-US" b="1" dirty="0" smtClean="0"/>
              <a:t>과 열</a:t>
            </a:r>
            <a:r>
              <a:rPr lang="en-US" altLang="ko-KR" b="1" dirty="0" smtClean="0"/>
              <a:t>(column)</a:t>
            </a:r>
            <a:r>
              <a:rPr lang="ko-KR" altLang="en-US" b="1" dirty="0" smtClean="0"/>
              <a:t> 그리고 셀</a:t>
            </a:r>
            <a:r>
              <a:rPr lang="en-US" altLang="ko-KR" b="1" dirty="0" smtClean="0"/>
              <a:t>(cell)</a:t>
            </a:r>
            <a:r>
              <a:rPr lang="ko-KR" altLang="en-US" b="1" dirty="0" smtClean="0"/>
              <a:t>로 구성됨</a:t>
            </a:r>
            <a:endParaRPr lang="en-US" altLang="ko-KR" sz="2000" b="1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/>
              <a:t>&lt;table&gt;~&lt;/table&gt; : </a:t>
            </a:r>
            <a:r>
              <a:rPr lang="ko-KR" altLang="en-US" dirty="0"/>
              <a:t> </a:t>
            </a:r>
            <a:r>
              <a:rPr lang="ko-KR" altLang="en-US" dirty="0" smtClean="0"/>
              <a:t>표 전체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tr</a:t>
            </a:r>
            <a:r>
              <a:rPr lang="en-US" altLang="ko-KR" dirty="0" smtClean="0"/>
              <a:t>&gt;~&lt;/</a:t>
            </a:r>
            <a:r>
              <a:rPr lang="en-US" altLang="ko-KR" dirty="0" err="1" smtClean="0"/>
              <a:t>tr</a:t>
            </a:r>
            <a:r>
              <a:rPr lang="en-US" altLang="ko-KR" dirty="0" smtClean="0"/>
              <a:t>&gt; : </a:t>
            </a:r>
            <a:r>
              <a:rPr lang="ko-KR" altLang="en-US" dirty="0" smtClean="0"/>
              <a:t>행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/>
              <a:t>&lt;td&gt;~&lt;/td&gt; : </a:t>
            </a:r>
            <a:r>
              <a:rPr lang="ko-KR" altLang="en-US" dirty="0" smtClean="0"/>
              <a:t>열</a:t>
            </a:r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693747" y="3820274"/>
            <a:ext cx="1497448" cy="374571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err="1" smtClean="0"/>
              <a:t>첫번째</a:t>
            </a:r>
            <a:r>
              <a:rPr lang="ko-KR" altLang="en-US" sz="1600" dirty="0" smtClean="0"/>
              <a:t> 행</a:t>
            </a:r>
            <a:endParaRPr lang="ko-KR" altLang="en-US" sz="1600" dirty="0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2210300" y="4003022"/>
            <a:ext cx="527282" cy="453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3747" y="4300182"/>
            <a:ext cx="1497448" cy="374571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/>
              <a:t>두</a:t>
            </a:r>
            <a:r>
              <a:rPr lang="ko-KR" altLang="en-US" sz="1600" dirty="0" err="1" smtClean="0"/>
              <a:t>번째</a:t>
            </a:r>
            <a:r>
              <a:rPr lang="ko-KR" altLang="en-US" sz="1600" dirty="0" smtClean="0"/>
              <a:t> 행</a:t>
            </a:r>
            <a:endParaRPr lang="ko-KR" altLang="en-US" sz="1600" dirty="0"/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2210300" y="4482930"/>
            <a:ext cx="527282" cy="453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90099" y="5245903"/>
            <a:ext cx="1166758" cy="919401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/>
              <a:t>첫번째</a:t>
            </a:r>
            <a:r>
              <a:rPr lang="ko-KR" altLang="en-US" sz="1600" dirty="0" smtClean="0"/>
              <a:t> 열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칼럼</a:t>
            </a:r>
            <a:r>
              <a:rPr lang="en-US" altLang="ko-KR" sz="1600" dirty="0" smtClean="0"/>
              <a:t>(column)</a:t>
            </a:r>
            <a:endParaRPr lang="ko-KR" altLang="en-US" sz="1600" dirty="0"/>
          </a:p>
        </p:txBody>
      </p:sp>
      <p:cxnSp>
        <p:nvCxnSpPr>
          <p:cNvPr id="15" name="직선 화살표 연결선 14"/>
          <p:cNvCxnSpPr/>
          <p:nvPr/>
        </p:nvCxnSpPr>
        <p:spPr>
          <a:xfrm rot="16200000" flipV="1">
            <a:off x="2884622" y="4966477"/>
            <a:ext cx="527282" cy="453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49406" y="5245903"/>
            <a:ext cx="1166758" cy="374571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/>
              <a:t>두</a:t>
            </a:r>
            <a:r>
              <a:rPr lang="ko-KR" altLang="en-US" sz="1600" dirty="0" err="1" smtClean="0"/>
              <a:t>번째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열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71047" y="5245903"/>
            <a:ext cx="1166758" cy="374571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/>
              <a:t>세</a:t>
            </a:r>
            <a:r>
              <a:rPr lang="ko-KR" altLang="en-US" sz="1600" dirty="0" err="1" smtClean="0"/>
              <a:t>번째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열</a:t>
            </a:r>
          </a:p>
        </p:txBody>
      </p:sp>
      <p:cxnSp>
        <p:nvCxnSpPr>
          <p:cNvPr id="21" name="직선 화살표 연결선 20"/>
          <p:cNvCxnSpPr/>
          <p:nvPr/>
        </p:nvCxnSpPr>
        <p:spPr>
          <a:xfrm rot="16200000" flipV="1">
            <a:off x="4066875" y="4966477"/>
            <a:ext cx="527282" cy="453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rot="16200000" flipV="1">
            <a:off x="5244590" y="4966477"/>
            <a:ext cx="527282" cy="453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168" y="3532205"/>
            <a:ext cx="2808695" cy="287307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7638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 </a:t>
            </a:r>
            <a:r>
              <a:rPr lang="ko-KR" altLang="en-US" sz="2800" dirty="0" smtClean="0"/>
              <a:t>표를 만드는 태그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844824"/>
            <a:ext cx="3405783" cy="14401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401272" y="1700808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table-1.html 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064" y="2348879"/>
            <a:ext cx="3863675" cy="24309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5065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/>
              <a:t>표</a:t>
            </a:r>
            <a:r>
              <a:rPr lang="ko-KR" altLang="en-US" sz="2800" dirty="0" smtClean="0"/>
              <a:t> 스타</a:t>
            </a:r>
            <a:r>
              <a:rPr lang="ko-KR" altLang="en-US" sz="2800" dirty="0"/>
              <a:t>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23202" y="1196752"/>
            <a:ext cx="34257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C00000"/>
                </a:solidFill>
              </a:rPr>
              <a:t>표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(table)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관련 스타일  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654844"/>
              </p:ext>
            </p:extLst>
          </p:nvPr>
        </p:nvGraphicFramePr>
        <p:xfrm>
          <a:off x="992560" y="1844825"/>
          <a:ext cx="8424936" cy="434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95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9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6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종류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설명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33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/>
                        <a:t>width/height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smtClean="0"/>
                        <a:t>(</a:t>
                      </a:r>
                      <a:r>
                        <a:rPr lang="ko-KR" altLang="en-US" sz="1800" b="0" dirty="0" smtClean="0"/>
                        <a:t>크기</a:t>
                      </a:r>
                      <a:r>
                        <a:rPr lang="en-US" altLang="ko-KR" sz="1800" b="0" dirty="0" smtClean="0"/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표의 너비 </a:t>
                      </a:r>
                      <a:r>
                        <a:rPr lang="en-US" altLang="ko-KR" sz="1800" baseline="0" dirty="0" smtClean="0"/>
                        <a:t>- width: 300px;</a:t>
                      </a: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표의 높이 </a:t>
                      </a:r>
                      <a:r>
                        <a:rPr lang="en-US" altLang="ko-KR" sz="1800" baseline="0" dirty="0" smtClean="0"/>
                        <a:t>– height: 100px;</a:t>
                      </a:r>
                      <a:endParaRPr lang="en-US" altLang="ko-KR" sz="18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48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/>
                        <a:t>border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smtClean="0"/>
                        <a:t>(</a:t>
                      </a:r>
                      <a:r>
                        <a:rPr lang="ko-KR" altLang="en-US" sz="1800" b="0" dirty="0" smtClean="0"/>
                        <a:t>테두리</a:t>
                      </a:r>
                      <a:r>
                        <a:rPr lang="en-US" altLang="ko-KR" sz="1800" b="0" dirty="0" smtClean="0"/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aseline="0" dirty="0" smtClean="0"/>
                        <a:t> 굵기 </a:t>
                      </a:r>
                      <a:r>
                        <a:rPr lang="en-US" altLang="ko-KR" sz="1800" baseline="0" dirty="0" smtClean="0"/>
                        <a:t>- border-width: 1px;</a:t>
                      </a: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스타일 </a:t>
                      </a:r>
                      <a:r>
                        <a:rPr lang="en-US" altLang="ko-KR" sz="1800" baseline="0" dirty="0" smtClean="0"/>
                        <a:t>– border-style: solid</a:t>
                      </a: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색상 </a:t>
                      </a:r>
                      <a:r>
                        <a:rPr lang="en-US" altLang="ko-KR" sz="1800" baseline="0" dirty="0" smtClean="0"/>
                        <a:t>– border-color: blue;</a:t>
                      </a: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테두리선 통합 </a:t>
                      </a:r>
                      <a:r>
                        <a:rPr lang="en-US" altLang="ko-KR" sz="1800" baseline="0" dirty="0" smtClean="0"/>
                        <a:t>– border-collapse: collapse;</a:t>
                      </a: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한 번에 표기 </a:t>
                      </a:r>
                      <a:r>
                        <a:rPr lang="en-US" altLang="ko-KR" sz="1800" baseline="0" dirty="0" smtClean="0"/>
                        <a:t>: border: 1px solid #ccc</a:t>
                      </a:r>
                      <a:endParaRPr lang="en-US" altLang="ko-KR" sz="18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65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/>
                        <a:t>padding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smtClean="0"/>
                        <a:t>(</a:t>
                      </a:r>
                      <a:r>
                        <a:rPr lang="ko-KR" altLang="en-US" sz="1800" b="0" dirty="0" smtClean="0"/>
                        <a:t>안쪽 여백</a:t>
                      </a:r>
                      <a:r>
                        <a:rPr lang="en-US" altLang="ko-KR" sz="1800" b="0" dirty="0" smtClean="0"/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err="1" smtClean="0"/>
                        <a:t>패딩</a:t>
                      </a:r>
                      <a:r>
                        <a:rPr lang="en-US" altLang="ko-KR" sz="1800" baseline="0" dirty="0" smtClean="0"/>
                        <a:t>(</a:t>
                      </a:r>
                      <a:r>
                        <a:rPr lang="ko-KR" altLang="en-US" sz="1800" baseline="0" dirty="0" smtClean="0"/>
                        <a:t>안쪽 여백</a:t>
                      </a:r>
                      <a:r>
                        <a:rPr lang="en-US" altLang="ko-KR" sz="1800" baseline="0" dirty="0" smtClean="0"/>
                        <a:t>) – </a:t>
                      </a:r>
                      <a:r>
                        <a:rPr lang="ko-KR" altLang="en-US" sz="1800" baseline="0" dirty="0" smtClean="0"/>
                        <a:t>셀의 테두리와 셀 사이의 여백</a:t>
                      </a:r>
                      <a:endParaRPr lang="en-US" altLang="ko-KR" sz="1800" baseline="0" dirty="0" smtClean="0"/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 smtClean="0"/>
                        <a:t> padding: 10px;</a:t>
                      </a:r>
                      <a:endParaRPr lang="en-US" altLang="ko-KR" sz="18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807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 </a:t>
            </a:r>
            <a:r>
              <a:rPr lang="ko-KR" altLang="en-US" sz="2800" dirty="0" smtClean="0"/>
              <a:t>표를 만드는 태그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196752"/>
            <a:ext cx="4720416" cy="237626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3485819"/>
            <a:ext cx="3302767" cy="30963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6341103" y="3254986"/>
            <a:ext cx="2068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t</a:t>
            </a:r>
            <a:r>
              <a:rPr lang="en-US" altLang="ko-KR" sz="1600" dirty="0" smtClean="0"/>
              <a:t>able-board.html 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064" y="3861048"/>
            <a:ext cx="3608402" cy="20882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1920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표 스타일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316" y="2173034"/>
            <a:ext cx="3254022" cy="170702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780928"/>
            <a:ext cx="3764606" cy="3353091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3922244"/>
            <a:ext cx="2680847" cy="2338871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6557366" y="2247255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table-caption.html 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064568" y="1196752"/>
            <a:ext cx="6120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b="1" dirty="0"/>
              <a:t> </a:t>
            </a:r>
            <a:r>
              <a:rPr lang="ko-KR" altLang="en-US" b="1" dirty="0" smtClean="0"/>
              <a:t>표에 캡션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표 제목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 넣기</a:t>
            </a:r>
            <a:endParaRPr lang="en-US" altLang="ko-KR" sz="2000" b="1" dirty="0" smtClean="0"/>
          </a:p>
          <a:p>
            <a:pPr lvl="1">
              <a:lnSpc>
                <a:spcPct val="150000"/>
              </a:lnSpc>
            </a:pPr>
            <a:r>
              <a:rPr lang="en-US" altLang="ko-KR" b="1" dirty="0" smtClean="0">
                <a:solidFill>
                  <a:srgbClr val="C00000"/>
                </a:solidFill>
              </a:rPr>
              <a:t>&lt;caption&gt;~&lt;/caption&gt;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0898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 </a:t>
            </a:r>
            <a:r>
              <a:rPr lang="ko-KR" altLang="en-US" sz="2800" dirty="0" smtClean="0"/>
              <a:t>표를 만드는 태그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20552" y="1268760"/>
            <a:ext cx="70567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 </a:t>
            </a:r>
            <a:r>
              <a:rPr lang="ko-KR" altLang="en-US" sz="2000" b="1" dirty="0" smtClean="0"/>
              <a:t>표의 셀 합치기</a:t>
            </a:r>
            <a:endParaRPr lang="en-US" altLang="ko-KR" sz="2000" b="1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 err="1" smtClean="0">
                <a:solidFill>
                  <a:srgbClr val="C00000"/>
                </a:solidFill>
              </a:rPr>
              <a:t>rowspan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행 합치기</a:t>
            </a:r>
            <a:r>
              <a:rPr lang="en-US" altLang="ko-KR" dirty="0"/>
              <a:t> </a:t>
            </a:r>
            <a:r>
              <a:rPr lang="en-US" altLang="ko-KR" dirty="0" smtClean="0"/>
              <a:t>/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colspan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열 합치기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 smtClean="0">
                <a:solidFill>
                  <a:srgbClr val="C00000"/>
                </a:solidFill>
              </a:rPr>
              <a:t>width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너비</a:t>
            </a:r>
            <a:r>
              <a:rPr lang="en-US" altLang="ko-KR" dirty="0" smtClean="0"/>
              <a:t>,  </a:t>
            </a:r>
            <a:r>
              <a:rPr lang="en-US" altLang="ko-KR" b="1" dirty="0" smtClean="0">
                <a:solidFill>
                  <a:srgbClr val="C00000"/>
                </a:solidFill>
              </a:rPr>
              <a:t>height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높이</a:t>
            </a:r>
            <a:endParaRPr lang="en-US" altLang="ko-KR" dirty="0" smtClean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712" y="2996952"/>
            <a:ext cx="3744416" cy="93610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949" y="4149080"/>
            <a:ext cx="3743155" cy="96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46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 </a:t>
            </a:r>
            <a:r>
              <a:rPr lang="ko-KR" altLang="en-US" sz="2800" dirty="0" smtClean="0"/>
              <a:t>표를 만드는 태그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1738465"/>
            <a:ext cx="2976252" cy="22788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880" y="4125993"/>
            <a:ext cx="2946027" cy="211131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056" y="2320014"/>
            <a:ext cx="3466505" cy="24771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3152800" y="1507632"/>
            <a:ext cx="1502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table-2.html 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3010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 </a:t>
            </a:r>
            <a:r>
              <a:rPr lang="ko-KR" altLang="en-US" sz="2800" dirty="0" smtClean="0"/>
              <a:t>표를 만드는 태그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329" y="2061454"/>
            <a:ext cx="4187689" cy="33123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484784"/>
            <a:ext cx="3078747" cy="22328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4780092" y="1484784"/>
            <a:ext cx="2068281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table-login.html 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3861048"/>
            <a:ext cx="2718707" cy="22739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26662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 </a:t>
            </a:r>
            <a:r>
              <a:rPr lang="ko-KR" altLang="en-US" sz="2800" dirty="0" smtClean="0"/>
              <a:t>표 구조 정의하기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44025" y="1268760"/>
            <a:ext cx="792088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    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&lt;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thead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&gt; ,&lt;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tbody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&gt;, &lt;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tfoot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&gt;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–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표 구조 정의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표의 구조를 제목 부분과 실제 본문 그리고 요약 부분으로 나눈다</a:t>
            </a:r>
            <a:r>
              <a:rPr lang="en-US" altLang="ko-KR" sz="1600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시각 장애인도 화면 판독기를 통해 표의 구조를 쉽게 이해할 수 있다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242" y="2803287"/>
            <a:ext cx="4956899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4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스타일과 스타일 시트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04528" y="1279207"/>
            <a:ext cx="87061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  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CSS</a:t>
            </a:r>
            <a:r>
              <a:rPr lang="en-US" altLang="ko-KR" sz="2000" b="1" dirty="0">
                <a:solidFill>
                  <a:srgbClr val="C00000"/>
                </a:solidFill>
              </a:rPr>
              <a:t>(Cascading Style Sheets)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란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CSS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HTML</a:t>
            </a:r>
            <a:r>
              <a:rPr lang="ko-KR" altLang="en-US" sz="1600" dirty="0" smtClean="0"/>
              <a:t>과 함께 웹 표준 기술이다</a:t>
            </a:r>
            <a:r>
              <a:rPr lang="en-US" altLang="ko-KR" sz="1600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/>
              <a:t>HTML</a:t>
            </a:r>
            <a:r>
              <a:rPr lang="ko-KR" altLang="en-US" sz="1600" dirty="0" smtClean="0"/>
              <a:t>이 텍스트나 이미지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표 같은 각 요소를 문서에 넣어 뼈대를 만드는 것이라면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CSS</a:t>
            </a:r>
            <a:r>
              <a:rPr lang="ko-KR" altLang="en-US" sz="1600" dirty="0" smtClean="0"/>
              <a:t>는 텍스트 색상이나 크기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이미지 크기나 위치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표 색상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배치 방법 등 웹 문서의 디자인 요소를 담당한다</a:t>
            </a:r>
            <a:r>
              <a:rPr lang="en-US" altLang="ko-KR" sz="1600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  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스타일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(Style)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웹에서의 스타일</a:t>
            </a:r>
            <a:r>
              <a:rPr lang="en-US" altLang="ko-KR" sz="1600" dirty="0" smtClean="0"/>
              <a:t>(style)</a:t>
            </a:r>
            <a:r>
              <a:rPr lang="ko-KR" altLang="en-US" sz="1600" dirty="0" smtClean="0"/>
              <a:t>은 미리 약속한 스타일 속성을 입력해 웹을 디자인하는 것이다</a:t>
            </a:r>
            <a:r>
              <a:rPr lang="en-US" altLang="ko-KR" sz="1600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웹 문서의 내용과 상관없이 디자인만 바꿀 수 있다</a:t>
            </a:r>
            <a:r>
              <a:rPr lang="en-US" altLang="ko-KR" sz="1600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다양한 기기에 맞게 탄</a:t>
            </a:r>
            <a:r>
              <a:rPr lang="ko-KR" altLang="en-US" sz="1600" dirty="0"/>
              <a:t>력</a:t>
            </a:r>
            <a:r>
              <a:rPr lang="ko-KR" altLang="en-US" sz="1600" dirty="0" smtClean="0"/>
              <a:t>적으로 바뀌는 문서를 만들 수 있다</a:t>
            </a:r>
            <a:r>
              <a:rPr lang="en-US" altLang="ko-KR" sz="1600" dirty="0" smtClean="0"/>
              <a:t>.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352600" y="4437112"/>
            <a:ext cx="799288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352600" y="4797152"/>
            <a:ext cx="518457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352600" y="5219700"/>
            <a:ext cx="57606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262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 </a:t>
            </a:r>
            <a:r>
              <a:rPr lang="ko-KR" altLang="en-US" sz="2800" dirty="0"/>
              <a:t>표 스타일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80556" y="1276741"/>
            <a:ext cx="5688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여러 </a:t>
            </a:r>
            <a:r>
              <a:rPr lang="ko-KR" altLang="en-US" dirty="0"/>
              <a:t>열 묶어 스타일 지정하기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    &lt;col&gt;, &lt;</a:t>
            </a:r>
            <a:r>
              <a:rPr lang="en-US" altLang="ko-KR" b="1" dirty="0" err="1" smtClean="0"/>
              <a:t>colgroup</a:t>
            </a:r>
            <a:r>
              <a:rPr lang="en-US" altLang="ko-KR" b="1" dirty="0" smtClean="0"/>
              <a:t>&gt; </a:t>
            </a:r>
            <a:r>
              <a:rPr lang="ko-KR" altLang="en-US" dirty="0" smtClean="0"/>
              <a:t>태</a:t>
            </a:r>
            <a:r>
              <a:rPr lang="ko-KR" altLang="en-US" dirty="0"/>
              <a:t>그</a:t>
            </a:r>
            <a:r>
              <a:rPr lang="en-US" altLang="ko-KR" dirty="0" smtClean="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58344" y="3717032"/>
            <a:ext cx="2520280" cy="216982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      &lt;</a:t>
            </a:r>
            <a:r>
              <a:rPr lang="en-US" altLang="ko-KR" dirty="0" err="1" smtClean="0"/>
              <a:t>colgroup</a:t>
            </a:r>
            <a:r>
              <a:rPr lang="en-US" altLang="ko-KR" dirty="0" smtClean="0"/>
              <a:t>&gt;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&lt;col&gt;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&lt;col&gt;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……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&lt;/</a:t>
            </a:r>
            <a:r>
              <a:rPr lang="en-US" altLang="ko-KR" dirty="0" err="1" smtClean="0"/>
              <a:t>colgroup</a:t>
            </a:r>
            <a:r>
              <a:rPr lang="en-US" altLang="ko-KR" dirty="0" smtClean="0"/>
              <a:t>&gt;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64" y="2338418"/>
            <a:ext cx="4950153" cy="123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08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 </a:t>
            </a:r>
            <a:r>
              <a:rPr lang="ko-KR" altLang="en-US" sz="2800" dirty="0"/>
              <a:t>표 스타일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916832"/>
            <a:ext cx="4090280" cy="33843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976" y="3609020"/>
            <a:ext cx="3125479" cy="20882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3873333" y="1443270"/>
            <a:ext cx="1929587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t</a:t>
            </a:r>
            <a:r>
              <a:rPr lang="en-US" altLang="ko-KR" sz="1600" dirty="0" smtClean="0"/>
              <a:t>able-col.html 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752637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 </a:t>
            </a:r>
            <a:r>
              <a:rPr lang="ko-KR" altLang="en-US" sz="2800" dirty="0" smtClean="0"/>
              <a:t>표 구조 정의하기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916658" y="1412776"/>
            <a:ext cx="1929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education.html 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098" y="1886019"/>
            <a:ext cx="3416147" cy="395381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017" y="2247346"/>
            <a:ext cx="3456384" cy="307234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9865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 </a:t>
            </a:r>
            <a:r>
              <a:rPr lang="ko-KR" altLang="en-US" sz="2800" dirty="0"/>
              <a:t>표 </a:t>
            </a:r>
            <a:r>
              <a:rPr lang="ko-KR" altLang="en-US" sz="2800" dirty="0" smtClean="0"/>
              <a:t>스타일 연습문제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704" y="2708920"/>
            <a:ext cx="3846908" cy="1979876"/>
          </a:xfrm>
          <a:prstGeom prst="rect">
            <a:avLst/>
          </a:prstGeom>
          <a:ln>
            <a:noFill/>
          </a:ln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65779" y="1377116"/>
            <a:ext cx="4536504" cy="7200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실습 예제 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C0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                </a:t>
            </a:r>
            <a:endParaRPr lang="en-US" altLang="ko-KR" sz="2000" dirty="0"/>
          </a:p>
        </p:txBody>
      </p:sp>
      <p:sp>
        <p:nvSpPr>
          <p:cNvPr id="10" name="직사각형 9"/>
          <p:cNvSpPr/>
          <p:nvPr/>
        </p:nvSpPr>
        <p:spPr>
          <a:xfrm>
            <a:off x="975403" y="1677922"/>
            <a:ext cx="74339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----------------------------------------------------------------------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/>
              <a:t> </a:t>
            </a:r>
            <a:r>
              <a:rPr lang="ko-KR" altLang="en-US" dirty="0" smtClean="0"/>
              <a:t> </a:t>
            </a:r>
            <a:r>
              <a:rPr lang="ko-KR" altLang="en-US" sz="1600" dirty="0" smtClean="0"/>
              <a:t>아래의 출력 결과대로 </a:t>
            </a:r>
            <a:r>
              <a:rPr lang="en-US" altLang="ko-KR" sz="1600" dirty="0" smtClean="0"/>
              <a:t>finance.html </a:t>
            </a:r>
            <a:r>
              <a:rPr lang="ko-KR" altLang="en-US" sz="1600" dirty="0" smtClean="0"/>
              <a:t>문서를 만들어 보세요</a:t>
            </a:r>
            <a:endParaRPr lang="en-US" altLang="ko-KR" dirty="0" smtClean="0"/>
          </a:p>
          <a:p>
            <a:r>
              <a:rPr lang="en-US" altLang="ko-KR" dirty="0" smtClean="0"/>
              <a:t>----------------------------------------------------------------------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328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 </a:t>
            </a:r>
            <a:r>
              <a:rPr lang="ko-KR" altLang="en-US" sz="2800" dirty="0" smtClean="0"/>
              <a:t>실습 문제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65779" y="1268760"/>
            <a:ext cx="4536504" cy="7200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실습 예제 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C0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                </a:t>
            </a:r>
            <a:endParaRPr lang="en-US" altLang="ko-KR" sz="2000" dirty="0"/>
          </a:p>
        </p:txBody>
      </p:sp>
      <p:sp>
        <p:nvSpPr>
          <p:cNvPr id="9" name="직사각형 8"/>
          <p:cNvSpPr/>
          <p:nvPr/>
        </p:nvSpPr>
        <p:spPr>
          <a:xfrm>
            <a:off x="975403" y="1569566"/>
            <a:ext cx="74339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----------------------------------------------------------------------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/>
              <a:t> </a:t>
            </a:r>
            <a:r>
              <a:rPr lang="ko-KR" altLang="en-US" dirty="0" smtClean="0"/>
              <a:t> </a:t>
            </a:r>
            <a:r>
              <a:rPr lang="ko-KR" altLang="en-US" sz="1600" dirty="0" smtClean="0"/>
              <a:t>아래의 출력 결과대로 </a:t>
            </a:r>
            <a:r>
              <a:rPr lang="en-US" altLang="ko-KR" sz="1600" dirty="0" smtClean="0"/>
              <a:t>school.html </a:t>
            </a:r>
            <a:r>
              <a:rPr lang="ko-KR" altLang="en-US" sz="1600" dirty="0" smtClean="0"/>
              <a:t>문서를 만들어 보세요</a:t>
            </a:r>
            <a:endParaRPr lang="en-US" altLang="ko-KR" dirty="0" smtClean="0"/>
          </a:p>
          <a:p>
            <a:r>
              <a:rPr lang="en-US" altLang="ko-KR" dirty="0" smtClean="0"/>
              <a:t>----------------------------------------------------------------------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80" y="2708920"/>
            <a:ext cx="5076014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40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스타일과 스타일 시트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04528" y="1175548"/>
            <a:ext cx="25202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rgbClr val="C00000"/>
                </a:solidFill>
              </a:rPr>
              <a:t> 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스타일 형식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928664" y="2121144"/>
            <a:ext cx="3456384" cy="1424302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en-US" altLang="ko-KR" sz="2000" dirty="0" smtClean="0"/>
              <a:t>p </a:t>
            </a:r>
            <a:r>
              <a:rPr lang="en-US" altLang="ko-KR" sz="2000" dirty="0"/>
              <a:t>{ 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solidFill>
                  <a:srgbClr val="FF0000"/>
                </a:solidFill>
              </a:rPr>
              <a:t> </a:t>
            </a:r>
            <a:r>
              <a:rPr lang="en-US" altLang="ko-KR" sz="2000" dirty="0" smtClean="0">
                <a:solidFill>
                  <a:srgbClr val="FF0000"/>
                </a:solidFill>
              </a:rPr>
              <a:t>  font-size</a:t>
            </a:r>
            <a:r>
              <a:rPr lang="en-US" altLang="ko-KR" sz="2000" dirty="0" smtClean="0">
                <a:solidFill>
                  <a:srgbClr val="C00000"/>
                </a:solidFill>
              </a:rPr>
              <a:t> </a:t>
            </a:r>
            <a:r>
              <a:rPr lang="en-US" altLang="ko-KR" sz="2000" dirty="0" smtClean="0"/>
              <a:t>: 20px;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}</a:t>
            </a:r>
            <a:endParaRPr lang="en-US" altLang="ko-KR" sz="1600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8418" y="2121144"/>
            <a:ext cx="971485" cy="4086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태</a:t>
            </a:r>
            <a:r>
              <a:rPr lang="ko-KR" altLang="en-US"/>
              <a:t>그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2246564" y="2365650"/>
            <a:ext cx="308167" cy="4983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26474" y="1916832"/>
            <a:ext cx="1548795" cy="408623"/>
          </a:xfrm>
          <a:prstGeom prst="roundRect">
            <a:avLst/>
          </a:prstGeom>
          <a:solidFill>
            <a:srgbClr val="FFC000"/>
          </a:solidFill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mtClean="0"/>
              <a:t>스타일 속성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3504601" y="2327529"/>
            <a:ext cx="197513" cy="40447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44888" y="3341134"/>
            <a:ext cx="1008735" cy="40862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속성값</a:t>
            </a:r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4413251" y="2996952"/>
            <a:ext cx="36004" cy="3441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563" y="4581128"/>
            <a:ext cx="3782869" cy="15687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8" name="TextBox 17"/>
          <p:cNvSpPr txBox="1"/>
          <p:nvPr/>
        </p:nvSpPr>
        <p:spPr>
          <a:xfrm>
            <a:off x="4823313" y="3963022"/>
            <a:ext cx="374441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  </a:t>
            </a:r>
            <a:r>
              <a:rPr lang="ko-KR" altLang="en-US" b="1" dirty="0" smtClean="0">
                <a:solidFill>
                  <a:srgbClr val="C00000"/>
                </a:solidFill>
              </a:rPr>
              <a:t>스타일을 표기하는 방법</a:t>
            </a:r>
            <a:endParaRPr lang="en-US" altLang="ko-KR" b="1" dirty="0" smtClean="0">
              <a:solidFill>
                <a:srgbClr val="C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09207" y="3963022"/>
            <a:ext cx="374441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rgbClr val="C00000"/>
                </a:solidFill>
              </a:rPr>
              <a:t>스타일 규칙</a:t>
            </a:r>
            <a:endParaRPr lang="en-US" altLang="ko-KR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세미콜론</a:t>
            </a:r>
            <a:r>
              <a:rPr lang="en-US" altLang="ko-KR" dirty="0" smtClean="0"/>
              <a:t>(;)</a:t>
            </a:r>
            <a:r>
              <a:rPr lang="ko-KR" altLang="en-US" dirty="0" smtClean="0"/>
              <a:t>으로 구분하여 중괄호</a:t>
            </a:r>
            <a:r>
              <a:rPr lang="en-US" altLang="ko-KR" dirty="0" smtClean="0"/>
              <a:t>{ }</a:t>
            </a:r>
            <a:r>
              <a:rPr lang="ko-KR" altLang="en-US" dirty="0" smtClean="0"/>
              <a:t>안에 나열한다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890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스타일과 스타일 시트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848545" y="1196752"/>
            <a:ext cx="33123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rgbClr val="C00000"/>
                </a:solidFill>
              </a:rPr>
              <a:t>  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스타일 시트의 종류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034876"/>
              </p:ext>
            </p:extLst>
          </p:nvPr>
        </p:nvGraphicFramePr>
        <p:xfrm>
          <a:off x="1280592" y="1877036"/>
          <a:ext cx="7986092" cy="36087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98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07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종 류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설 명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99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 내부 스타일 시트</a:t>
                      </a:r>
                      <a:endParaRPr lang="en-US" altLang="ko-KR" sz="18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b="1" dirty="0" smtClean="0">
                          <a:solidFill>
                            <a:srgbClr val="C00000"/>
                          </a:solidFill>
                        </a:rPr>
                        <a:t>반드시 </a:t>
                      </a:r>
                      <a:r>
                        <a:rPr lang="en-US" altLang="ko-KR" sz="1600" b="1" dirty="0" smtClean="0">
                          <a:solidFill>
                            <a:srgbClr val="C00000"/>
                          </a:solidFill>
                        </a:rPr>
                        <a:t>&lt;head&gt; </a:t>
                      </a:r>
                      <a:r>
                        <a:rPr lang="ko-KR" altLang="en-US" sz="1600" b="1" dirty="0" smtClean="0">
                          <a:solidFill>
                            <a:srgbClr val="C00000"/>
                          </a:solidFill>
                        </a:rPr>
                        <a:t>태그 안에 작성한다</a:t>
                      </a:r>
                      <a:r>
                        <a:rPr lang="en-US" altLang="ko-KR" sz="1600" b="1" dirty="0" smtClean="0">
                          <a:solidFill>
                            <a:srgbClr val="C00000"/>
                          </a:solidFill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b="1" dirty="0" smtClean="0"/>
                        <a:t>&lt;style&gt;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 smtClean="0"/>
                        <a:t>      p{font-family:</a:t>
                      </a:r>
                      <a:r>
                        <a:rPr lang="en-US" altLang="ko-KR" sz="1600" b="1" baseline="0" dirty="0" smtClean="0"/>
                        <a:t> </a:t>
                      </a:r>
                      <a:r>
                        <a:rPr lang="ko-KR" altLang="en-US" sz="1600" b="1" baseline="0" dirty="0" smtClean="0"/>
                        <a:t>궁서체</a:t>
                      </a:r>
                      <a:r>
                        <a:rPr lang="en-US" altLang="ko-KR" sz="1600" b="1" baseline="0" dirty="0" smtClean="0"/>
                        <a:t>;</a:t>
                      </a:r>
                      <a:r>
                        <a:rPr lang="en-US" altLang="ko-KR" sz="1600" b="1" dirty="0" smtClean="0"/>
                        <a:t>}</a:t>
                      </a:r>
                      <a:r>
                        <a:rPr lang="en-US" altLang="ko-KR" sz="1600" b="1" baseline="0" dirty="0" smtClean="0"/>
                        <a:t> 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600" b="1" baseline="0" dirty="0" smtClean="0"/>
                        <a:t> &lt;/style&gt;</a:t>
                      </a:r>
                      <a:endParaRPr lang="ko-KR" altLang="en-US" sz="1600" b="1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67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 </a:t>
                      </a:r>
                      <a:r>
                        <a:rPr lang="ko-KR" altLang="en-US" sz="1800" dirty="0" smtClean="0"/>
                        <a:t>외부 스타일 시트</a:t>
                      </a:r>
                      <a:endParaRPr lang="en-US" altLang="ko-KR" sz="18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/>
                        <a:t> &lt;head&gt; </a:t>
                      </a:r>
                      <a:r>
                        <a:rPr lang="ko-KR" altLang="en-US" sz="1600" dirty="0" smtClean="0"/>
                        <a:t>태그 안에 작성한다</a:t>
                      </a:r>
                      <a:r>
                        <a:rPr lang="en-US" altLang="ko-KR" sz="1600" dirty="0" smtClean="0"/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b="1" dirty="0" smtClean="0"/>
                        <a:t>&lt;link </a:t>
                      </a:r>
                      <a:r>
                        <a:rPr lang="en-US" altLang="ko-KR" sz="1600" b="1" dirty="0" err="1" smtClean="0"/>
                        <a:t>rel</a:t>
                      </a:r>
                      <a:r>
                        <a:rPr lang="en-US" altLang="ko-KR" sz="1600" b="1" dirty="0" smtClean="0"/>
                        <a:t>=“stylesheet” </a:t>
                      </a:r>
                      <a:r>
                        <a:rPr lang="en-US" altLang="ko-KR" sz="1600" b="1" dirty="0" err="1" smtClean="0"/>
                        <a:t>href</a:t>
                      </a:r>
                      <a:r>
                        <a:rPr lang="en-US" altLang="ko-KR" sz="1600" b="1" dirty="0" smtClean="0"/>
                        <a:t>=“./images/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style.css</a:t>
                      </a:r>
                      <a:r>
                        <a:rPr lang="en-US" altLang="ko-KR" sz="1600" b="1" dirty="0" smtClean="0"/>
                        <a:t>”&gt;</a:t>
                      </a:r>
                      <a:endParaRPr lang="ko-KR" altLang="en-US" sz="1600" b="1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67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err="1" smtClean="0"/>
                        <a:t>인라인</a:t>
                      </a:r>
                      <a:r>
                        <a:rPr lang="ko-KR" altLang="en-US" sz="1800" baseline="0" dirty="0" smtClean="0"/>
                        <a:t> 스타일 </a:t>
                      </a:r>
                      <a:endParaRPr lang="en-US" altLang="ko-KR" sz="1800" baseline="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내용 중간에 태그와 함께 사용한다</a:t>
                      </a:r>
                      <a:r>
                        <a:rPr lang="en-US" altLang="ko-KR" sz="1600" dirty="0" smtClean="0"/>
                        <a:t>.</a:t>
                      </a: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/>
                        <a:t>&lt;p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style</a:t>
                      </a:r>
                      <a:r>
                        <a:rPr lang="en-US" altLang="ko-KR" sz="1600" b="1" dirty="0" smtClean="0"/>
                        <a:t>=“</a:t>
                      </a:r>
                      <a:r>
                        <a:rPr lang="en-US" altLang="ko-KR" sz="1600" b="1" dirty="0" err="1" smtClean="0">
                          <a:solidFill>
                            <a:srgbClr val="FF0000"/>
                          </a:solidFill>
                        </a:rPr>
                        <a:t>color</a:t>
                      </a:r>
                      <a:r>
                        <a:rPr lang="en-US" altLang="ko-KR" sz="1600" b="1" dirty="0" err="1" smtClean="0"/>
                        <a:t>:blue</a:t>
                      </a:r>
                      <a:r>
                        <a:rPr lang="en-US" altLang="ko-KR" sz="1600" b="1" dirty="0" smtClean="0"/>
                        <a:t>”&gt;</a:t>
                      </a:r>
                      <a:r>
                        <a:rPr lang="ko-KR" altLang="en-US" sz="1600" dirty="0" smtClean="0"/>
                        <a:t>블루베리는 황산화제인</a:t>
                      </a:r>
                      <a:r>
                        <a:rPr lang="en-US" altLang="ko-KR" sz="1600" dirty="0" smtClean="0"/>
                        <a:t>..&lt;/p&gt;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597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글꼴 관련 스타</a:t>
            </a:r>
            <a:r>
              <a:rPr lang="ko-KR" altLang="en-US" sz="2800" dirty="0"/>
              <a:t>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23202" y="1196752"/>
            <a:ext cx="371377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C00000"/>
                </a:solidFill>
              </a:rPr>
              <a:t>글꼴 </a:t>
            </a:r>
            <a:r>
              <a:rPr lang="en-US" altLang="ko-KR" sz="2000" b="1" dirty="0">
                <a:solidFill>
                  <a:srgbClr val="C00000"/>
                </a:solidFill>
              </a:rPr>
              <a:t>(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font)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관련 스타일 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779195"/>
              </p:ext>
            </p:extLst>
          </p:nvPr>
        </p:nvGraphicFramePr>
        <p:xfrm>
          <a:off x="992560" y="1844825"/>
          <a:ext cx="8610318" cy="43856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4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32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종류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설명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23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/>
                        <a:t>font-size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smtClean="0"/>
                        <a:t>(</a:t>
                      </a:r>
                      <a:r>
                        <a:rPr lang="ko-KR" altLang="en-US" sz="1800" b="0" dirty="0" smtClean="0"/>
                        <a:t>글자크기</a:t>
                      </a:r>
                      <a:r>
                        <a:rPr lang="en-US" altLang="ko-KR" sz="1800" b="0" dirty="0" smtClean="0"/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px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픽셀</a:t>
                      </a:r>
                      <a:r>
                        <a:rPr lang="en-US" altLang="ko-KR" sz="1600" dirty="0" smtClean="0"/>
                        <a:t>) </a:t>
                      </a:r>
                      <a:r>
                        <a:rPr lang="ko-KR" altLang="en-US" sz="1600" dirty="0" smtClean="0"/>
                        <a:t>단위 </a:t>
                      </a:r>
                      <a:r>
                        <a:rPr lang="en-US" altLang="ko-KR" sz="1600" dirty="0" smtClean="0"/>
                        <a:t>– </a:t>
                      </a:r>
                      <a:r>
                        <a:rPr lang="ko-KR" altLang="en-US" sz="1600" dirty="0" smtClean="0"/>
                        <a:t>고정된 크기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기본 </a:t>
                      </a:r>
                      <a:r>
                        <a:rPr lang="en-US" altLang="ko-KR" sz="1600" dirty="0" smtClean="0"/>
                        <a:t>16px</a:t>
                      </a: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em</a:t>
                      </a:r>
                      <a:r>
                        <a:rPr lang="ko-KR" altLang="en-US" sz="1600" dirty="0" smtClean="0"/>
                        <a:t>단위  </a:t>
                      </a:r>
                      <a:r>
                        <a:rPr lang="en-US" altLang="ko-KR" sz="1600" dirty="0" smtClean="0"/>
                        <a:t>- </a:t>
                      </a:r>
                      <a:r>
                        <a:rPr lang="ko-KR" altLang="en-US" sz="1600" dirty="0" smtClean="0"/>
                        <a:t>부모 요소 크기를 기준으로 한 상태 크기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p{</a:t>
                      </a:r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font-size</a:t>
                      </a:r>
                      <a:r>
                        <a:rPr lang="en-US" altLang="ko-KR" sz="1600" dirty="0" smtClean="0"/>
                        <a:t>: 2em}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97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/>
                        <a:t>font-family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smtClean="0"/>
                        <a:t>(</a:t>
                      </a:r>
                      <a:r>
                        <a:rPr lang="ko-KR" altLang="en-US" sz="1800" b="0" dirty="0" smtClean="0"/>
                        <a:t>글자모양</a:t>
                      </a:r>
                      <a:r>
                        <a:rPr lang="en-US" altLang="ko-KR" sz="1800" b="0" dirty="0" smtClean="0"/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body{ </a:t>
                      </a:r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font-family</a:t>
                      </a:r>
                      <a:r>
                        <a:rPr lang="en-US" altLang="ko-KR" sz="1600" dirty="0" smtClean="0"/>
                        <a:t>: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err="1" smtClean="0"/>
                        <a:t>궁서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}</a:t>
                      </a:r>
                      <a:r>
                        <a:rPr lang="en-US" altLang="ko-KR" sz="1600" baseline="0" dirty="0" smtClean="0"/>
                        <a:t> </a:t>
                      </a: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err="1" smtClean="0"/>
                        <a:t>구글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ko-KR" altLang="en-US" sz="1600" baseline="0" dirty="0" err="1" smtClean="0"/>
                        <a:t>웹폰트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en-US" altLang="ko-KR" sz="1600" baseline="0" dirty="0" smtClean="0"/>
                        <a:t>:</a:t>
                      </a: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&lt;link</a:t>
                      </a:r>
                      <a:r>
                        <a:rPr lang="en-US" altLang="ko-KR" sz="14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="https://fonts.googleapis.com/css2?family=</a:t>
                      </a:r>
                      <a:r>
                        <a:rPr lang="en-US" altLang="ko-KR" sz="14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Nanum+Gothic</a:t>
                      </a:r>
                      <a:r>
                        <a:rPr lang="en-US" altLang="ko-KR" sz="14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&amp;display</a:t>
                      </a: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US" altLang="ko-KR" sz="12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31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/>
                        <a:t>font-weight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smtClean="0"/>
                        <a:t>(</a:t>
                      </a:r>
                      <a:r>
                        <a:rPr lang="ko-KR" altLang="en-US" sz="1800" b="0" dirty="0" smtClean="0"/>
                        <a:t>글자 굵기</a:t>
                      </a:r>
                      <a:r>
                        <a:rPr lang="en-US" altLang="ko-KR" sz="1800" b="0" dirty="0" smtClean="0"/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/>
                        <a:t>p{</a:t>
                      </a:r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font-weight</a:t>
                      </a:r>
                      <a:r>
                        <a:rPr lang="en-US" altLang="ko-KR" sz="1600" dirty="0" smtClean="0"/>
                        <a:t>:</a:t>
                      </a:r>
                      <a:r>
                        <a:rPr lang="en-US" altLang="ko-KR" sz="1600" baseline="0" dirty="0" smtClean="0"/>
                        <a:t> bold}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662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/>
                        <a:t>color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smtClean="0"/>
                        <a:t>(</a:t>
                      </a:r>
                      <a:r>
                        <a:rPr lang="ko-KR" altLang="en-US" sz="1800" b="0" dirty="0" err="1" smtClean="0"/>
                        <a:t>글자색</a:t>
                      </a:r>
                      <a:r>
                        <a:rPr lang="en-US" altLang="ko-KR" sz="1800" b="0" dirty="0" smtClean="0"/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600" b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rgb</a:t>
                      </a:r>
                      <a:r>
                        <a:rPr lang="ko-KR" altLang="en-US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방식 </a:t>
                      </a:r>
                      <a:r>
                        <a:rPr lang="en-US" altLang="ko-KR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600" b="0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color</a:t>
                      </a:r>
                      <a:r>
                        <a:rPr lang="en-US" altLang="ko-KR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:rgb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(0, 255, 0) -&gt; 8bit </a:t>
                      </a:r>
                      <a:r>
                        <a:rPr lang="ko-KR" alt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이해하기</a:t>
                      </a:r>
                      <a:endParaRPr lang="en-US" altLang="ko-KR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r>
                        <a:rPr lang="ko-KR" alt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진수 방식 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colo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r:#0000ff -&gt; 16</a:t>
                      </a:r>
                      <a:r>
                        <a:rPr lang="ko-KR" alt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진수 표기법 </a:t>
                      </a:r>
                      <a:endParaRPr lang="en-US" altLang="ko-KR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 </a:t>
                      </a:r>
                      <a:r>
                        <a:rPr lang="ko-KR" altLang="en-US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기본색</a:t>
                      </a:r>
                      <a:r>
                        <a:rPr lang="ko-KR" alt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방식 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800" b="0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color</a:t>
                      </a:r>
                      <a:r>
                        <a:rPr lang="en-US" altLang="ko-KR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:red</a:t>
                      </a:r>
                      <a:endParaRPr lang="en-US" altLang="ko-KR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540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웹에서 색상 표현하기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48544" y="1940639"/>
            <a:ext cx="7776864" cy="124649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  </a:t>
            </a:r>
            <a:r>
              <a:rPr lang="ko-KR" altLang="en-US" b="1" dirty="0" smtClean="0">
                <a:solidFill>
                  <a:srgbClr val="0070C0"/>
                </a:solidFill>
              </a:rPr>
              <a:t>기본 색상 이름으로 표시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기본 색상 </a:t>
            </a:r>
            <a:r>
              <a:rPr lang="en-US" altLang="ko-KR" sz="1600" dirty="0" smtClean="0"/>
              <a:t>16</a:t>
            </a:r>
            <a:r>
              <a:rPr lang="ko-KR" altLang="en-US" sz="1600" dirty="0" smtClean="0"/>
              <a:t>가지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모두 </a:t>
            </a:r>
            <a:r>
              <a:rPr lang="en-US" altLang="ko-KR" sz="1600" dirty="0" smtClean="0"/>
              <a:t>216</a:t>
            </a:r>
            <a:r>
              <a:rPr lang="ko-KR" altLang="en-US" sz="1600" dirty="0" smtClean="0"/>
              <a:t>가지 이다</a:t>
            </a:r>
            <a:r>
              <a:rPr lang="en-US" altLang="ko-KR" sz="1600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 err="1"/>
              <a:t>c</a:t>
            </a:r>
            <a:r>
              <a:rPr lang="en-US" altLang="ko-KR" sz="1600" dirty="0" err="1" smtClean="0"/>
              <a:t>olor:blue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형식으로 표시</a:t>
            </a:r>
            <a:endParaRPr lang="en-US" altLang="ko-KR" sz="16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60850" y="1376464"/>
            <a:ext cx="2435001" cy="385325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ko-KR" altLang="en-US" dirty="0" smtClean="0"/>
              <a:t>색상 이름 표기법</a:t>
            </a:r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860850" y="3429000"/>
            <a:ext cx="7764558" cy="240065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 </a:t>
            </a:r>
            <a:r>
              <a:rPr lang="en-US" altLang="ko-KR" b="1" dirty="0" smtClean="0">
                <a:solidFill>
                  <a:srgbClr val="0070C0"/>
                </a:solidFill>
              </a:rPr>
              <a:t>16</a:t>
            </a:r>
            <a:r>
              <a:rPr lang="ko-KR" altLang="en-US" b="1" dirty="0" smtClean="0">
                <a:solidFill>
                  <a:srgbClr val="0070C0"/>
                </a:solidFill>
              </a:rPr>
              <a:t>진수 표기법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 smtClean="0"/>
              <a:t>color:#ffff00</a:t>
            </a:r>
            <a:r>
              <a:rPr lang="ko-KR" altLang="en-US" sz="1600" dirty="0" smtClean="0"/>
              <a:t> 형식으로 </a:t>
            </a:r>
            <a:r>
              <a:rPr lang="en-US" altLang="ko-KR" sz="1600" dirty="0" smtClean="0"/>
              <a:t>#</a:t>
            </a:r>
            <a:r>
              <a:rPr lang="ko-KR" altLang="en-US" sz="1600" dirty="0" smtClean="0"/>
              <a:t>다음에 </a:t>
            </a:r>
            <a:r>
              <a:rPr lang="en-US" altLang="ko-KR" sz="1600" dirty="0"/>
              <a:t>6</a:t>
            </a:r>
            <a:r>
              <a:rPr lang="ko-KR" altLang="en-US" sz="1600" dirty="0"/>
              <a:t>자리의 </a:t>
            </a:r>
            <a:r>
              <a:rPr lang="en-US" altLang="ko-KR" sz="1600" dirty="0"/>
              <a:t>16</a:t>
            </a:r>
            <a:r>
              <a:rPr lang="ko-KR" altLang="en-US" sz="1600" dirty="0"/>
              <a:t>진수로 </a:t>
            </a:r>
            <a:r>
              <a:rPr lang="ko-KR" altLang="en-US" sz="1600" dirty="0" smtClean="0"/>
              <a:t>표시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이 </a:t>
            </a:r>
            <a:r>
              <a:rPr lang="en-US" altLang="ko-KR" sz="1600" dirty="0"/>
              <a:t>6</a:t>
            </a:r>
            <a:r>
              <a:rPr lang="ko-KR" altLang="en-US" sz="1600" dirty="0"/>
              <a:t>자리는 두 자리씩 묶어 </a:t>
            </a:r>
            <a:r>
              <a:rPr lang="en-US" altLang="ko-KR" sz="1600" dirty="0"/>
              <a:t>#RRGGBB</a:t>
            </a:r>
            <a:r>
              <a:rPr lang="ko-KR" altLang="en-US" sz="1600" dirty="0"/>
              <a:t>형식으로 </a:t>
            </a:r>
            <a:r>
              <a:rPr lang="ko-KR" altLang="en-US" sz="1600" dirty="0" smtClean="0"/>
              <a:t>표시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각 색상마다 하나도 섞이지 </a:t>
            </a:r>
            <a:r>
              <a:rPr lang="ko-KR" altLang="en-US" sz="1600" dirty="0" err="1" smtClean="0"/>
              <a:t>않았을때는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00, </a:t>
            </a:r>
            <a:r>
              <a:rPr lang="ko-KR" altLang="en-US" sz="1600" dirty="0" smtClean="0"/>
              <a:t>가득 </a:t>
            </a:r>
            <a:r>
              <a:rPr lang="ko-KR" altLang="en-US" sz="1600" dirty="0" err="1" smtClean="0"/>
              <a:t>섞였을때는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ff</a:t>
            </a:r>
            <a:r>
              <a:rPr lang="ko-KR" altLang="en-US" sz="1600" dirty="0" smtClean="0"/>
              <a:t>로 표시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 </a:t>
            </a:r>
            <a:r>
              <a:rPr lang="en-US" altLang="ko-KR" sz="1600" dirty="0"/>
              <a:t>000000(</a:t>
            </a:r>
            <a:r>
              <a:rPr lang="ko-KR" altLang="en-US" sz="1600" dirty="0"/>
              <a:t>검은색</a:t>
            </a:r>
            <a:r>
              <a:rPr lang="en-US" altLang="ko-KR" sz="1600" dirty="0" smtClean="0"/>
              <a:t>)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~ #</a:t>
            </a:r>
            <a:r>
              <a:rPr lang="en-US" altLang="ko-KR" sz="1600" dirty="0" err="1"/>
              <a:t>fffff</a:t>
            </a:r>
            <a:r>
              <a:rPr lang="en-US" altLang="ko-KR" sz="1600" dirty="0"/>
              <a:t>(</a:t>
            </a:r>
            <a:r>
              <a:rPr lang="ko-KR" altLang="en-US" sz="1600" dirty="0"/>
              <a:t>흰색</a:t>
            </a:r>
            <a:r>
              <a:rPr lang="en-US" altLang="ko-KR" sz="1600" dirty="0" smtClean="0"/>
              <a:t>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 smtClean="0"/>
              <a:t>두자리씩</a:t>
            </a:r>
            <a:r>
              <a:rPr lang="ko-KR" altLang="en-US" sz="1600" dirty="0" smtClean="0"/>
              <a:t> 중복될 경우 줄여 사용할 수 있음</a:t>
            </a:r>
            <a:r>
              <a:rPr lang="en-US" altLang="ko-KR" sz="1600" dirty="0" smtClean="0"/>
              <a:t>(#ff00ff-&gt;#f0f)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84996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웹에서 색상 표현하기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48544" y="1700808"/>
            <a:ext cx="8208912" cy="253915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0070C0"/>
                </a:solidFill>
              </a:rPr>
              <a:t>  </a:t>
            </a:r>
            <a:r>
              <a:rPr lang="en-US" altLang="ko-KR" b="1" dirty="0" err="1" smtClean="0">
                <a:solidFill>
                  <a:srgbClr val="0070C0"/>
                </a:solidFill>
              </a:rPr>
              <a:t>rgb</a:t>
            </a:r>
            <a:r>
              <a:rPr lang="en-US" altLang="ko-KR" b="1" dirty="0" smtClean="0">
                <a:solidFill>
                  <a:srgbClr val="0070C0"/>
                </a:solidFill>
              </a:rPr>
              <a:t> </a:t>
            </a:r>
            <a:r>
              <a:rPr lang="ko-KR" altLang="en-US" b="1" dirty="0" smtClean="0">
                <a:solidFill>
                  <a:srgbClr val="0070C0"/>
                </a:solidFill>
              </a:rPr>
              <a:t>표기법</a:t>
            </a:r>
            <a:endParaRPr lang="en-US" altLang="ko-KR" b="1" dirty="0" smtClean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color:</a:t>
            </a:r>
            <a:r>
              <a:rPr lang="ko-KR" altLang="en-US" b="1" dirty="0" smtClean="0"/>
              <a:t> </a:t>
            </a:r>
            <a:r>
              <a:rPr lang="en-US" altLang="ko-KR" b="1" dirty="0" err="1"/>
              <a:t>rgb</a:t>
            </a:r>
            <a:r>
              <a:rPr lang="en-US" altLang="ko-KR" b="1" dirty="0"/>
              <a:t>(255, 255, 0</a:t>
            </a:r>
            <a:r>
              <a:rPr lang="en-US" altLang="ko-KR" b="1" dirty="0" smtClean="0"/>
              <a:t>)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형식으로 </a:t>
            </a:r>
            <a:r>
              <a:rPr lang="ko-KR" altLang="en-US" sz="1600" dirty="0" err="1" smtClean="0"/>
              <a:t>세자리의</a:t>
            </a:r>
            <a:r>
              <a:rPr lang="ko-KR" altLang="en-US" sz="1600" dirty="0" smtClean="0"/>
              <a:t> 숫자로 </a:t>
            </a:r>
            <a:r>
              <a:rPr lang="ko-KR" altLang="en-US" sz="1600" dirty="0" smtClean="0"/>
              <a:t>표시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rgb</a:t>
            </a:r>
            <a:r>
              <a:rPr lang="en-US" altLang="ko-KR" sz="1600" dirty="0" smtClean="0"/>
              <a:t>() </a:t>
            </a:r>
            <a:r>
              <a:rPr lang="ko-KR" altLang="en-US" sz="1600" dirty="0" smtClean="0"/>
              <a:t>함수라 함</a:t>
            </a:r>
            <a:endParaRPr lang="en-US" altLang="ko-KR" sz="1600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색상이 </a:t>
            </a:r>
            <a:r>
              <a:rPr lang="ko-KR" altLang="en-US" sz="1600" dirty="0"/>
              <a:t>하나도 섞이지 않았을 때는 </a:t>
            </a:r>
            <a:r>
              <a:rPr lang="en-US" altLang="ko-KR" sz="1600" dirty="0" smtClean="0"/>
              <a:t>0</a:t>
            </a:r>
            <a:r>
              <a:rPr lang="en-US" altLang="ko-KR" sz="1600" dirty="0"/>
              <a:t>,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가득 섞였을 때는 </a:t>
            </a:r>
            <a:r>
              <a:rPr lang="en-US" altLang="ko-KR" sz="1600" dirty="0"/>
              <a:t>255</a:t>
            </a:r>
            <a:r>
              <a:rPr lang="ko-KR" altLang="en-US" sz="1600" dirty="0"/>
              <a:t>로 </a:t>
            </a:r>
            <a:r>
              <a:rPr lang="ko-KR" altLang="en-US" sz="1600" dirty="0" smtClean="0"/>
              <a:t>표시</a:t>
            </a:r>
            <a:endParaRPr lang="en-US" altLang="ko-KR" sz="1600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투명도를 조절할 때는 </a:t>
            </a:r>
            <a:r>
              <a:rPr lang="en-US" altLang="ko-KR" sz="1600" dirty="0" err="1" smtClean="0"/>
              <a:t>color:rgba</a:t>
            </a:r>
            <a:r>
              <a:rPr lang="en-US" altLang="ko-KR" sz="1600" dirty="0" smtClean="0"/>
              <a:t>(255</a:t>
            </a:r>
            <a:r>
              <a:rPr lang="en-US" altLang="ko-KR" sz="1600" dirty="0"/>
              <a:t>, 0, 0, 0.5) </a:t>
            </a:r>
            <a:r>
              <a:rPr lang="ko-KR" altLang="en-US" sz="1600" dirty="0" smtClean="0"/>
              <a:t>처럼 마지막에 </a:t>
            </a:r>
            <a:r>
              <a:rPr lang="ko-KR" altLang="en-US" sz="1600" dirty="0" err="1" smtClean="0"/>
              <a:t>알파값</a:t>
            </a:r>
            <a:r>
              <a:rPr lang="ko-KR" altLang="en-US" sz="1600" dirty="0" smtClean="0"/>
              <a:t> 추가</a:t>
            </a:r>
            <a:endParaRPr lang="en-US" altLang="ko-KR" sz="1600" dirty="0" smtClean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a(alpha</a:t>
            </a:r>
            <a:r>
              <a:rPr lang="en-US" altLang="ko-KR" sz="1600" dirty="0"/>
              <a:t>)</a:t>
            </a:r>
            <a:r>
              <a:rPr lang="ko-KR" altLang="en-US" sz="1600" dirty="0"/>
              <a:t>는 </a:t>
            </a:r>
            <a:r>
              <a:rPr lang="ko-KR" altLang="en-US" sz="1600" dirty="0" err="1" smtClean="0"/>
              <a:t>불투명도를</a:t>
            </a:r>
            <a:r>
              <a:rPr lang="ko-KR" altLang="en-US" sz="1600" dirty="0" smtClean="0"/>
              <a:t> 나타내는 값으로 </a:t>
            </a:r>
            <a:r>
              <a:rPr lang="en-US" altLang="ko-KR" sz="1600" dirty="0" smtClean="0"/>
              <a:t>0~1</a:t>
            </a:r>
            <a:r>
              <a:rPr lang="ko-KR" altLang="en-US" sz="1600" dirty="0" smtClean="0"/>
              <a:t>중에서 </a:t>
            </a:r>
            <a:r>
              <a:rPr lang="en-US" altLang="ko-KR" sz="1600" dirty="0" smtClean="0"/>
              <a:t>(1</a:t>
            </a:r>
            <a:r>
              <a:rPr lang="ko-KR" altLang="en-US" sz="1600" dirty="0"/>
              <a:t>이 완전 불투명</a:t>
            </a:r>
            <a:r>
              <a:rPr lang="en-US" altLang="ko-KR" sz="1600" dirty="0"/>
              <a:t>, 0</a:t>
            </a:r>
            <a:r>
              <a:rPr lang="ko-KR" altLang="en-US" sz="1600" dirty="0"/>
              <a:t>은 투명</a:t>
            </a:r>
            <a:r>
              <a:rPr lang="en-US" altLang="ko-KR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2272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글꼴 관련 스타일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20552" y="1336993"/>
            <a:ext cx="400180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rgbClr val="C00000"/>
                </a:solidFill>
              </a:rPr>
              <a:t>예제</a:t>
            </a:r>
            <a:r>
              <a:rPr lang="en-US" altLang="ko-KR" b="1" dirty="0" smtClean="0">
                <a:solidFill>
                  <a:srgbClr val="C00000"/>
                </a:solidFill>
              </a:rPr>
              <a:t>. </a:t>
            </a:r>
            <a:r>
              <a:rPr lang="en-US" altLang="ko-KR" b="1" dirty="0" smtClean="0">
                <a:solidFill>
                  <a:srgbClr val="C00000"/>
                </a:solidFill>
              </a:rPr>
              <a:t>font.html </a:t>
            </a:r>
            <a:r>
              <a:rPr lang="en-US" altLang="ko-KR" b="1" dirty="0" smtClean="0">
                <a:solidFill>
                  <a:srgbClr val="C00000"/>
                </a:solidFill>
              </a:rPr>
              <a:t>– </a:t>
            </a:r>
            <a:r>
              <a:rPr lang="ko-KR" altLang="en-US" b="1" dirty="0" smtClean="0">
                <a:solidFill>
                  <a:srgbClr val="C00000"/>
                </a:solidFill>
              </a:rPr>
              <a:t>내부 스타일 </a:t>
            </a:r>
            <a:endParaRPr lang="en-US" altLang="ko-KR" b="1" dirty="0" smtClean="0">
              <a:solidFill>
                <a:srgbClr val="C00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4140569"/>
            <a:ext cx="8390620" cy="1414328"/>
          </a:xfrm>
          <a:prstGeom prst="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3863928" y="5862741"/>
            <a:ext cx="1716303" cy="374571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err="1" smtClean="0"/>
              <a:t>인라인</a:t>
            </a:r>
            <a:r>
              <a:rPr lang="ko-KR" altLang="en-US" sz="1600" dirty="0" smtClean="0"/>
              <a:t> 스타일</a:t>
            </a:r>
            <a:endParaRPr lang="ko-KR" altLang="en-US" sz="1600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 flipV="1">
            <a:off x="4448945" y="5247054"/>
            <a:ext cx="38038" cy="61568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88" y="1916832"/>
            <a:ext cx="6053101" cy="18002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651" y="2545668"/>
            <a:ext cx="3121231" cy="14468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9720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6652</TotalTime>
  <Words>1143</Words>
  <Application>Microsoft Office PowerPoint</Application>
  <PresentationFormat>A4 용지(210x297mm)</PresentationFormat>
  <Paragraphs>266</Paragraphs>
  <Slides>34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9" baseType="lpstr">
      <vt:lpstr>맑은 고딕</vt:lpstr>
      <vt:lpstr>휴먼엑스포</vt:lpstr>
      <vt:lpstr>Arial</vt:lpstr>
      <vt:lpstr>Wingdings</vt:lpstr>
      <vt:lpstr>Office 테마</vt:lpstr>
      <vt:lpstr>3강. CSS 텍스트와 표 스타일</vt:lpstr>
      <vt:lpstr>   목 차</vt:lpstr>
      <vt:lpstr>스타일과 스타일 시트</vt:lpstr>
      <vt:lpstr>스타일과 스타일 시트</vt:lpstr>
      <vt:lpstr>스타일과 스타일 시트</vt:lpstr>
      <vt:lpstr>글꼴 관련 스타일</vt:lpstr>
      <vt:lpstr>웹에서 색상 표현하기</vt:lpstr>
      <vt:lpstr>웹에서 색상 표현하기</vt:lpstr>
      <vt:lpstr>글꼴 관련 스타일</vt:lpstr>
      <vt:lpstr>   span 태그 알아보기</vt:lpstr>
      <vt:lpstr>글꼴 관련 스타일</vt:lpstr>
      <vt:lpstr>외부 스타일 사용 예 </vt:lpstr>
      <vt:lpstr>웹 폰트 사용하기</vt:lpstr>
      <vt:lpstr>웹 폰트 사용하기</vt:lpstr>
      <vt:lpstr>문단 스타일</vt:lpstr>
      <vt:lpstr>문단 관련 스타일</vt:lpstr>
      <vt:lpstr>문단 스타일</vt:lpstr>
      <vt:lpstr>목록 스타일</vt:lpstr>
      <vt:lpstr>목록 스타일</vt:lpstr>
      <vt:lpstr>목록 스타일</vt:lpstr>
      <vt:lpstr> 표를 만드는 태그</vt:lpstr>
      <vt:lpstr> 표를 만드는 태그</vt:lpstr>
      <vt:lpstr>표 스타일</vt:lpstr>
      <vt:lpstr> 표를 만드는 태그</vt:lpstr>
      <vt:lpstr>표 스타일</vt:lpstr>
      <vt:lpstr> 표를 만드는 태그</vt:lpstr>
      <vt:lpstr> 표를 만드는 태그</vt:lpstr>
      <vt:lpstr> 표를 만드는 태그</vt:lpstr>
      <vt:lpstr> 표 구조 정의하기</vt:lpstr>
      <vt:lpstr> 표 스타일</vt:lpstr>
      <vt:lpstr> 표 스타일</vt:lpstr>
      <vt:lpstr> 표 구조 정의하기</vt:lpstr>
      <vt:lpstr> 표 스타일 연습문제</vt:lpstr>
      <vt:lpstr> 실습 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432</cp:revision>
  <dcterms:created xsi:type="dcterms:W3CDTF">2019-03-04T02:36:55Z</dcterms:created>
  <dcterms:modified xsi:type="dcterms:W3CDTF">2023-03-15T11:14:39Z</dcterms:modified>
</cp:coreProperties>
</file>