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8"/>
  </p:notesMasterIdLst>
  <p:sldIdLst>
    <p:sldId id="256" r:id="rId2"/>
    <p:sldId id="438" r:id="rId3"/>
    <p:sldId id="420" r:id="rId4"/>
    <p:sldId id="484" r:id="rId5"/>
    <p:sldId id="421" r:id="rId6"/>
    <p:sldId id="419" r:id="rId7"/>
    <p:sldId id="480" r:id="rId8"/>
    <p:sldId id="481" r:id="rId9"/>
    <p:sldId id="482" r:id="rId10"/>
    <p:sldId id="492" r:id="rId11"/>
    <p:sldId id="493" r:id="rId12"/>
    <p:sldId id="502" r:id="rId13"/>
    <p:sldId id="503" r:id="rId14"/>
    <p:sldId id="491" r:id="rId15"/>
    <p:sldId id="488" r:id="rId16"/>
    <p:sldId id="489" r:id="rId17"/>
    <p:sldId id="490" r:id="rId18"/>
    <p:sldId id="494" r:id="rId19"/>
    <p:sldId id="487" r:id="rId20"/>
    <p:sldId id="469" r:id="rId21"/>
    <p:sldId id="470" r:id="rId22"/>
    <p:sldId id="429" r:id="rId23"/>
    <p:sldId id="495" r:id="rId24"/>
    <p:sldId id="430" r:id="rId25"/>
    <p:sldId id="436" r:id="rId26"/>
    <p:sldId id="431" r:id="rId27"/>
    <p:sldId id="500" r:id="rId28"/>
    <p:sldId id="501" r:id="rId29"/>
    <p:sldId id="499" r:id="rId30"/>
    <p:sldId id="432" r:id="rId31"/>
    <p:sldId id="497" r:id="rId32"/>
    <p:sldId id="435" r:id="rId33"/>
    <p:sldId id="498" r:id="rId34"/>
    <p:sldId id="454" r:id="rId35"/>
    <p:sldId id="455" r:id="rId36"/>
    <p:sldId id="483" r:id="rId37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54823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87" d="100"/>
          <a:sy n="87" d="100"/>
        </p:scale>
        <p:origin x="-1109" y="-8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5CDAC-D627-4E87-877A-1B781DD4CADC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DDD8A-FD4C-4C63-90D4-202AFE808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4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863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6862345" cy="1226567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BCFD5-C4DF-4EBC-B718-C69ED2FBDE6F}" type="datetime1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직사각형 6"/>
          <p:cNvSpPr/>
          <p:nvPr userDrawn="1"/>
        </p:nvSpPr>
        <p:spPr>
          <a:xfrm>
            <a:off x="331006" y="0"/>
            <a:ext cx="2144688" cy="6858000"/>
          </a:xfrm>
          <a:custGeom>
            <a:avLst/>
            <a:gdLst>
              <a:gd name="connsiteX0" fmla="*/ 0 w 2144688"/>
              <a:gd name="connsiteY0" fmla="*/ 0 h 6858000"/>
              <a:gd name="connsiteX1" fmla="*/ 2144688 w 2144688"/>
              <a:gd name="connsiteY1" fmla="*/ 0 h 6858000"/>
              <a:gd name="connsiteX2" fmla="*/ 2144688 w 2144688"/>
              <a:gd name="connsiteY2" fmla="*/ 6858000 h 6858000"/>
              <a:gd name="connsiteX3" fmla="*/ 0 w 2144688"/>
              <a:gd name="connsiteY3" fmla="*/ 6858000 h 6858000"/>
              <a:gd name="connsiteX4" fmla="*/ 0 w 2144688"/>
              <a:gd name="connsiteY4" fmla="*/ 0 h 6858000"/>
              <a:gd name="connsiteX0" fmla="*/ 0 w 2144688"/>
              <a:gd name="connsiteY0" fmla="*/ 0 h 6858000"/>
              <a:gd name="connsiteX1" fmla="*/ 2144688 w 2144688"/>
              <a:gd name="connsiteY1" fmla="*/ 0 h 6858000"/>
              <a:gd name="connsiteX2" fmla="*/ 2144688 w 2144688"/>
              <a:gd name="connsiteY2" fmla="*/ 6858000 h 6858000"/>
              <a:gd name="connsiteX3" fmla="*/ 0 w 2144688"/>
              <a:gd name="connsiteY3" fmla="*/ 6858000 h 6858000"/>
              <a:gd name="connsiteX4" fmla="*/ 0 w 2144688"/>
              <a:gd name="connsiteY4" fmla="*/ 0 h 6858000"/>
              <a:gd name="connsiteX0" fmla="*/ 0 w 2144688"/>
              <a:gd name="connsiteY0" fmla="*/ 0 h 6858000"/>
              <a:gd name="connsiteX1" fmla="*/ 2144688 w 2144688"/>
              <a:gd name="connsiteY1" fmla="*/ 0 h 6858000"/>
              <a:gd name="connsiteX2" fmla="*/ 2144688 w 2144688"/>
              <a:gd name="connsiteY2" fmla="*/ 6858000 h 6858000"/>
              <a:gd name="connsiteX3" fmla="*/ 0 w 2144688"/>
              <a:gd name="connsiteY3" fmla="*/ 6858000 h 6858000"/>
              <a:gd name="connsiteX4" fmla="*/ 0 w 2144688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4688" h="6858000">
                <a:moveTo>
                  <a:pt x="0" y="0"/>
                </a:moveTo>
                <a:lnTo>
                  <a:pt x="2144688" y="0"/>
                </a:lnTo>
                <a:cubicBezTo>
                  <a:pt x="1083331" y="2392136"/>
                  <a:pt x="1320095" y="4678136"/>
                  <a:pt x="2144688" y="685800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00B05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-1" y="0"/>
            <a:ext cx="2222697" cy="6858000"/>
          </a:xfrm>
          <a:custGeom>
            <a:avLst/>
            <a:gdLst>
              <a:gd name="connsiteX0" fmla="*/ 0 w 2144688"/>
              <a:gd name="connsiteY0" fmla="*/ 0 h 6858000"/>
              <a:gd name="connsiteX1" fmla="*/ 2144688 w 2144688"/>
              <a:gd name="connsiteY1" fmla="*/ 0 h 6858000"/>
              <a:gd name="connsiteX2" fmla="*/ 2144688 w 2144688"/>
              <a:gd name="connsiteY2" fmla="*/ 6858000 h 6858000"/>
              <a:gd name="connsiteX3" fmla="*/ 0 w 2144688"/>
              <a:gd name="connsiteY3" fmla="*/ 6858000 h 6858000"/>
              <a:gd name="connsiteX4" fmla="*/ 0 w 2144688"/>
              <a:gd name="connsiteY4" fmla="*/ 0 h 6858000"/>
              <a:gd name="connsiteX0" fmla="*/ 0 w 2144688"/>
              <a:gd name="connsiteY0" fmla="*/ 0 h 6858000"/>
              <a:gd name="connsiteX1" fmla="*/ 2144688 w 2144688"/>
              <a:gd name="connsiteY1" fmla="*/ 0 h 6858000"/>
              <a:gd name="connsiteX2" fmla="*/ 2144688 w 2144688"/>
              <a:gd name="connsiteY2" fmla="*/ 6858000 h 6858000"/>
              <a:gd name="connsiteX3" fmla="*/ 0 w 2144688"/>
              <a:gd name="connsiteY3" fmla="*/ 6858000 h 6858000"/>
              <a:gd name="connsiteX4" fmla="*/ 0 w 2144688"/>
              <a:gd name="connsiteY4" fmla="*/ 0 h 6858000"/>
              <a:gd name="connsiteX0" fmla="*/ 0 w 2144688"/>
              <a:gd name="connsiteY0" fmla="*/ 0 h 6858000"/>
              <a:gd name="connsiteX1" fmla="*/ 2144688 w 2144688"/>
              <a:gd name="connsiteY1" fmla="*/ 0 h 6858000"/>
              <a:gd name="connsiteX2" fmla="*/ 2144688 w 2144688"/>
              <a:gd name="connsiteY2" fmla="*/ 6858000 h 6858000"/>
              <a:gd name="connsiteX3" fmla="*/ 0 w 2144688"/>
              <a:gd name="connsiteY3" fmla="*/ 6858000 h 6858000"/>
              <a:gd name="connsiteX4" fmla="*/ 0 w 2144688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4688" h="6858000">
                <a:moveTo>
                  <a:pt x="0" y="0"/>
                </a:moveTo>
                <a:lnTo>
                  <a:pt x="2144688" y="0"/>
                </a:lnTo>
                <a:cubicBezTo>
                  <a:pt x="1083331" y="2392136"/>
                  <a:pt x="1320095" y="4678136"/>
                  <a:pt x="2144688" y="685800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92D05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718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48CD7-D367-43D5-B461-ACE552E75063}" type="datetime1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80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49E79-7361-4780-8BEF-7EDE3708298A}" type="datetime1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85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 smtClean="0"/>
              <a:t> 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42E3C-B70B-437C-85CF-1286301B9CBA}" type="datetime1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342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69A20-5B3D-4D98-A822-26B93D177A40}" type="datetime1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4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CD4CE-9E43-4F70-A9D8-A2130CA7D92A}" type="datetime1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685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BD92-DA3E-4A0B-90C9-7DE5E15B6E96}" type="datetime1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145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B83A-F366-424E-B742-340ACF856BB5}" type="datetime1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6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9D68B-5DBD-48E9-A8D4-FCBC4B3DD9C6}" type="datetime1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3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534F-7D16-467B-9320-91F98915D181}" type="datetime1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04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0A91F-2F8D-4486-A69D-D680F95444B0}" type="datetime1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27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124744"/>
            <a:ext cx="89154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8BBEA-E8DD-414A-BF68-FC2AFA7CFF2D}" type="datetime1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-39555" y="6619888"/>
            <a:ext cx="9945555" cy="238111"/>
          </a:xfrm>
          <a:custGeom>
            <a:avLst/>
            <a:gdLst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555" h="238111">
                <a:moveTo>
                  <a:pt x="0" y="0"/>
                </a:moveTo>
                <a:cubicBezTo>
                  <a:pt x="3364170" y="326571"/>
                  <a:pt x="6614042" y="171450"/>
                  <a:pt x="9945555" y="0"/>
                </a:cubicBezTo>
                <a:lnTo>
                  <a:pt x="9945555" y="238111"/>
                </a:lnTo>
                <a:lnTo>
                  <a:pt x="0" y="238111"/>
                </a:lnTo>
                <a:lnTo>
                  <a:pt x="0" y="0"/>
                </a:lnTo>
                <a:close/>
              </a:path>
            </a:pathLst>
          </a:custGeom>
          <a:solidFill>
            <a:srgbClr val="92D05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416496" y="216024"/>
            <a:ext cx="6480720" cy="836712"/>
          </a:xfrm>
          <a:prstGeom prst="roundRect">
            <a:avLst>
              <a:gd name="adj" fmla="val 22522"/>
            </a:avLst>
          </a:prstGeom>
          <a:solidFill>
            <a:schemeClr val="accent5">
              <a:lumMod val="60000"/>
              <a:lumOff val="40000"/>
            </a:schemeClr>
          </a:solidFill>
          <a:ln w="12700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53433" y="6453337"/>
            <a:ext cx="5572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1BDE3FE7-3AEA-4B05-AC5A-802D1816ACF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488505" y="260649"/>
            <a:ext cx="6340771" cy="734006"/>
          </a:xfrm>
          <a:prstGeom prst="roundRect">
            <a:avLst>
              <a:gd name="adj" fmla="val 22522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137" y="197768"/>
            <a:ext cx="6201139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  마스터 제목 스타일 편집</a:t>
            </a:r>
            <a:endParaRPr lang="ko-KR" altLang="en-US" dirty="0"/>
          </a:p>
        </p:txBody>
      </p:sp>
      <p:sp>
        <p:nvSpPr>
          <p:cNvPr id="12" name="직사각형 7"/>
          <p:cNvSpPr/>
          <p:nvPr/>
        </p:nvSpPr>
        <p:spPr>
          <a:xfrm>
            <a:off x="-39555" y="6453337"/>
            <a:ext cx="9945555" cy="365125"/>
          </a:xfrm>
          <a:custGeom>
            <a:avLst/>
            <a:gdLst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555" h="238111">
                <a:moveTo>
                  <a:pt x="0" y="0"/>
                </a:moveTo>
                <a:cubicBezTo>
                  <a:pt x="3364170" y="326571"/>
                  <a:pt x="6614042" y="171450"/>
                  <a:pt x="9945555" y="0"/>
                </a:cubicBezTo>
                <a:lnTo>
                  <a:pt x="9945555" y="238111"/>
                </a:lnTo>
                <a:lnTo>
                  <a:pt x="0" y="23811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3" name="Picture 6" descr="html5 &amp; css3 – Institute of Software Technologies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046207"/>
            <a:ext cx="1200394" cy="620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12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200" kern="1200">
          <a:solidFill>
            <a:sysClr val="windowText" lastClr="000000"/>
          </a:solidFill>
          <a:latin typeface="휴먼엑스포" panose="02030504000101010101" pitchFamily="18" charset="-127"/>
          <a:ea typeface="휴먼엑스포" panose="02030504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576736" y="2060848"/>
            <a:ext cx="6120680" cy="1226567"/>
          </a:xfrm>
        </p:spPr>
        <p:txBody>
          <a:bodyPr>
            <a:noAutofit/>
          </a:bodyPr>
          <a:lstStyle/>
          <a:p>
            <a:pPr algn="l"/>
            <a:r>
              <a:rPr lang="en-US" altLang="ko-KR" b="1" dirty="0" smtClean="0">
                <a:solidFill>
                  <a:schemeClr val="tx1"/>
                </a:solidFill>
              </a:rPr>
              <a:t>6</a:t>
            </a:r>
            <a:r>
              <a:rPr lang="ko-KR" altLang="en-US" b="1" dirty="0" smtClean="0">
                <a:solidFill>
                  <a:schemeClr val="tx1"/>
                </a:solidFill>
              </a:rPr>
              <a:t>강</a:t>
            </a:r>
            <a:r>
              <a:rPr lang="en-US" altLang="ko-KR" b="1" dirty="0" smtClean="0">
                <a:solidFill>
                  <a:schemeClr val="tx1"/>
                </a:solidFill>
              </a:rPr>
              <a:t>. </a:t>
            </a:r>
            <a:r>
              <a:rPr lang="en-US" altLang="ko-KR" b="1" dirty="0" err="1" smtClean="0">
                <a:solidFill>
                  <a:schemeClr val="tx1"/>
                </a:solidFill>
              </a:rPr>
              <a:t>css</a:t>
            </a:r>
            <a:r>
              <a:rPr lang="ko-KR" altLang="en-US" b="1" dirty="0" smtClean="0">
                <a:solidFill>
                  <a:schemeClr val="tx1"/>
                </a:solidFill>
              </a:rPr>
              <a:t> </a:t>
            </a:r>
            <a:r>
              <a:rPr lang="ko-KR" altLang="en-US" b="1" dirty="0" err="1" smtClean="0">
                <a:solidFill>
                  <a:schemeClr val="tx1"/>
                </a:solidFill>
              </a:rPr>
              <a:t>포지셔닝과</a:t>
            </a:r>
            <a:r>
              <a:rPr lang="ko-KR" altLang="en-US" b="1" dirty="0" smtClean="0">
                <a:solidFill>
                  <a:schemeClr val="tx1"/>
                </a:solidFill>
              </a:rPr>
              <a:t> 레이아웃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" name="AutoShape 2" descr="HTML5 Introduction &amp; Syntax | PoiemaWeb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7216" y="4077072"/>
            <a:ext cx="1575755" cy="194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5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 err="1" smtClean="0"/>
              <a:t>navbar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메뉴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68" y="1340768"/>
            <a:ext cx="7560840" cy="128336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2934" y="2781264"/>
            <a:ext cx="4167192" cy="378778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6456085" y="3136978"/>
            <a:ext cx="1440160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C00000"/>
                </a:solidFill>
              </a:rPr>
              <a:t>n</a:t>
            </a:r>
            <a:r>
              <a:rPr lang="en-US" altLang="ko-KR" sz="1600" dirty="0" smtClean="0">
                <a:solidFill>
                  <a:srgbClr val="C00000"/>
                </a:solidFill>
              </a:rPr>
              <a:t>av-pet.html </a:t>
            </a:r>
            <a:r>
              <a:rPr lang="ko-KR" altLang="en-US" sz="1600" dirty="0" smtClean="0">
                <a:solidFill>
                  <a:srgbClr val="C00000"/>
                </a:solidFill>
              </a:rPr>
              <a:t> </a:t>
            </a:r>
            <a:endParaRPr lang="en-US" altLang="ko-KR" sz="1600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905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 err="1" smtClean="0"/>
              <a:t>navbar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메뉴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60" y="1668209"/>
            <a:ext cx="7574937" cy="351312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6537176" y="1340768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C00000"/>
                </a:solidFill>
              </a:rPr>
              <a:t>pet.css </a:t>
            </a:r>
            <a:r>
              <a:rPr lang="ko-KR" altLang="en-US" sz="1600" dirty="0" smtClean="0">
                <a:solidFill>
                  <a:srgbClr val="C00000"/>
                </a:solidFill>
              </a:rPr>
              <a:t> </a:t>
            </a:r>
            <a:endParaRPr lang="en-US" altLang="ko-KR" sz="1600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4116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 err="1" smtClean="0"/>
              <a:t>navbar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메뉴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929" y="1484784"/>
            <a:ext cx="3855063" cy="72008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229" y="2204864"/>
            <a:ext cx="3458462" cy="160764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6856" y="3429000"/>
            <a:ext cx="5532600" cy="298729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63735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 err="1" smtClean="0"/>
              <a:t>navbar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메뉴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76" y="1628800"/>
            <a:ext cx="3558849" cy="60203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779" y="2492896"/>
            <a:ext cx="5494496" cy="298729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65701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/>
              <a:t>b</a:t>
            </a:r>
            <a:r>
              <a:rPr lang="en-US" altLang="ko-KR" sz="2800" dirty="0" smtClean="0"/>
              <a:t>ox-sizing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776536" y="1409990"/>
            <a:ext cx="871296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2000" b="1" dirty="0"/>
              <a:t>box-sizing </a:t>
            </a:r>
            <a:r>
              <a:rPr lang="ko-KR" altLang="en-US" sz="2000" b="1" dirty="0"/>
              <a:t>속성 </a:t>
            </a:r>
            <a:r>
              <a:rPr lang="en-US" altLang="ko-KR" sz="2000" dirty="0"/>
              <a:t>– </a:t>
            </a:r>
            <a:r>
              <a:rPr lang="ko-KR" altLang="en-US" sz="2000" dirty="0"/>
              <a:t>박스 너비 기준 정하기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rgbClr val="0070C0"/>
                </a:solidFill>
              </a:rPr>
              <a:t>   - </a:t>
            </a:r>
            <a:r>
              <a:rPr lang="en-US" altLang="ko-KR" sz="2000" b="1" dirty="0" smtClean="0"/>
              <a:t>content-box</a:t>
            </a:r>
            <a:r>
              <a:rPr lang="en-US" altLang="ko-KR" dirty="0" smtClean="0"/>
              <a:t> </a:t>
            </a:r>
            <a:r>
              <a:rPr lang="en-US" altLang="ko-KR" dirty="0"/>
              <a:t>: width </a:t>
            </a:r>
            <a:r>
              <a:rPr lang="ko-KR" altLang="en-US" dirty="0"/>
              <a:t>속성 값을 </a:t>
            </a:r>
            <a:r>
              <a:rPr lang="ko-KR" altLang="en-US" dirty="0" err="1"/>
              <a:t>콘텐츠</a:t>
            </a:r>
            <a:r>
              <a:rPr lang="ko-KR" altLang="en-US" dirty="0"/>
              <a:t> 영역 너비 </a:t>
            </a:r>
            <a:r>
              <a:rPr lang="ko-KR" altLang="en-US" dirty="0" smtClean="0"/>
              <a:t>값으로만 </a:t>
            </a:r>
            <a:r>
              <a:rPr lang="ko-KR" altLang="en-US" dirty="0"/>
              <a:t>사용한다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      </a:t>
            </a:r>
            <a:r>
              <a:rPr lang="ko-KR" altLang="en-US" dirty="0" smtClean="0"/>
              <a:t>예</a:t>
            </a:r>
            <a:r>
              <a:rPr lang="en-US" altLang="ko-KR" dirty="0" smtClean="0"/>
              <a:t>. { </a:t>
            </a:r>
            <a:r>
              <a:rPr lang="en-US" altLang="ko-KR" dirty="0" smtClean="0">
                <a:solidFill>
                  <a:srgbClr val="C00000"/>
                </a:solidFill>
              </a:rPr>
              <a:t>box-sizing</a:t>
            </a:r>
            <a:r>
              <a:rPr lang="en-US" altLang="ko-KR" dirty="0" smtClean="0"/>
              <a:t>: content-box }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rgbClr val="0070C0"/>
                </a:solidFill>
              </a:rPr>
              <a:t>    - </a:t>
            </a:r>
            <a:r>
              <a:rPr lang="en-US" altLang="ko-KR" sz="2000" b="1" dirty="0" smtClean="0"/>
              <a:t>border-box</a:t>
            </a:r>
            <a:r>
              <a:rPr lang="en-US" altLang="ko-KR" dirty="0" smtClean="0"/>
              <a:t> </a:t>
            </a:r>
            <a:r>
              <a:rPr lang="en-US" altLang="ko-KR" dirty="0"/>
              <a:t>: width </a:t>
            </a:r>
            <a:r>
              <a:rPr lang="ko-KR" altLang="en-US" dirty="0"/>
              <a:t>속성 값을 </a:t>
            </a:r>
            <a:r>
              <a:rPr lang="ko-KR" altLang="en-US" dirty="0" err="1"/>
              <a:t>콘텐츠</a:t>
            </a:r>
            <a:r>
              <a:rPr lang="ko-KR" altLang="en-US" dirty="0"/>
              <a:t> </a:t>
            </a:r>
            <a:r>
              <a:rPr lang="en-US" altLang="ko-KR" dirty="0" smtClean="0"/>
              <a:t>+ </a:t>
            </a:r>
            <a:r>
              <a:rPr lang="ko-KR" altLang="en-US" dirty="0" smtClean="0"/>
              <a:t>테두리</a:t>
            </a:r>
            <a:r>
              <a:rPr lang="en-US" altLang="ko-KR" dirty="0" smtClean="0"/>
              <a:t>+</a:t>
            </a:r>
            <a:r>
              <a:rPr lang="ko-KR" altLang="en-US" dirty="0" err="1" smtClean="0"/>
              <a:t>패딩</a:t>
            </a:r>
            <a:r>
              <a:rPr lang="ko-KR" altLang="en-US" dirty="0" smtClean="0"/>
              <a:t> 영역까지 </a:t>
            </a:r>
            <a:r>
              <a:rPr lang="ko-KR" altLang="en-US" dirty="0"/>
              <a:t>포함한 </a:t>
            </a:r>
            <a:r>
              <a:rPr lang="ko-KR" altLang="en-US" dirty="0" smtClean="0"/>
              <a:t>전체 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                     </a:t>
            </a:r>
            <a:r>
              <a:rPr lang="ko-KR" altLang="en-US" dirty="0" smtClean="0"/>
              <a:t>너비 </a:t>
            </a:r>
            <a:r>
              <a:rPr lang="ko-KR" altLang="en-US" dirty="0"/>
              <a:t>값으로 </a:t>
            </a:r>
            <a:r>
              <a:rPr lang="ko-KR" altLang="en-US" dirty="0" smtClean="0"/>
              <a:t>사용한다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        예</a:t>
            </a:r>
            <a:r>
              <a:rPr lang="en-US" altLang="ko-KR" dirty="0"/>
              <a:t>. { </a:t>
            </a:r>
            <a:r>
              <a:rPr lang="en-US" altLang="ko-KR" dirty="0">
                <a:solidFill>
                  <a:srgbClr val="C00000"/>
                </a:solidFill>
              </a:rPr>
              <a:t>box-sizing</a:t>
            </a:r>
            <a:r>
              <a:rPr lang="en-US" altLang="ko-KR" dirty="0"/>
              <a:t>: </a:t>
            </a:r>
            <a:r>
              <a:rPr lang="en-US" altLang="ko-KR" dirty="0" smtClean="0"/>
              <a:t>border-box }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24659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/>
              <a:t>b</a:t>
            </a:r>
            <a:r>
              <a:rPr lang="en-US" altLang="ko-KR" sz="2800" dirty="0" smtClean="0"/>
              <a:t>ox-sizing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704528" y="1297080"/>
            <a:ext cx="59766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 </a:t>
            </a:r>
            <a:r>
              <a:rPr lang="ko-KR" altLang="en-US" dirty="0" smtClean="0"/>
              <a:t>  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box-sizing </a:t>
            </a:r>
            <a:r>
              <a:rPr lang="ko-KR" altLang="en-US" sz="2000" b="1" dirty="0">
                <a:solidFill>
                  <a:srgbClr val="C00000"/>
                </a:solidFill>
              </a:rPr>
              <a:t>속성 </a:t>
            </a:r>
            <a:r>
              <a:rPr lang="en-US" altLang="ko-KR" dirty="0"/>
              <a:t>– </a:t>
            </a:r>
            <a:r>
              <a:rPr lang="ko-KR" altLang="en-US" dirty="0"/>
              <a:t>박스 너비 기준 정하기</a:t>
            </a:r>
            <a:endParaRPr lang="en-US" altLang="ko-KR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4808984" y="1988840"/>
            <a:ext cx="0" cy="3697944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443" b="25093"/>
          <a:stretch/>
        </p:blipFill>
        <p:spPr>
          <a:xfrm>
            <a:off x="5056357" y="1988840"/>
            <a:ext cx="2824666" cy="165267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819" b="6770"/>
          <a:stretch/>
        </p:blipFill>
        <p:spPr>
          <a:xfrm>
            <a:off x="1568624" y="1988840"/>
            <a:ext cx="3039171" cy="1826516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369" y="3933056"/>
            <a:ext cx="2537680" cy="1966131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1412" y="3854891"/>
            <a:ext cx="2659611" cy="1981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768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/>
              <a:t>box-sizing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4010" y="2123955"/>
            <a:ext cx="3122022" cy="338437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3224808" y="1662290"/>
            <a:ext cx="1910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C00000"/>
                </a:solidFill>
              </a:rPr>
              <a:t>b</a:t>
            </a:r>
            <a:r>
              <a:rPr lang="en-US" altLang="ko-KR" sz="1600" dirty="0" smtClean="0">
                <a:solidFill>
                  <a:srgbClr val="C00000"/>
                </a:solidFill>
              </a:rPr>
              <a:t>ox-sizing.html </a:t>
            </a:r>
            <a:r>
              <a:rPr lang="ko-KR" altLang="en-US" sz="1600" dirty="0" smtClean="0">
                <a:solidFill>
                  <a:srgbClr val="C00000"/>
                </a:solidFill>
              </a:rPr>
              <a:t> </a:t>
            </a:r>
            <a:endParaRPr lang="en-US" altLang="ko-KR" sz="1600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1350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 smtClean="0"/>
              <a:t>2</a:t>
            </a:r>
            <a:r>
              <a:rPr lang="ko-KR" altLang="en-US" sz="2800" dirty="0" smtClean="0"/>
              <a:t>단 레이아웃 만들기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672" y="1772815"/>
            <a:ext cx="4968552" cy="478275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24608" y="1218818"/>
            <a:ext cx="5544616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smtClean="0"/>
              <a:t>    box-sizing </a:t>
            </a:r>
            <a:r>
              <a:rPr lang="ko-KR" altLang="en-US" b="1" dirty="0" smtClean="0"/>
              <a:t>적용 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2357844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 smtClean="0"/>
              <a:t>2</a:t>
            </a:r>
            <a:r>
              <a:rPr lang="ko-KR" altLang="en-US" sz="2800" dirty="0" smtClean="0"/>
              <a:t>단 레이아웃 만들기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18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704" y="1484784"/>
            <a:ext cx="3085959" cy="446449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5529064" y="1790840"/>
            <a:ext cx="1584176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C00000"/>
                </a:solidFill>
              </a:rPr>
              <a:t>layout2.html </a:t>
            </a:r>
            <a:r>
              <a:rPr lang="ko-KR" altLang="en-US" sz="1600" dirty="0" smtClean="0">
                <a:solidFill>
                  <a:srgbClr val="C00000"/>
                </a:solidFill>
              </a:rPr>
              <a:t> </a:t>
            </a:r>
            <a:endParaRPr lang="en-US" altLang="ko-KR" sz="1600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3683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 smtClean="0"/>
              <a:t>2</a:t>
            </a:r>
            <a:r>
              <a:rPr lang="ko-KR" altLang="en-US" sz="2800" dirty="0" smtClean="0"/>
              <a:t>단 레이아웃 만들기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19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975" y="1412776"/>
            <a:ext cx="4092295" cy="476291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5088" y="2192294"/>
            <a:ext cx="3337849" cy="375698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5745088" y="1628800"/>
            <a:ext cx="1584176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C00000"/>
                </a:solidFill>
              </a:rPr>
              <a:t>layout2.css </a:t>
            </a:r>
            <a:r>
              <a:rPr lang="ko-KR" altLang="en-US" sz="1600" dirty="0" smtClean="0">
                <a:solidFill>
                  <a:srgbClr val="C00000"/>
                </a:solidFill>
              </a:rPr>
              <a:t> </a:t>
            </a:r>
            <a:endParaRPr lang="en-US" altLang="ko-KR" sz="1600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0963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 smtClean="0"/>
              <a:t>CSS</a:t>
            </a:r>
            <a:r>
              <a:rPr lang="ko-KR" altLang="en-US" sz="2800" dirty="0"/>
              <a:t> </a:t>
            </a:r>
            <a:r>
              <a:rPr lang="ko-KR" altLang="en-US" sz="2800" dirty="0" err="1" smtClean="0"/>
              <a:t>포지셔닝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04528" y="1196752"/>
            <a:ext cx="8706172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   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CSS </a:t>
            </a:r>
            <a:r>
              <a:rPr lang="ko-KR" altLang="en-US" sz="2000" b="1" dirty="0" err="1" smtClean="0">
                <a:solidFill>
                  <a:srgbClr val="C00000"/>
                </a:solidFill>
              </a:rPr>
              <a:t>포지셔닝이란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?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브라우저 화면 안에 각 </a:t>
            </a:r>
            <a:r>
              <a:rPr lang="ko-KR" altLang="en-US" sz="1600" dirty="0" err="1" smtClean="0"/>
              <a:t>콘텐츠</a:t>
            </a:r>
            <a:r>
              <a:rPr lang="ko-KR" altLang="en-US" sz="1600" dirty="0" smtClean="0"/>
              <a:t> 영역을 어떻게 배치할지 결정하는 </a:t>
            </a:r>
            <a:r>
              <a:rPr lang="ko-KR" altLang="en-US" sz="1600" dirty="0"/>
              <a:t>것</a:t>
            </a:r>
            <a:endParaRPr lang="en-US" altLang="ko-KR" sz="16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f</a:t>
            </a:r>
            <a:r>
              <a:rPr lang="en-US" altLang="ko-KR" sz="1600" dirty="0" smtClean="0"/>
              <a:t>loat </a:t>
            </a:r>
            <a:r>
              <a:rPr lang="ko-KR" altLang="en-US" sz="1600" dirty="0" smtClean="0"/>
              <a:t>속성과 </a:t>
            </a:r>
            <a:r>
              <a:rPr lang="en-US" altLang="ko-KR" sz="1600" dirty="0" smtClean="0"/>
              <a:t>position </a:t>
            </a:r>
            <a:r>
              <a:rPr lang="ko-KR" altLang="en-US" sz="1600" dirty="0" smtClean="0"/>
              <a:t>속성이 있다</a:t>
            </a:r>
            <a:r>
              <a:rPr lang="en-US" altLang="ko-KR" sz="1600" dirty="0" smtClean="0"/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박스 모델의 </a:t>
            </a:r>
            <a:r>
              <a:rPr lang="ko-KR" altLang="en-US" sz="1600" dirty="0" err="1" smtClean="0"/>
              <a:t>패딩이나</a:t>
            </a:r>
            <a:r>
              <a:rPr lang="ko-KR" altLang="en-US" sz="1600" dirty="0" smtClean="0"/>
              <a:t> 마진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테두리 속성까지 포함해 전체적인 레이아웃이 완성 된다</a:t>
            </a:r>
            <a:r>
              <a:rPr lang="en-US" altLang="ko-KR" sz="1600" dirty="0" smtClean="0"/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04528" y="2944743"/>
            <a:ext cx="8706172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 </a:t>
            </a:r>
            <a:r>
              <a:rPr lang="ko-KR" altLang="en-US" dirty="0" smtClean="0"/>
              <a:t>   </a:t>
            </a:r>
            <a:r>
              <a:rPr lang="en-US" altLang="ko-KR" sz="2000" b="1" dirty="0" smtClean="0"/>
              <a:t>float </a:t>
            </a:r>
            <a:r>
              <a:rPr lang="ko-KR" altLang="en-US" sz="2000" b="1" dirty="0" smtClean="0"/>
              <a:t>속성</a:t>
            </a:r>
            <a:endParaRPr lang="en-US" altLang="ko-KR" sz="2000" b="1" dirty="0" smtClean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- </a:t>
            </a:r>
            <a:r>
              <a:rPr lang="ko-KR" altLang="en-US" sz="1600" dirty="0" smtClean="0"/>
              <a:t>요소를 왼쪽이나 오른쪽에 떠 있게 </a:t>
            </a:r>
            <a:r>
              <a:rPr lang="ko-KR" altLang="en-US" sz="1600" dirty="0" err="1" smtClean="0"/>
              <a:t>만듬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 </a:t>
            </a:r>
            <a:r>
              <a:rPr lang="en-US" altLang="ko-KR" sz="1600" dirty="0" smtClean="0"/>
              <a:t> - float </a:t>
            </a:r>
            <a:r>
              <a:rPr lang="ko-KR" altLang="en-US" sz="1600" dirty="0"/>
              <a:t>속성을 사용하면 그 다음에 넣는 다른 요소들에도 똑같은 속성이 적용</a:t>
            </a:r>
            <a:endParaRPr lang="en-US" altLang="ko-KR" sz="1600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8380075"/>
              </p:ext>
            </p:extLst>
          </p:nvPr>
        </p:nvGraphicFramePr>
        <p:xfrm>
          <a:off x="1856656" y="4980776"/>
          <a:ext cx="4896544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98659"/>
                <a:gridCol w="3697885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속성 값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left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해당 요소를 문서의 왼쪽으로 배치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right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해당 요소를 문서의 오른쪽으로 배치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867160" y="4411966"/>
            <a:ext cx="2556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rgbClr val="C00000"/>
                </a:solidFill>
              </a:rPr>
              <a:t>float</a:t>
            </a:r>
            <a:r>
              <a:rPr lang="en-US" altLang="ko-KR" sz="2000" b="1" dirty="0" smtClean="0"/>
              <a:t>: left | right 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473473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 smtClean="0"/>
              <a:t>position </a:t>
            </a:r>
            <a:r>
              <a:rPr lang="ko-KR" altLang="en-US" sz="2800" dirty="0" smtClean="0"/>
              <a:t>속성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704528" y="1175548"/>
            <a:ext cx="8064896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 </a:t>
            </a:r>
            <a:r>
              <a:rPr lang="ko-KR" altLang="en-US" dirty="0" smtClean="0"/>
              <a:t> 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position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속성</a:t>
            </a:r>
            <a:endParaRPr lang="en-US" altLang="ko-KR" sz="2000" b="1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 smtClean="0"/>
              <a:t>    </a:t>
            </a:r>
            <a:r>
              <a:rPr lang="ko-KR" altLang="en-US" dirty="0" smtClean="0"/>
              <a:t>웹 문서 안에 요소들을 자유 자재로 배치하기 위한 속성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좌표를 이용해 각 요소를 배치할 수 있고</a:t>
            </a:r>
            <a:r>
              <a:rPr lang="en-US" altLang="ko-KR" dirty="0" smtClean="0"/>
              <a:t>, top, right, bottom, left</a:t>
            </a:r>
            <a:r>
              <a:rPr lang="ko-KR" altLang="en-US" dirty="0" smtClean="0"/>
              <a:t>로 지정</a:t>
            </a:r>
            <a:endParaRPr lang="en-US" altLang="ko-KR" dirty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6541235"/>
              </p:ext>
            </p:extLst>
          </p:nvPr>
        </p:nvGraphicFramePr>
        <p:xfrm>
          <a:off x="1064568" y="3356992"/>
          <a:ext cx="8424936" cy="244827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70373"/>
                <a:gridCol w="6954563"/>
              </a:tblGrid>
              <a:tr h="5733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속성 값</a:t>
                      </a:r>
                      <a:endParaRPr lang="ko-KR" altLang="en-US" sz="18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설명</a:t>
                      </a:r>
                      <a:endParaRPr lang="ko-KR" altLang="en-US" sz="1800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7338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 smtClean="0"/>
                        <a:t> </a:t>
                      </a:r>
                      <a:r>
                        <a:rPr lang="en-US" altLang="ko-KR" sz="1800" b="1" dirty="0" err="1" smtClean="0"/>
                        <a:t>releative</a:t>
                      </a:r>
                      <a:endParaRPr lang="en-US" altLang="ko-KR" sz="1800" b="1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 </a:t>
                      </a:r>
                      <a:r>
                        <a:rPr lang="ko-KR" altLang="en-US" sz="1800" dirty="0" smtClean="0"/>
                        <a:t>이전 요소에 자연스럽게 연결해 배치하며 위치</a:t>
                      </a:r>
                      <a:r>
                        <a:rPr lang="ko-KR" altLang="en-US" sz="1800" baseline="0" dirty="0" smtClean="0"/>
                        <a:t> 지정 가능</a:t>
                      </a:r>
                      <a:endParaRPr lang="ko-KR" altLang="en-US" sz="18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</a:tr>
              <a:tr h="72811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 smtClean="0"/>
                        <a:t> absolute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 </a:t>
                      </a:r>
                      <a:r>
                        <a:rPr lang="ko-KR" altLang="en-US" sz="1800" dirty="0" smtClean="0"/>
                        <a:t>원하는 위치를 지정해 배치</a:t>
                      </a:r>
                      <a:endParaRPr lang="en-US" altLang="ko-KR" sz="18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 relative </a:t>
                      </a:r>
                      <a:r>
                        <a:rPr lang="ko-KR" altLang="en-US" sz="1800" dirty="0" smtClean="0"/>
                        <a:t>값을 사용한 상위 요소를 기준으로 위치를 지정해 배치함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</a:tr>
              <a:tr h="57338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1" dirty="0" smtClean="0"/>
                        <a:t> fixed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 </a:t>
                      </a:r>
                      <a:r>
                        <a:rPr lang="ko-KR" altLang="en-US" sz="1800" dirty="0" smtClean="0"/>
                        <a:t>지정한 위치에 고정해 배치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568624" y="2740858"/>
            <a:ext cx="5472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rgbClr val="C00000"/>
                </a:solidFill>
              </a:rPr>
              <a:t>position</a:t>
            </a:r>
            <a:r>
              <a:rPr lang="en-US" altLang="ko-KR" sz="2000" b="1" dirty="0" smtClean="0"/>
              <a:t>: static | relative | absolute | fixed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549271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/>
              <a:t>position </a:t>
            </a:r>
            <a:r>
              <a:rPr lang="ko-KR" altLang="en-US" sz="2800" dirty="0"/>
              <a:t>속성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853433" y="6453336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424608" y="1268760"/>
            <a:ext cx="38164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b="1" dirty="0" smtClean="0"/>
              <a:t>absolute </a:t>
            </a:r>
            <a:r>
              <a:rPr lang="ko-KR" altLang="en-US" sz="2000" b="1" dirty="0" smtClean="0"/>
              <a:t>속성 </a:t>
            </a:r>
            <a:endParaRPr lang="en-US" altLang="ko-KR" b="1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2961999"/>
            <a:ext cx="2766300" cy="213378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20" name="TextBox 19"/>
          <p:cNvSpPr txBox="1"/>
          <p:nvPr/>
        </p:nvSpPr>
        <p:spPr>
          <a:xfrm>
            <a:off x="2864768" y="3034009"/>
            <a:ext cx="6847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5</a:t>
            </a:r>
            <a:r>
              <a:rPr lang="en-US" altLang="ko-KR" sz="1600" dirty="0" smtClean="0"/>
              <a:t>0px</a:t>
            </a:r>
            <a:endParaRPr lang="ko-KR" altLang="en-US" sz="1600" dirty="0"/>
          </a:p>
        </p:txBody>
      </p:sp>
      <p:cxnSp>
        <p:nvCxnSpPr>
          <p:cNvPr id="21" name="직선 연결선 20"/>
          <p:cNvCxnSpPr/>
          <p:nvPr/>
        </p:nvCxnSpPr>
        <p:spPr>
          <a:xfrm>
            <a:off x="2879766" y="2970918"/>
            <a:ext cx="0" cy="495139"/>
          </a:xfrm>
          <a:prstGeom prst="line">
            <a:avLst/>
          </a:prstGeom>
          <a:ln w="190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 flipH="1" flipV="1">
            <a:off x="1496616" y="3610073"/>
            <a:ext cx="936104" cy="6058"/>
          </a:xfrm>
          <a:prstGeom prst="line">
            <a:avLst/>
          </a:prstGeom>
          <a:ln w="1905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496616" y="3704874"/>
            <a:ext cx="8280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100px</a:t>
            </a:r>
            <a:endParaRPr lang="ko-KR" altLang="en-US" sz="16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176" y="3594327"/>
            <a:ext cx="2662998" cy="213892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2840" y="4149080"/>
            <a:ext cx="2889239" cy="2304256"/>
          </a:xfrm>
          <a:prstGeom prst="rect">
            <a:avLst/>
          </a:prstGeom>
        </p:spPr>
      </p:pic>
      <p:sp>
        <p:nvSpPr>
          <p:cNvPr id="28" name="모서리가 둥근 직사각형 27"/>
          <p:cNvSpPr/>
          <p:nvPr/>
        </p:nvSpPr>
        <p:spPr>
          <a:xfrm>
            <a:off x="7185248" y="4687726"/>
            <a:ext cx="1944216" cy="761064"/>
          </a:xfrm>
          <a:prstGeom prst="round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784648" y="1772816"/>
            <a:ext cx="60840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단독으로 사용하면 브라우저 창 기준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부모 요소가 </a:t>
            </a:r>
            <a:r>
              <a:rPr lang="en-US" altLang="ko-KR" dirty="0" smtClean="0"/>
              <a:t>relative</a:t>
            </a:r>
            <a:r>
              <a:rPr lang="ko-KR" altLang="en-US" dirty="0" smtClean="0"/>
              <a:t>이면 부모요소 기준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564024" y="3011475"/>
            <a:ext cx="2205399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C00000"/>
                </a:solidFill>
              </a:rPr>
              <a:t>p</a:t>
            </a:r>
            <a:r>
              <a:rPr lang="en-US" altLang="ko-KR" sz="1600" dirty="0" smtClean="0">
                <a:solidFill>
                  <a:srgbClr val="C00000"/>
                </a:solidFill>
              </a:rPr>
              <a:t>os-abs.html </a:t>
            </a:r>
            <a:r>
              <a:rPr lang="ko-KR" altLang="en-US" sz="1600" dirty="0" smtClean="0">
                <a:solidFill>
                  <a:srgbClr val="C00000"/>
                </a:solidFill>
              </a:rPr>
              <a:t> </a:t>
            </a:r>
            <a:endParaRPr lang="en-US" altLang="ko-KR" sz="1600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2720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/>
              <a:t>position </a:t>
            </a:r>
            <a:r>
              <a:rPr lang="ko-KR" altLang="en-US" sz="2800" dirty="0"/>
              <a:t>속성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22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540"/>
          <a:stretch/>
        </p:blipFill>
        <p:spPr>
          <a:xfrm>
            <a:off x="1793404" y="4509120"/>
            <a:ext cx="3871296" cy="102552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1424608" y="1268760"/>
            <a:ext cx="38164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b="1" dirty="0" smtClean="0"/>
              <a:t>relative </a:t>
            </a:r>
            <a:r>
              <a:rPr lang="ko-KR" altLang="en-US" sz="2000" b="1" dirty="0" smtClean="0"/>
              <a:t>속성 </a:t>
            </a:r>
            <a:endParaRPr lang="en-US" altLang="ko-KR" b="1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4160912" y="3975447"/>
            <a:ext cx="1512168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C00000"/>
                </a:solidFill>
              </a:rPr>
              <a:t>pos-rel.html </a:t>
            </a:r>
            <a:r>
              <a:rPr lang="ko-KR" altLang="en-US" sz="1600" dirty="0" smtClean="0">
                <a:solidFill>
                  <a:srgbClr val="C00000"/>
                </a:solidFill>
              </a:rPr>
              <a:t> </a:t>
            </a:r>
            <a:endParaRPr lang="en-US" altLang="ko-KR" sz="1600" dirty="0" smtClean="0">
              <a:solidFill>
                <a:srgbClr val="C0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672" y="1975772"/>
            <a:ext cx="1630821" cy="230906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1112" y="1924493"/>
            <a:ext cx="3132092" cy="346740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65294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/>
              <a:t>position </a:t>
            </a:r>
            <a:r>
              <a:rPr lang="ko-KR" altLang="en-US" sz="2800" dirty="0"/>
              <a:t>속성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853433" y="6453336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23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706" y="2034477"/>
            <a:ext cx="2823159" cy="2834683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110084" y="3140968"/>
            <a:ext cx="1944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C00000"/>
                </a:solidFill>
              </a:rPr>
              <a:t>p</a:t>
            </a:r>
            <a:r>
              <a:rPr lang="en-US" altLang="ko-KR" sz="1600" dirty="0" smtClean="0">
                <a:solidFill>
                  <a:srgbClr val="C00000"/>
                </a:solidFill>
              </a:rPr>
              <a:t>os-rel-abs.html </a:t>
            </a:r>
            <a:r>
              <a:rPr lang="ko-KR" altLang="en-US" sz="1600" dirty="0" smtClean="0">
                <a:solidFill>
                  <a:srgbClr val="C00000"/>
                </a:solidFill>
              </a:rPr>
              <a:t> </a:t>
            </a:r>
            <a:endParaRPr lang="en-US" altLang="ko-KR" sz="1600" dirty="0" smtClean="0">
              <a:solidFill>
                <a:srgbClr val="C0000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7836" y="3673026"/>
            <a:ext cx="4251628" cy="167679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2" name="TextBox 11"/>
          <p:cNvSpPr txBox="1"/>
          <p:nvPr/>
        </p:nvSpPr>
        <p:spPr>
          <a:xfrm>
            <a:off x="1424608" y="1268760"/>
            <a:ext cx="57606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b="1" dirty="0" err="1" smtClean="0"/>
              <a:t>absoluet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속성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부모 요소가 </a:t>
            </a:r>
            <a:r>
              <a:rPr lang="en-US" altLang="ko-KR" sz="2000" b="1" dirty="0" smtClean="0"/>
              <a:t>relative</a:t>
            </a:r>
            <a:r>
              <a:rPr lang="ko-KR" altLang="en-US" sz="2000" b="1" dirty="0" smtClean="0"/>
              <a:t>인 경우</a:t>
            </a:r>
            <a:r>
              <a:rPr lang="en-US" altLang="ko-KR" sz="2000" b="1" dirty="0" smtClean="0"/>
              <a:t>)</a:t>
            </a:r>
            <a:r>
              <a:rPr lang="ko-KR" altLang="en-US" sz="2000" b="1" dirty="0" smtClean="0"/>
              <a:t> 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162112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/>
              <a:t>position </a:t>
            </a:r>
            <a:r>
              <a:rPr lang="ko-KR" altLang="en-US" sz="2800" dirty="0"/>
              <a:t>속성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853433" y="6453336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24</a:t>
            </a:fld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2145737" y="2061934"/>
            <a:ext cx="3767562" cy="4307894"/>
            <a:chOff x="5873452" y="1911001"/>
            <a:chExt cx="3767562" cy="4307894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73452" y="1911001"/>
              <a:ext cx="3687867" cy="4307894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</p:pic>
        <p:sp>
          <p:nvSpPr>
            <p:cNvPr id="16" name="모서리가 둥근 직사각형 15"/>
            <p:cNvSpPr/>
            <p:nvPr/>
          </p:nvSpPr>
          <p:spPr>
            <a:xfrm>
              <a:off x="6033120" y="2116052"/>
              <a:ext cx="3232395" cy="1384956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280827" y="2028175"/>
              <a:ext cx="1360187" cy="646986"/>
            </a:xfrm>
            <a:prstGeom prst="roundRect">
              <a:avLst/>
            </a:prstGeom>
            <a:ln w="1905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ko-KR" altLang="en-US" sz="1600" dirty="0" smtClean="0"/>
                <a:t>기준이 되는 부모 요소</a:t>
              </a:r>
              <a:endParaRPr lang="ko-KR" altLang="en-US" sz="1600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424608" y="1268760"/>
            <a:ext cx="57606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b="1" dirty="0" err="1" smtClean="0"/>
              <a:t>absoluet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속성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부모 요소가 </a:t>
            </a:r>
            <a:r>
              <a:rPr lang="en-US" altLang="ko-KR" sz="2000" b="1" dirty="0" smtClean="0"/>
              <a:t>relative</a:t>
            </a:r>
            <a:r>
              <a:rPr lang="ko-KR" altLang="en-US" sz="2000" b="1" dirty="0" smtClean="0"/>
              <a:t>인 경우</a:t>
            </a:r>
            <a:r>
              <a:rPr lang="en-US" altLang="ko-KR" sz="2000" b="1" dirty="0" smtClean="0"/>
              <a:t>)</a:t>
            </a:r>
            <a:r>
              <a:rPr lang="ko-KR" altLang="en-US" sz="2000" b="1" dirty="0" smtClean="0"/>
              <a:t> 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721156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/>
              <a:t>position </a:t>
            </a:r>
            <a:r>
              <a:rPr lang="ko-KR" altLang="en-US" sz="2800" dirty="0" smtClean="0"/>
              <a:t>실습 예제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25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40" y="1340768"/>
            <a:ext cx="4536504" cy="279131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680" y="4509120"/>
            <a:ext cx="5184576" cy="1915321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6249144" y="4278287"/>
            <a:ext cx="1659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C00000"/>
                </a:solidFill>
              </a:rPr>
              <a:t>p</a:t>
            </a:r>
            <a:r>
              <a:rPr lang="en-US" altLang="ko-KR" sz="1600" dirty="0" smtClean="0">
                <a:solidFill>
                  <a:srgbClr val="C00000"/>
                </a:solidFill>
              </a:rPr>
              <a:t>osition.html </a:t>
            </a:r>
            <a:r>
              <a:rPr lang="ko-KR" altLang="en-US" sz="1600" dirty="0" smtClean="0">
                <a:solidFill>
                  <a:srgbClr val="C00000"/>
                </a:solidFill>
              </a:rPr>
              <a:t> </a:t>
            </a:r>
            <a:endParaRPr lang="en-US" altLang="ko-KR" sz="1600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3613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697" y="3010758"/>
            <a:ext cx="6439458" cy="297205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/>
              <a:t>position </a:t>
            </a:r>
            <a:r>
              <a:rPr lang="ko-KR" altLang="en-US" sz="2800" dirty="0"/>
              <a:t>속성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04528" y="1196752"/>
            <a:ext cx="8928992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 </a:t>
            </a:r>
            <a:r>
              <a:rPr lang="ko-KR" altLang="en-US" dirty="0" smtClean="0"/>
              <a:t>   </a:t>
            </a:r>
            <a:r>
              <a:rPr lang="en-US" altLang="ko-KR" sz="2000" b="1" dirty="0" smtClean="0"/>
              <a:t>fixed </a:t>
            </a:r>
            <a:r>
              <a:rPr lang="ko-KR" altLang="en-US" sz="2000" b="1" dirty="0" smtClean="0"/>
              <a:t>속성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- </a:t>
            </a:r>
            <a:r>
              <a:rPr lang="ko-KR" altLang="en-US" sz="1600" dirty="0" smtClean="0"/>
              <a:t>문서의 흐름과 상관없이 원하는 위치에 요소를 배치 </a:t>
            </a:r>
            <a:endParaRPr lang="en-US" altLang="ko-KR" sz="1600" dirty="0" smtClean="0"/>
          </a:p>
          <a:p>
            <a:pPr lvl="1">
              <a:lnSpc>
                <a:spcPct val="150000"/>
              </a:lnSpc>
            </a:pPr>
            <a:r>
              <a:rPr lang="en-US" altLang="ko-KR" sz="1600" dirty="0" smtClean="0"/>
              <a:t>- </a:t>
            </a:r>
            <a:r>
              <a:rPr lang="ko-KR" altLang="en-US" sz="1600" dirty="0" smtClean="0"/>
              <a:t>부모 요소가 아닌 </a:t>
            </a:r>
            <a:r>
              <a:rPr lang="ko-KR" altLang="en-US" sz="1600" b="1" dirty="0" smtClean="0"/>
              <a:t>브라우저 창이 기준</a:t>
            </a:r>
            <a:r>
              <a:rPr lang="ko-KR" altLang="en-US" sz="1600" dirty="0" smtClean="0"/>
              <a:t>이 됨</a:t>
            </a:r>
            <a:endParaRPr lang="en-US" altLang="ko-KR" sz="1600" dirty="0" smtClean="0"/>
          </a:p>
          <a:p>
            <a:pPr lvl="1">
              <a:lnSpc>
                <a:spcPct val="150000"/>
              </a:lnSpc>
            </a:pPr>
            <a:r>
              <a:rPr lang="en-US" altLang="ko-KR" sz="1600" dirty="0" smtClean="0"/>
              <a:t>- </a:t>
            </a:r>
            <a:r>
              <a:rPr lang="ko-KR" altLang="en-US" sz="1600" dirty="0" smtClean="0"/>
              <a:t>브라우저 창 화면을 스크롤 하더라도 계속 같은 위치에 고정</a:t>
            </a:r>
            <a:endParaRPr lang="en-US" altLang="ko-KR" sz="1600" dirty="0" smtClean="0"/>
          </a:p>
        </p:txBody>
      </p:sp>
      <p:cxnSp>
        <p:nvCxnSpPr>
          <p:cNvPr id="14" name="직선 화살표 연결선 13"/>
          <p:cNvCxnSpPr>
            <a:stCxn id="15" idx="1"/>
          </p:cNvCxnSpPr>
          <p:nvPr/>
        </p:nvCxnSpPr>
        <p:spPr>
          <a:xfrm flipH="1">
            <a:off x="7378233" y="3357506"/>
            <a:ext cx="520126" cy="9364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898359" y="3170220"/>
            <a:ext cx="1152128" cy="374571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dirty="0"/>
              <a:t>f</a:t>
            </a:r>
            <a:r>
              <a:rPr lang="en-US" altLang="ko-KR" sz="1600" dirty="0" smtClean="0"/>
              <a:t>ixed </a:t>
            </a:r>
            <a:r>
              <a:rPr lang="ko-KR" altLang="en-US" sz="1600" dirty="0" smtClean="0"/>
              <a:t>속성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533723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/>
              <a:t>position </a:t>
            </a:r>
            <a:r>
              <a:rPr lang="ko-KR" altLang="en-US" sz="2800" dirty="0"/>
              <a:t>속성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04528" y="1196752"/>
            <a:ext cx="8928992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 </a:t>
            </a:r>
            <a:r>
              <a:rPr lang="ko-KR" altLang="en-US" dirty="0" smtClean="0"/>
              <a:t>   </a:t>
            </a:r>
            <a:r>
              <a:rPr lang="en-US" altLang="ko-KR" sz="2000" b="1" dirty="0" smtClean="0"/>
              <a:t>fixed </a:t>
            </a:r>
            <a:r>
              <a:rPr lang="ko-KR" altLang="en-US" sz="2000" b="1" dirty="0" smtClean="0"/>
              <a:t>속성</a:t>
            </a:r>
            <a:r>
              <a:rPr lang="ko-KR" altLang="en-US" dirty="0" smtClean="0"/>
              <a:t> </a:t>
            </a: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68" y="1844824"/>
            <a:ext cx="8208912" cy="389696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3272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/>
              <a:t>position </a:t>
            </a:r>
            <a:r>
              <a:rPr lang="ko-KR" altLang="en-US" sz="2800" dirty="0"/>
              <a:t>속성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04528" y="1196752"/>
            <a:ext cx="8928992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 </a:t>
            </a:r>
            <a:r>
              <a:rPr lang="ko-KR" altLang="en-US" dirty="0" smtClean="0"/>
              <a:t>   </a:t>
            </a:r>
            <a:r>
              <a:rPr lang="en-US" altLang="ko-KR" sz="2000" b="1" dirty="0" smtClean="0"/>
              <a:t>fixed </a:t>
            </a:r>
            <a:r>
              <a:rPr lang="ko-KR" altLang="en-US" sz="2000" b="1" dirty="0" smtClean="0"/>
              <a:t>속성</a:t>
            </a:r>
            <a:r>
              <a:rPr lang="ko-KR" altLang="en-US" dirty="0" smtClean="0"/>
              <a:t> 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0" y="1844824"/>
            <a:ext cx="4298053" cy="250719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27708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4" y="1844824"/>
            <a:ext cx="7557814" cy="36004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/>
              <a:t>position </a:t>
            </a:r>
            <a:r>
              <a:rPr lang="ko-KR" altLang="en-US" sz="2800" dirty="0"/>
              <a:t>속성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04528" y="1196752"/>
            <a:ext cx="8928992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 </a:t>
            </a:r>
            <a:r>
              <a:rPr lang="ko-KR" altLang="en-US" dirty="0" smtClean="0"/>
              <a:t>   </a:t>
            </a:r>
            <a:r>
              <a:rPr lang="en-US" altLang="ko-KR" sz="2000" b="1" dirty="0" smtClean="0"/>
              <a:t>fixed </a:t>
            </a:r>
            <a:r>
              <a:rPr lang="ko-KR" altLang="en-US" sz="2000" b="1" dirty="0" smtClean="0"/>
              <a:t>속성</a:t>
            </a:r>
            <a:r>
              <a:rPr lang="ko-KR" altLang="en-US" dirty="0" smtClean="0"/>
              <a:t> 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684821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/>
              <a:t>float </a:t>
            </a:r>
            <a:r>
              <a:rPr lang="ko-KR" altLang="en-US" sz="2800" dirty="0"/>
              <a:t>속성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704528" y="1218818"/>
            <a:ext cx="331236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    float </a:t>
            </a:r>
            <a:r>
              <a:rPr lang="ko-KR" altLang="en-US" sz="2000" b="1" dirty="0" smtClean="0"/>
              <a:t>속성 예제</a:t>
            </a:r>
            <a:r>
              <a:rPr lang="en-US" altLang="ko-KR" sz="2000" b="1" dirty="0" smtClean="0"/>
              <a:t>.</a:t>
            </a:r>
            <a:endParaRPr lang="en-US" altLang="ko-KR" sz="20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371" y="2924944"/>
            <a:ext cx="3360193" cy="112273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371" y="1988840"/>
            <a:ext cx="6988146" cy="67061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2930288"/>
            <a:ext cx="3284505" cy="254530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1423291" y="4293096"/>
            <a:ext cx="1584176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C00000"/>
                </a:solidFill>
              </a:rPr>
              <a:t>float1.html </a:t>
            </a:r>
            <a:r>
              <a:rPr lang="ko-KR" altLang="en-US" sz="1600" dirty="0" smtClean="0">
                <a:solidFill>
                  <a:srgbClr val="C00000"/>
                </a:solidFill>
              </a:rPr>
              <a:t> </a:t>
            </a:r>
            <a:endParaRPr lang="en-US" altLang="ko-KR" sz="1600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6524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 smtClean="0"/>
              <a:t>CSS</a:t>
            </a:r>
            <a:r>
              <a:rPr lang="ko-KR" altLang="en-US" sz="2800" dirty="0"/>
              <a:t> </a:t>
            </a:r>
            <a:r>
              <a:rPr lang="ko-KR" altLang="en-US" sz="2800" dirty="0" err="1" smtClean="0"/>
              <a:t>포지셔닝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30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1556792"/>
            <a:ext cx="5832648" cy="374854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7257256" y="2276872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anchor.html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3324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 smtClean="0"/>
              <a:t>CSS</a:t>
            </a:r>
            <a:r>
              <a:rPr lang="ko-KR" altLang="en-US" sz="2800" dirty="0"/>
              <a:t> </a:t>
            </a:r>
            <a:r>
              <a:rPr lang="ko-KR" altLang="en-US" sz="2800" dirty="0" err="1" smtClean="0"/>
              <a:t>포지셔닝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31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3" y="1386290"/>
            <a:ext cx="5976664" cy="421757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7401272" y="2150105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a</a:t>
            </a:r>
            <a:r>
              <a:rPr lang="en-US" altLang="ko-KR" dirty="0" smtClean="0">
                <a:solidFill>
                  <a:srgbClr val="FF0000"/>
                </a:solidFill>
              </a:rPr>
              <a:t>nchor.css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5560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/>
              <a:t>position </a:t>
            </a:r>
            <a:r>
              <a:rPr lang="ko-KR" altLang="en-US" sz="2800" dirty="0"/>
              <a:t>속성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04528" y="1196752"/>
            <a:ext cx="6696744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 </a:t>
            </a:r>
            <a:r>
              <a:rPr lang="ko-KR" altLang="en-US" dirty="0" smtClean="0"/>
              <a:t> </a:t>
            </a:r>
            <a:r>
              <a:rPr lang="en-US" altLang="ko-KR" sz="2000" b="1" dirty="0" smtClean="0"/>
              <a:t>z-index </a:t>
            </a:r>
            <a:r>
              <a:rPr lang="ko-KR" altLang="en-US" sz="2000" b="1" dirty="0" smtClean="0"/>
              <a:t>속성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    - </a:t>
            </a:r>
            <a:r>
              <a:rPr lang="ko-KR" altLang="en-US" sz="1600" dirty="0" smtClean="0"/>
              <a:t>요소 쌓는 순서 정하기</a:t>
            </a:r>
            <a:endParaRPr lang="en-US" altLang="ko-KR" sz="1600" dirty="0" smtClean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/>
              <a:t>z-index </a:t>
            </a:r>
            <a:r>
              <a:rPr lang="ko-KR" altLang="en-US" sz="1600" dirty="0" smtClean="0"/>
              <a:t>값이 크면 작은 요소보다 위에 쌓인다</a:t>
            </a:r>
            <a:r>
              <a:rPr lang="en-US" altLang="ko-KR" sz="1600" dirty="0" smtClean="0"/>
              <a:t>.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/>
              <a:t>z</a:t>
            </a:r>
            <a:r>
              <a:rPr lang="en-US" altLang="ko-KR" sz="1600" dirty="0" smtClean="0"/>
              <a:t>-index </a:t>
            </a:r>
            <a:r>
              <a:rPr lang="ko-KR" altLang="en-US" sz="1600" dirty="0" smtClean="0"/>
              <a:t>값을 명시하지 않으면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부터 시작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씩 커진다</a:t>
            </a:r>
            <a:r>
              <a:rPr lang="en-US" altLang="ko-KR" sz="1600" dirty="0" smtClean="0"/>
              <a:t>.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633" y="3068960"/>
            <a:ext cx="2057578" cy="202709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2959" y="3429000"/>
            <a:ext cx="2985059" cy="115212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62451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/>
              <a:t>position </a:t>
            </a:r>
            <a:r>
              <a:rPr lang="ko-KR" altLang="en-US" sz="2800" dirty="0"/>
              <a:t>속성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33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712" y="1412775"/>
            <a:ext cx="3292956" cy="511256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769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 smtClean="0"/>
              <a:t>Overflow </a:t>
            </a:r>
            <a:r>
              <a:rPr lang="ko-KR" altLang="en-US" sz="2800" dirty="0" smtClean="0"/>
              <a:t>속성 정리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34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04528" y="1175548"/>
            <a:ext cx="8496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overflow </a:t>
            </a:r>
            <a:r>
              <a:rPr lang="ko-KR" altLang="en-US" sz="2000" b="1" dirty="0" smtClean="0"/>
              <a:t>속성 </a:t>
            </a:r>
            <a:endParaRPr lang="en-US" altLang="ko-KR" sz="2000" b="1" dirty="0" smtClean="0"/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 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요소의 박스에 내용</a:t>
            </a:r>
            <a:r>
              <a:rPr lang="en-US" altLang="ko-KR" sz="1600" dirty="0" smtClean="0"/>
              <a:t>(content)</a:t>
            </a:r>
            <a:r>
              <a:rPr lang="ko-KR" altLang="en-US" sz="1600" dirty="0" smtClean="0"/>
              <a:t>이 더 </a:t>
            </a:r>
            <a:r>
              <a:rPr lang="ko-KR" altLang="en-US" sz="1600" dirty="0" err="1" smtClean="0"/>
              <a:t>길때</a:t>
            </a:r>
            <a:r>
              <a:rPr lang="ko-KR" altLang="en-US" sz="1600" dirty="0" smtClean="0"/>
              <a:t> 어떻게 보일지를 결정하는 속성</a:t>
            </a:r>
            <a:endParaRPr lang="en-US" altLang="ko-KR" sz="1600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392" y="2276872"/>
            <a:ext cx="7924410" cy="2395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742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 smtClean="0"/>
              <a:t>Overflow </a:t>
            </a:r>
            <a:r>
              <a:rPr lang="ko-KR" altLang="en-US" sz="2800" dirty="0" smtClean="0"/>
              <a:t>속성 정리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35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1484784"/>
            <a:ext cx="7056784" cy="412484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04095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 smtClean="0"/>
              <a:t>Overflow </a:t>
            </a:r>
            <a:r>
              <a:rPr lang="ko-KR" altLang="en-US" sz="2800" dirty="0" smtClean="0"/>
              <a:t>속성 정리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36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568624" y="1772816"/>
            <a:ext cx="1512168" cy="374571"/>
          </a:xfrm>
          <a:prstGeom prst="round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dirty="0"/>
              <a:t>o</a:t>
            </a:r>
            <a:r>
              <a:rPr lang="en-US" altLang="ko-KR" sz="1600" dirty="0" smtClean="0"/>
              <a:t>verflow.css</a:t>
            </a:r>
            <a:endParaRPr lang="ko-KR" altLang="en-US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800" y="1484784"/>
            <a:ext cx="2857748" cy="479339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61751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/>
              <a:t>float </a:t>
            </a:r>
            <a:r>
              <a:rPr lang="ko-KR" altLang="en-US" sz="2800" dirty="0"/>
              <a:t>속성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704528" y="1218818"/>
            <a:ext cx="331236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    float </a:t>
            </a:r>
            <a:r>
              <a:rPr lang="ko-KR" altLang="en-US" sz="2000" b="1" dirty="0" smtClean="0"/>
              <a:t>속성 예제</a:t>
            </a:r>
            <a:r>
              <a:rPr lang="en-US" altLang="ko-KR" sz="2000" b="1" dirty="0" smtClean="0"/>
              <a:t>.</a:t>
            </a:r>
            <a:endParaRPr lang="en-US" altLang="ko-KR" sz="2000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1916832"/>
            <a:ext cx="6690940" cy="75444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2996952"/>
            <a:ext cx="4450466" cy="202709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28417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/>
              <a:t>float </a:t>
            </a:r>
            <a:r>
              <a:rPr lang="ko-KR" altLang="en-US" sz="2800" dirty="0"/>
              <a:t>속성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704527" y="1175548"/>
            <a:ext cx="8148905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   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clear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속성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-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해제하기</a:t>
            </a:r>
            <a:r>
              <a:rPr lang="ko-KR" altLang="en-US" dirty="0" smtClean="0">
                <a:solidFill>
                  <a:srgbClr val="C00000"/>
                </a:solidFill>
              </a:rPr>
              <a:t> 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f</a:t>
            </a:r>
            <a:r>
              <a:rPr lang="en-US" altLang="ko-KR" sz="1600" dirty="0" smtClean="0"/>
              <a:t>loat </a:t>
            </a:r>
            <a:r>
              <a:rPr lang="ko-KR" altLang="en-US" sz="1600" dirty="0" smtClean="0"/>
              <a:t>속성을 사용하면 그 다음에 넣는 다른 요소들에도 똑같은 속성이 적용되므로 해제하고 싶을 때 </a:t>
            </a:r>
            <a:r>
              <a:rPr lang="en-US" altLang="ko-KR" sz="1600" dirty="0" smtClean="0"/>
              <a:t>clear </a:t>
            </a:r>
            <a:r>
              <a:rPr lang="ko-KR" altLang="en-US" sz="1600" dirty="0" smtClean="0"/>
              <a:t>속성을 사용한다</a:t>
            </a:r>
            <a:r>
              <a:rPr lang="en-US" altLang="ko-KR" sz="1600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b="1" dirty="0"/>
              <a:t>c</a:t>
            </a:r>
            <a:r>
              <a:rPr lang="en-US" altLang="ko-KR" b="1" dirty="0" smtClean="0"/>
              <a:t>lear : left | right | both </a:t>
            </a:r>
            <a:endParaRPr lang="en-US" altLang="ko-KR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648" y="3068960"/>
            <a:ext cx="4633362" cy="118120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7857" y="4365104"/>
            <a:ext cx="4122778" cy="202709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57738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/>
              <a:t>float </a:t>
            </a:r>
            <a:r>
              <a:rPr lang="ko-KR" altLang="en-US" sz="2800" dirty="0"/>
              <a:t>속성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280592" y="1218818"/>
            <a:ext cx="46805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>
                <a:solidFill>
                  <a:srgbClr val="C00000"/>
                </a:solidFill>
              </a:rPr>
              <a:t>텍스트와 이미지 배치하기</a:t>
            </a:r>
            <a:endParaRPr lang="en-US" altLang="ko-KR" sz="2000" b="1" dirty="0">
              <a:solidFill>
                <a:srgbClr val="C0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116" y="1916832"/>
            <a:ext cx="5974090" cy="1656184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210" y="3789039"/>
            <a:ext cx="6862776" cy="1800201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312" y="5728030"/>
            <a:ext cx="4084674" cy="78492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7113240" y="3861048"/>
            <a:ext cx="1584176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C00000"/>
                </a:solidFill>
              </a:rPr>
              <a:t>f</a:t>
            </a:r>
            <a:r>
              <a:rPr lang="en-US" altLang="ko-KR" sz="1600" dirty="0" smtClean="0">
                <a:solidFill>
                  <a:srgbClr val="C00000"/>
                </a:solidFill>
              </a:rPr>
              <a:t>loat-text.html </a:t>
            </a:r>
            <a:r>
              <a:rPr lang="ko-KR" altLang="en-US" sz="1600" dirty="0" smtClean="0">
                <a:solidFill>
                  <a:srgbClr val="C00000"/>
                </a:solidFill>
              </a:rPr>
              <a:t> </a:t>
            </a:r>
            <a:endParaRPr lang="en-US" altLang="ko-KR" sz="1600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3053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 smtClean="0"/>
              <a:t>2</a:t>
            </a:r>
            <a:r>
              <a:rPr lang="ko-KR" altLang="en-US" sz="2800" dirty="0" smtClean="0"/>
              <a:t>단 레이아웃 만들기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064568" y="1218818"/>
            <a:ext cx="5544616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    float </a:t>
            </a:r>
            <a:r>
              <a:rPr lang="ko-KR" altLang="en-US" b="1" dirty="0" smtClean="0"/>
              <a:t>속성을 활용하여 레이아웃 만들기 </a:t>
            </a:r>
            <a:endParaRPr lang="en-US" altLang="ko-KR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796" y="1673110"/>
            <a:ext cx="5780054" cy="5007352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70305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 smtClean="0"/>
              <a:t>2</a:t>
            </a:r>
            <a:r>
              <a:rPr lang="ko-KR" altLang="en-US" sz="2800" dirty="0" smtClean="0"/>
              <a:t>단 레이아웃 만들기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704" y="1484784"/>
            <a:ext cx="3085959" cy="446449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5529064" y="1790840"/>
            <a:ext cx="1584176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C00000"/>
                </a:solidFill>
              </a:rPr>
              <a:t>layout.html </a:t>
            </a:r>
            <a:r>
              <a:rPr lang="ko-KR" altLang="en-US" sz="1600" dirty="0" smtClean="0">
                <a:solidFill>
                  <a:srgbClr val="C00000"/>
                </a:solidFill>
              </a:rPr>
              <a:t> </a:t>
            </a:r>
            <a:endParaRPr lang="en-US" altLang="ko-KR" sz="1600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0904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 smtClean="0"/>
              <a:t>2</a:t>
            </a:r>
            <a:r>
              <a:rPr lang="ko-KR" altLang="en-US" sz="2800" dirty="0" smtClean="0"/>
              <a:t>단 레이아웃 만들기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950913" y="1457982"/>
            <a:ext cx="1440160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C00000"/>
                </a:solidFill>
              </a:rPr>
              <a:t>layout.css </a:t>
            </a:r>
            <a:r>
              <a:rPr lang="ko-KR" altLang="en-US" sz="1600" dirty="0" smtClean="0">
                <a:solidFill>
                  <a:srgbClr val="C00000"/>
                </a:solidFill>
              </a:rPr>
              <a:t> </a:t>
            </a:r>
            <a:endParaRPr lang="en-US" altLang="ko-KR" sz="1600" dirty="0" smtClean="0">
              <a:solidFill>
                <a:srgbClr val="C0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1457982"/>
            <a:ext cx="4427604" cy="430567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3986" y="1968566"/>
            <a:ext cx="3124471" cy="379508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99004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6706</TotalTime>
  <Words>536</Words>
  <Application>Microsoft Office PowerPoint</Application>
  <PresentationFormat>A4 용지(210x297mm)</PresentationFormat>
  <Paragraphs>154</Paragraphs>
  <Slides>36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37" baseType="lpstr">
      <vt:lpstr>Office 테마</vt:lpstr>
      <vt:lpstr>6강. css 포지셔닝과 레이아웃</vt:lpstr>
      <vt:lpstr>CSS 포지셔닝</vt:lpstr>
      <vt:lpstr>float 속성</vt:lpstr>
      <vt:lpstr>float 속성</vt:lpstr>
      <vt:lpstr>float 속성</vt:lpstr>
      <vt:lpstr>float 속성</vt:lpstr>
      <vt:lpstr>2단 레이아웃 만들기</vt:lpstr>
      <vt:lpstr>2단 레이아웃 만들기</vt:lpstr>
      <vt:lpstr>2단 레이아웃 만들기</vt:lpstr>
      <vt:lpstr>navbar 메뉴</vt:lpstr>
      <vt:lpstr>navbar 메뉴</vt:lpstr>
      <vt:lpstr>navbar 메뉴</vt:lpstr>
      <vt:lpstr>navbar 메뉴</vt:lpstr>
      <vt:lpstr>box-sizing</vt:lpstr>
      <vt:lpstr>box-sizing</vt:lpstr>
      <vt:lpstr>box-sizing</vt:lpstr>
      <vt:lpstr>2단 레이아웃 만들기</vt:lpstr>
      <vt:lpstr>2단 레이아웃 만들기</vt:lpstr>
      <vt:lpstr>2단 레이아웃 만들기</vt:lpstr>
      <vt:lpstr>position 속성</vt:lpstr>
      <vt:lpstr>position 속성</vt:lpstr>
      <vt:lpstr>position 속성</vt:lpstr>
      <vt:lpstr>position 속성</vt:lpstr>
      <vt:lpstr>position 속성</vt:lpstr>
      <vt:lpstr>position 실습 예제</vt:lpstr>
      <vt:lpstr>position 속성</vt:lpstr>
      <vt:lpstr>position 속성</vt:lpstr>
      <vt:lpstr>position 속성</vt:lpstr>
      <vt:lpstr>position 속성</vt:lpstr>
      <vt:lpstr>CSS 포지셔닝</vt:lpstr>
      <vt:lpstr>CSS 포지셔닝</vt:lpstr>
      <vt:lpstr>position 속성</vt:lpstr>
      <vt:lpstr>position 속성</vt:lpstr>
      <vt:lpstr>Overflow 속성 정리</vt:lpstr>
      <vt:lpstr>Overflow 속성 정리</vt:lpstr>
      <vt:lpstr>Overflow 속성 정리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giyong kim</cp:lastModifiedBy>
  <cp:revision>495</cp:revision>
  <dcterms:created xsi:type="dcterms:W3CDTF">2019-03-04T02:36:55Z</dcterms:created>
  <dcterms:modified xsi:type="dcterms:W3CDTF">2022-05-17T21:09:58Z</dcterms:modified>
</cp:coreProperties>
</file>