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364" r:id="rId3"/>
    <p:sldId id="345" r:id="rId4"/>
    <p:sldId id="346" r:id="rId5"/>
    <p:sldId id="353" r:id="rId6"/>
    <p:sldId id="376" r:id="rId7"/>
    <p:sldId id="358" r:id="rId8"/>
    <p:sldId id="436" r:id="rId9"/>
    <p:sldId id="357" r:id="rId10"/>
    <p:sldId id="404" r:id="rId11"/>
    <p:sldId id="446" r:id="rId12"/>
    <p:sldId id="406" r:id="rId13"/>
    <p:sldId id="381" r:id="rId14"/>
    <p:sldId id="427" r:id="rId15"/>
    <p:sldId id="324" r:id="rId16"/>
    <p:sldId id="383" r:id="rId17"/>
    <p:sldId id="385" r:id="rId18"/>
    <p:sldId id="387" r:id="rId19"/>
    <p:sldId id="440" r:id="rId20"/>
    <p:sldId id="386" r:id="rId21"/>
    <p:sldId id="421" r:id="rId22"/>
    <p:sldId id="416" r:id="rId23"/>
    <p:sldId id="428" r:id="rId24"/>
    <p:sldId id="429" r:id="rId25"/>
    <p:sldId id="412" r:id="rId26"/>
    <p:sldId id="441" r:id="rId27"/>
    <p:sldId id="442" r:id="rId28"/>
    <p:sldId id="443" r:id="rId29"/>
    <p:sldId id="444" r:id="rId30"/>
    <p:sldId id="445" r:id="rId31"/>
    <p:sldId id="369" r:id="rId32"/>
    <p:sldId id="370" r:id="rId33"/>
    <p:sldId id="413" r:id="rId34"/>
    <p:sldId id="414" r:id="rId35"/>
    <p:sldId id="415" r:id="rId36"/>
    <p:sldId id="423" r:id="rId37"/>
    <p:sldId id="424" r:id="rId38"/>
    <p:sldId id="425" r:id="rId39"/>
    <p:sldId id="426" r:id="rId40"/>
    <p:sldId id="433" r:id="rId41"/>
    <p:sldId id="434" r:id="rId42"/>
    <p:sldId id="435" r:id="rId4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87" d="100"/>
          <a:sy n="87" d="100"/>
        </p:scale>
        <p:origin x="-1013" y="-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>
            <a:off x="331006" y="0"/>
            <a:ext cx="2144688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" y="0"/>
            <a:ext cx="2222697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619888"/>
            <a:ext cx="9945555" cy="238111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453337"/>
            <a:ext cx="9945555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Picture 6" descr="html5 &amp; css3 – Institute of Software Technologie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046207"/>
            <a:ext cx="1200394" cy="62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76736" y="2060848"/>
            <a:ext cx="612068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강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폼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(Form)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6"/>
          <a:stretch/>
        </p:blipFill>
        <p:spPr>
          <a:xfrm>
            <a:off x="6969224" y="3861048"/>
            <a:ext cx="1584176" cy="203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412776"/>
            <a:ext cx="5646507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3"/>
          <a:stretch/>
        </p:blipFill>
        <p:spPr>
          <a:xfrm>
            <a:off x="1856656" y="3655266"/>
            <a:ext cx="6333465" cy="2952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40" y="2267740"/>
            <a:ext cx="2887624" cy="4503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1"/>
          <a:stretch/>
        </p:blipFill>
        <p:spPr>
          <a:xfrm>
            <a:off x="5451240" y="1767254"/>
            <a:ext cx="3078747" cy="4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5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폼 요소에 접근하는 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1" y="1356637"/>
            <a:ext cx="3384376" cy="428687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376937" y="1384706"/>
            <a:ext cx="2952327" cy="372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(input text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35" y="2060848"/>
            <a:ext cx="7064353" cy="3589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288704" y="5096253"/>
            <a:ext cx="1224136" cy="55392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981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로그인 폼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61830" y="172735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login2.html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539265"/>
            <a:ext cx="3109230" cy="195088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3659733"/>
            <a:ext cx="2749189" cy="221753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830" y="2291581"/>
            <a:ext cx="4890768" cy="33800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041232" y="1214970"/>
            <a:ext cx="2304256" cy="119181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로그인 처리 페이지</a:t>
            </a:r>
            <a:endParaRPr lang="en-US" altLang="ko-KR" sz="1600" dirty="0" smtClean="0"/>
          </a:p>
          <a:p>
            <a:r>
              <a:rPr lang="en-US" altLang="ko-KR" sz="1600" dirty="0" smtClean="0"/>
              <a:t>DB</a:t>
            </a:r>
            <a:r>
              <a:rPr lang="ko-KR" altLang="en-US" sz="1600" dirty="0" smtClean="0"/>
              <a:t>의 아이디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비번이 일치하는지 확인 처리</a:t>
            </a:r>
            <a:endParaRPr lang="en-US" altLang="ko-KR" sz="1600" dirty="0" smtClean="0"/>
          </a:p>
          <a:p>
            <a:r>
              <a:rPr lang="en-US" altLang="ko-KR" sz="1600" dirty="0" smtClean="0"/>
              <a:t>Python - </a:t>
            </a:r>
            <a:r>
              <a:rPr lang="ko-KR" altLang="en-US" sz="1600" dirty="0" smtClean="0"/>
              <a:t>장고프레임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6086844" y="1863042"/>
            <a:ext cx="954388" cy="6894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사용자 입력을 위한 </a:t>
            </a:r>
            <a:r>
              <a:rPr lang="en-US" altLang="ko-KR" sz="2800" dirty="0" smtClean="0"/>
              <a:t>&lt;input&gt; </a:t>
            </a:r>
            <a:r>
              <a:rPr lang="ko-KR" altLang="en-US" sz="2800" dirty="0" smtClean="0"/>
              <a:t>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52600" y="1839130"/>
            <a:ext cx="770485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radio </a:t>
            </a:r>
            <a:r>
              <a:rPr lang="ko-KR" altLang="en-US" dirty="0" smtClean="0"/>
              <a:t>버튼 </a:t>
            </a:r>
            <a:r>
              <a:rPr lang="en-US" altLang="ko-KR" dirty="0" smtClean="0"/>
              <a:t>– 1</a:t>
            </a:r>
            <a:r>
              <a:rPr lang="ko-KR" altLang="en-US" dirty="0" smtClean="0"/>
              <a:t>개의 항목만 선택 가능,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속성의 값이 같아야 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checkbox – </a:t>
            </a:r>
            <a:r>
              <a:rPr lang="ko-KR" altLang="en-US" dirty="0" smtClean="0"/>
              <a:t>여러 개의 항목 선택 가능</a:t>
            </a:r>
            <a:r>
              <a:rPr lang="en-US" altLang="ko-KR" dirty="0" smtClean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86" y="2974577"/>
            <a:ext cx="4671465" cy="27586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136576" y="1290826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radio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버튼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&amp; checkbox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버튼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74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사용자 입력을 위한 </a:t>
            </a:r>
            <a:r>
              <a:rPr lang="en-US" altLang="ko-KR" sz="2800" dirty="0" smtClean="0"/>
              <a:t>&lt;input&gt; </a:t>
            </a:r>
            <a:r>
              <a:rPr lang="ko-KR" altLang="en-US" sz="2800" dirty="0" smtClean="0"/>
              <a:t>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705027"/>
            <a:ext cx="6995584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08112" y="1272242"/>
            <a:ext cx="79053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solidFill>
                  <a:srgbClr val="C00000"/>
                </a:solidFill>
              </a:rPr>
              <a:t>&lt;</a:t>
            </a:r>
            <a:r>
              <a:rPr lang="en-US" altLang="ko-KR" b="1" dirty="0" err="1" smtClean="0">
                <a:solidFill>
                  <a:srgbClr val="C00000"/>
                </a:solidFill>
              </a:rPr>
              <a:t>fieldSet</a:t>
            </a:r>
            <a:r>
              <a:rPr lang="en-US" altLang="ko-KR" b="1" dirty="0" smtClean="0">
                <a:solidFill>
                  <a:srgbClr val="C00000"/>
                </a:solidFill>
              </a:rPr>
              <a:t>&gt;, &lt;legend&gt; </a:t>
            </a:r>
            <a:r>
              <a:rPr lang="ko-KR" altLang="en-US" dirty="0" smtClean="0">
                <a:solidFill>
                  <a:srgbClr val="C00000"/>
                </a:solidFill>
              </a:rPr>
              <a:t>태그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</a:rPr>
              <a:t>폼 요소 그룹으로 묶기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fieldSet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태그는 폼의 요소들을 하나의 영역으로 묶어 외곽선을 그려주고</a:t>
            </a:r>
            <a:r>
              <a:rPr lang="en-US" altLang="ko-KR" sz="1600" dirty="0" smtClean="0"/>
              <a:t>,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&lt;legend&gt;</a:t>
            </a:r>
            <a:r>
              <a:rPr lang="ko-KR" altLang="en-US" sz="1600" dirty="0" smtClean="0"/>
              <a:t>태그는 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fieldSet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태그로 묶은 그룹에 제목을 붙여 준다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69224" y="2924944"/>
            <a:ext cx="2088231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r</a:t>
            </a:r>
            <a:r>
              <a:rPr lang="en-US" altLang="ko-KR" sz="1600" dirty="0" smtClean="0"/>
              <a:t>adio-check.html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64" y="5661248"/>
            <a:ext cx="5044877" cy="7925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412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날짜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시간 표시하기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839" y="2016787"/>
            <a:ext cx="3140051" cy="34227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2088895"/>
            <a:ext cx="4575782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147764" y="242088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date.html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6576" y="1290826"/>
            <a:ext cx="4536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날짜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/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시간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type – date, time </a:t>
            </a:r>
          </a:p>
        </p:txBody>
      </p:sp>
    </p:spTree>
    <p:extLst>
      <p:ext uri="{BB962C8B-B14F-4D97-AF65-F5344CB8AC3E}">
        <p14:creationId xmlns:p14="http://schemas.microsoft.com/office/powerpoint/2010/main" val="183701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여러 줄 입력하는 텍스트 영역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36104" y="1196752"/>
            <a:ext cx="7185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&lt;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textarea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&gt;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태그 </a:t>
            </a:r>
            <a:r>
              <a:rPr lang="en-US" altLang="ko-KR" b="1" dirty="0" smtClean="0">
                <a:solidFill>
                  <a:srgbClr val="C00000"/>
                </a:solidFill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</a:rPr>
              <a:t>여러 줄 입력하는 텍스트 영역 만들기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폼에서 여러 줄의 텍스트를 </a:t>
            </a:r>
            <a:r>
              <a:rPr lang="ko-KR" altLang="en-US" sz="1600" dirty="0" err="1" smtClean="0"/>
              <a:t>입력할때</a:t>
            </a:r>
            <a:r>
              <a:rPr lang="ko-KR" altLang="en-US" sz="1600" dirty="0" smtClean="0"/>
              <a:t> 사용하는 폼이다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cols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몇 글자를 쓸지 지정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rows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- </a:t>
            </a:r>
            <a:r>
              <a:rPr lang="ko-KR" altLang="en-US" sz="1600" dirty="0"/>
              <a:t>화면에 몇 줄을 </a:t>
            </a:r>
            <a:r>
              <a:rPr lang="ko-KR" altLang="en-US" sz="1600" dirty="0" smtClean="0"/>
              <a:t>표시할 </a:t>
            </a:r>
            <a:r>
              <a:rPr lang="ko-KR" altLang="en-US" sz="1600" dirty="0"/>
              <a:t>지</a:t>
            </a:r>
            <a:r>
              <a:rPr lang="ko-KR" altLang="en-US" sz="1600" dirty="0" smtClean="0"/>
              <a:t> 지정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Placeholder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힌트 안내문</a:t>
            </a:r>
            <a:endParaRPr lang="en-US" altLang="ko-KR" sz="16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212976"/>
            <a:ext cx="5552077" cy="16561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4742109"/>
            <a:ext cx="6805250" cy="17832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617296" y="4983559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textarea.html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7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여러 데이터 나열해 표시하기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52128" y="1235368"/>
            <a:ext cx="812135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&lt;select&gt; ~&lt;option&gt; </a:t>
            </a:r>
            <a:r>
              <a:rPr lang="ko-KR" altLang="en-US" b="1" dirty="0" smtClean="0">
                <a:solidFill>
                  <a:srgbClr val="C00000"/>
                </a:solidFill>
              </a:rPr>
              <a:t>태그 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 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형태로 여러 데이터를 나열해 표시하고 선택하는 태그</a:t>
            </a:r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28664" y="2276872"/>
            <a:ext cx="3024336" cy="132343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&lt;select&gt;</a:t>
            </a:r>
          </a:p>
          <a:p>
            <a:r>
              <a:rPr lang="en-US" altLang="ko-KR" sz="1600" dirty="0" smtClean="0"/>
              <a:t>  &lt;option&gt;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1&lt;/option&gt;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/>
              <a:t>&lt;option&gt;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2&lt;/</a:t>
            </a:r>
            <a:r>
              <a:rPr lang="en-US" altLang="ko-KR" sz="1600" dirty="0"/>
              <a:t>option&gt;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/>
              <a:t>&lt;option&gt;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3&lt;/</a:t>
            </a:r>
            <a:r>
              <a:rPr lang="en-US" altLang="ko-KR" sz="1600" dirty="0"/>
              <a:t>option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&lt;/select&gt;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3861048"/>
            <a:ext cx="4608512" cy="248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여러 데이터 나열해 표시하기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202660"/>
            <a:ext cx="6214503" cy="51563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813574" y="155679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select.html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36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여러 데이터 나열해 표시하기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17096" y="171561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m</a:t>
            </a:r>
            <a:r>
              <a:rPr lang="en-US" altLang="ko-KR" sz="1600" dirty="0" smtClean="0">
                <a:solidFill>
                  <a:srgbClr val="C00000"/>
                </a:solidFill>
              </a:rPr>
              <a:t>ajor.css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84" y="1412776"/>
            <a:ext cx="4061812" cy="41075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67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  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779566" y="1916832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폼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(form)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태그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24608" y="1628800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79567" y="3140968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&lt;input&gt;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태그의 다양한 속성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424608" y="2852936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79567" y="4293096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다양한 태그 알아보기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424608" y="4005064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09" y="2340759"/>
            <a:ext cx="6395985" cy="39047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기타 다양한 폼 요소들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0080" y="1196752"/>
            <a:ext cx="848139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&lt;meter&gt; </a:t>
            </a:r>
            <a:r>
              <a:rPr lang="ko-KR" altLang="en-US" b="1" dirty="0" smtClean="0">
                <a:solidFill>
                  <a:srgbClr val="C00000"/>
                </a:solidFill>
              </a:rPr>
              <a:t>태그 </a:t>
            </a:r>
            <a:r>
              <a:rPr lang="en-US" altLang="ko-KR" b="1" dirty="0" smtClean="0">
                <a:solidFill>
                  <a:srgbClr val="C00000"/>
                </a:solidFill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</a:rPr>
              <a:t>값이 차지하는 크기 표시하기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하드 디스크 사용량이나 투표율처럼 지정된 범위 내에서 해당 값이 어느 정도 차지하고 있는지를 표현한다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884" y="2501424"/>
            <a:ext cx="2309434" cy="18970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70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파일 첨부 버튼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0080" y="1196752"/>
            <a:ext cx="8481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&lt;input type=“file”&gt; </a:t>
            </a:r>
            <a:r>
              <a:rPr lang="en-US" altLang="ko-KR" b="1" dirty="0" smtClean="0">
                <a:solidFill>
                  <a:srgbClr val="C00000"/>
                </a:solidFill>
              </a:rPr>
              <a:t>- </a:t>
            </a:r>
            <a:r>
              <a:rPr lang="ko-KR" altLang="en-US" b="1" dirty="0" smtClean="0">
                <a:solidFill>
                  <a:srgbClr val="C00000"/>
                </a:solidFill>
              </a:rPr>
              <a:t>파일을 첨부할 때 사용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3861048"/>
            <a:ext cx="5832648" cy="275279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750751"/>
            <a:ext cx="4248472" cy="182175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2030687"/>
            <a:ext cx="2791392" cy="247033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78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h</a:t>
            </a:r>
            <a:r>
              <a:rPr lang="en-US" altLang="ko-KR" sz="2800" dirty="0" smtClean="0"/>
              <a:t>idden</a:t>
            </a:r>
            <a:r>
              <a:rPr lang="ko-KR" altLang="en-US" sz="2800" dirty="0" smtClean="0"/>
              <a:t>으로 서버에 보내기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0080" y="1312859"/>
            <a:ext cx="8481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히든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필드를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만들때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사용하는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type=“hidden”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사용자에게는 보이지 않고 서버 페이지로 데이터는 전송됨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4568" y="2383687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&lt;input type=“hidden” name=“</a:t>
            </a:r>
            <a:r>
              <a:rPr lang="ko-KR" altLang="en-US" b="1" dirty="0" smtClean="0"/>
              <a:t>필드 이름</a:t>
            </a:r>
            <a:r>
              <a:rPr lang="en-US" altLang="ko-KR" b="1" dirty="0" smtClean="0"/>
              <a:t>” value=“</a:t>
            </a:r>
            <a:r>
              <a:rPr lang="ko-KR" altLang="en-US" b="1" dirty="0" smtClean="0"/>
              <a:t>서버로 넘길 값</a:t>
            </a:r>
            <a:r>
              <a:rPr lang="en-US" altLang="ko-KR" b="1" dirty="0" smtClean="0"/>
              <a:t>”&gt;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2986765"/>
            <a:ext cx="3406435" cy="1920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5373216"/>
            <a:ext cx="7155801" cy="5105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모서리가 둥근 직사각형 11"/>
          <p:cNvSpPr/>
          <p:nvPr/>
        </p:nvSpPr>
        <p:spPr>
          <a:xfrm>
            <a:off x="5169024" y="5289277"/>
            <a:ext cx="3528392" cy="67846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6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h</a:t>
            </a:r>
            <a:r>
              <a:rPr lang="en-US" altLang="ko-KR" sz="2800" dirty="0" smtClean="0"/>
              <a:t>idden</a:t>
            </a:r>
            <a:r>
              <a:rPr lang="ko-KR" altLang="en-US" sz="2800" dirty="0" smtClean="0"/>
              <a:t>으로 서버에 보내기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0080" y="1312859"/>
            <a:ext cx="8481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히든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필드를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만들때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사용하는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type=“hidden”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사용자에게는 보이지 않고 서버 페이지로 데이터는 전송됨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013" y="2464850"/>
            <a:ext cx="6213816" cy="3592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823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h</a:t>
            </a:r>
            <a:r>
              <a:rPr lang="en-US" altLang="ko-KR" sz="2800" dirty="0" smtClean="0"/>
              <a:t>idden</a:t>
            </a:r>
            <a:r>
              <a:rPr lang="ko-KR" altLang="en-US" sz="2800" dirty="0" smtClean="0"/>
              <a:t>으로 서버에 보내기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3284984"/>
            <a:ext cx="6736664" cy="26215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527573"/>
            <a:ext cx="4724578" cy="1586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381" y="1669976"/>
            <a:ext cx="3672408" cy="13307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오른쪽 화살표 8"/>
          <p:cNvSpPr/>
          <p:nvPr/>
        </p:nvSpPr>
        <p:spPr>
          <a:xfrm>
            <a:off x="5529064" y="2204864"/>
            <a:ext cx="295309" cy="130504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0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71" y="4036292"/>
            <a:ext cx="7703738" cy="23883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버튼 </a:t>
            </a:r>
            <a:r>
              <a:rPr lang="en-US" altLang="ko-KR" sz="2800" dirty="0" smtClean="0"/>
              <a:t>&lt;button&gt; </a:t>
            </a:r>
            <a:r>
              <a:rPr lang="ko-KR" altLang="en-US" sz="2800" dirty="0" smtClean="0"/>
              <a:t>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6177136" y="6001584"/>
            <a:ext cx="144016" cy="2357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52600" y="1196752"/>
            <a:ext cx="39604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&lt;button&gt;</a:t>
            </a:r>
            <a:r>
              <a:rPr lang="ko-KR" altLang="en-US" b="1" dirty="0" smtClean="0">
                <a:solidFill>
                  <a:srgbClr val="C00000"/>
                </a:solidFill>
              </a:rPr>
              <a:t>태그 </a:t>
            </a:r>
            <a:r>
              <a:rPr lang="en-US" altLang="ko-KR" b="1" dirty="0" smtClean="0">
                <a:solidFill>
                  <a:srgbClr val="C00000"/>
                </a:solidFill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</a:rPr>
              <a:t>버튼 만들기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4608" y="1628800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&lt;button&gt;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&lt;/button&gt; : submit </a:t>
            </a:r>
            <a:r>
              <a:rPr lang="ko-KR" altLang="en-US" sz="1600" dirty="0" smtClean="0"/>
              <a:t>처럼 서버 페이지로의 전송기능은 없고</a:t>
            </a:r>
            <a:r>
              <a:rPr lang="en-US" altLang="ko-KR" sz="1600" dirty="0" smtClean="0"/>
              <a:t>,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onclick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속성을 사용하여 주로 자바스크립트 함수와 함께 사용한다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008784" y="6237312"/>
            <a:ext cx="3945487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자바스크립트 </a:t>
            </a:r>
            <a:r>
              <a:rPr lang="en-US" altLang="ko-KR" sz="1600" dirty="0" smtClean="0"/>
              <a:t>window</a:t>
            </a:r>
            <a:r>
              <a:rPr lang="ko-KR" altLang="en-US" sz="1600" dirty="0" smtClean="0"/>
              <a:t>객체의 </a:t>
            </a:r>
            <a:r>
              <a:rPr lang="en-US" altLang="ko-KR" sz="1600" dirty="0" smtClean="0"/>
              <a:t>open()</a:t>
            </a:r>
            <a:r>
              <a:rPr lang="ko-KR" altLang="en-US" sz="1600" dirty="0" smtClean="0"/>
              <a:t>함수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29" y="2461467"/>
            <a:ext cx="6309907" cy="13717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8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상</a:t>
            </a:r>
            <a:r>
              <a:rPr lang="ko-KR" altLang="en-US" sz="2800" dirty="0"/>
              <a:t>품</a:t>
            </a:r>
            <a:r>
              <a:rPr lang="ko-KR" altLang="en-US" sz="2800" dirty="0" smtClean="0"/>
              <a:t> 주문서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87" y="1196752"/>
            <a:ext cx="5024647" cy="55053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13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상품 주문서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244052"/>
            <a:ext cx="6270663" cy="53532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753200" y="147689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order.html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상품 주문서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177205"/>
            <a:ext cx="4638549" cy="54726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673080" y="155679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order.html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2564904"/>
            <a:ext cx="4099916" cy="1272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036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268760"/>
            <a:ext cx="470574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</a:t>
            </a:r>
            <a:r>
              <a:rPr lang="en-US" altLang="ko-KR" sz="2800" dirty="0" smtClean="0"/>
              <a:t>(Form)</a:t>
            </a:r>
            <a:r>
              <a:rPr lang="ko-KR" altLang="en-US" sz="2800" dirty="0" smtClean="0"/>
              <a:t>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32520" y="1268760"/>
            <a:ext cx="86409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     </a:t>
            </a:r>
            <a:r>
              <a:rPr lang="ko-KR" altLang="en-US" sz="2000" b="1" dirty="0" smtClean="0"/>
              <a:t>웹에서 만나는 폼</a:t>
            </a:r>
            <a:r>
              <a:rPr lang="en-US" altLang="ko-KR" sz="2000" b="1" dirty="0" smtClean="0"/>
              <a:t>(form)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폼은 사용자가 웹 브라우저를 통해 입력한 데이터를 웹 서버로 전송하는 양식이다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폼에 입력한 사용자 정보를 처리하는 것은 </a:t>
            </a:r>
            <a:r>
              <a:rPr lang="en-US" altLang="ko-KR" sz="1600" dirty="0" smtClean="0"/>
              <a:t>Python, Java(JSP), PHP</a:t>
            </a:r>
            <a:r>
              <a:rPr lang="ko-KR" altLang="en-US" sz="1600" dirty="0" smtClean="0"/>
              <a:t>과 같은 </a:t>
            </a:r>
            <a:r>
              <a:rPr lang="ko-KR" altLang="en-US" sz="1600" dirty="0" err="1" smtClean="0"/>
              <a:t>서버측</a:t>
            </a:r>
            <a:r>
              <a:rPr lang="ko-KR" altLang="en-US" sz="1600" dirty="0" smtClean="0"/>
              <a:t> 웹 프로그래밍 언어이다</a:t>
            </a:r>
            <a:r>
              <a:rPr lang="en-US" altLang="ko-KR" sz="1600" dirty="0" smtClean="0"/>
              <a:t>.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562" y="3105526"/>
            <a:ext cx="736229" cy="10733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320" y="3068960"/>
            <a:ext cx="1265391" cy="11894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84087" y="4276138"/>
            <a:ext cx="1745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웹 서버</a:t>
            </a:r>
            <a:r>
              <a:rPr lang="en-US" altLang="ko-KR" sz="1600" dirty="0" smtClean="0"/>
              <a:t>(Server)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501961" y="4178844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클라이언트</a:t>
            </a:r>
            <a:r>
              <a:rPr lang="en-US" altLang="ko-KR" sz="1600" dirty="0" smtClean="0"/>
              <a:t>(Client)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263064" y="3221279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폼 데이터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요청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391276" y="3919873"/>
            <a:ext cx="1626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응답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웹 페이지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263064" y="3605800"/>
            <a:ext cx="17123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263064" y="3837758"/>
            <a:ext cx="1712388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344" y="4788586"/>
            <a:ext cx="2870718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948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80592" y="1916832"/>
            <a:ext cx="6272781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html </a:t>
            </a:r>
            <a:r>
              <a:rPr lang="ko-KR" altLang="en-US" sz="1600" dirty="0" smtClean="0"/>
              <a:t>파일은 </a:t>
            </a:r>
            <a:r>
              <a:rPr lang="en-US" altLang="ko-KR" sz="1600" dirty="0" smtClean="0"/>
              <a:t>application.html</a:t>
            </a:r>
            <a:r>
              <a:rPr lang="ko-KR" altLang="en-US" sz="1600" dirty="0" smtClean="0"/>
              <a:t>로 만드세요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err="1" smtClean="0"/>
              <a:t>css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파일은 </a:t>
            </a: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폴더 하위에 </a:t>
            </a:r>
            <a:r>
              <a:rPr lang="en-US" altLang="ko-KR" sz="1600" dirty="0" smtClean="0"/>
              <a:t>style.css</a:t>
            </a:r>
            <a:r>
              <a:rPr lang="ko-KR" altLang="en-US" sz="1600" dirty="0" smtClean="0"/>
              <a:t>로 만드세요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&lt;div&gt; </a:t>
            </a:r>
            <a:r>
              <a:rPr lang="ko-KR" altLang="en-US" sz="1600" dirty="0" smtClean="0"/>
              <a:t>영역에 너비 속성은 </a:t>
            </a:r>
            <a:r>
              <a:rPr lang="en-US" altLang="ko-KR" sz="1600" dirty="0" smtClean="0"/>
              <a:t>520px</a:t>
            </a:r>
            <a:r>
              <a:rPr lang="ko-KR" altLang="en-US" sz="1600" dirty="0" smtClean="0"/>
              <a:t>을 적용하세요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테두리는 </a:t>
            </a:r>
            <a:r>
              <a:rPr lang="en-US" altLang="ko-KR" sz="1600" dirty="0" smtClean="0"/>
              <a:t>1px</a:t>
            </a:r>
            <a:r>
              <a:rPr lang="ko-KR" altLang="en-US" sz="1600" dirty="0" smtClean="0"/>
              <a:t>을 적용하세요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/>
              <a:t>제목은 적절한 크기의 태그를 사용하세요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개인정보와 지원분야는 목록 태그를 사용하세요</a:t>
            </a:r>
            <a:endParaRPr lang="en-US" altLang="ko-KR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280593" y="1403484"/>
            <a:ext cx="382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작업 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1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387" y="3573016"/>
            <a:ext cx="5860288" cy="211854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&lt;input&gt; </a:t>
            </a:r>
            <a:r>
              <a:rPr lang="ko-KR" altLang="en-US" sz="2800" dirty="0" smtClean="0"/>
              <a:t>태그의 다양한 속성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0080" y="1124744"/>
            <a:ext cx="7329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 </a:t>
            </a:r>
            <a:r>
              <a:rPr lang="en-US" altLang="ko-KR" sz="2000" b="1" dirty="0" smtClean="0"/>
              <a:t>autofocus</a:t>
            </a:r>
            <a:r>
              <a:rPr lang="ko-KR" altLang="en-US" dirty="0" smtClean="0"/>
              <a:t> 속성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입력 커서 표시하기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폼의 요소 중에서 원하는 곳에 마우스 커서를 표시할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20080" y="2064330"/>
            <a:ext cx="84813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 </a:t>
            </a:r>
            <a:r>
              <a:rPr lang="en-US" altLang="ko-KR" sz="2000" b="1" dirty="0" smtClean="0"/>
              <a:t>placeholder</a:t>
            </a:r>
            <a:r>
              <a:rPr lang="ko-KR" altLang="en-US" dirty="0" smtClean="0"/>
              <a:t> 속성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힌트 표시하기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사용자가 텍스트를 입력할 때 도움이 되도록 입력란에는 적당한 힌트 내용을 표시하고 있다가 그 필드를 클릭하면 내용이 사라지도록 만들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458242" y="4365104"/>
            <a:ext cx="2455349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autofocus – </a:t>
            </a:r>
            <a:r>
              <a:rPr lang="ko-KR" altLang="en-US" sz="1600" dirty="0" smtClean="0"/>
              <a:t>입력 커서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584848" y="4523651"/>
            <a:ext cx="186166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17096" y="5502701"/>
            <a:ext cx="2455349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p</a:t>
            </a:r>
            <a:r>
              <a:rPr lang="en-US" altLang="ko-KR" sz="1600" dirty="0" smtClean="0"/>
              <a:t>laceholder – </a:t>
            </a:r>
            <a:r>
              <a:rPr lang="ko-KR" altLang="en-US" sz="1600" dirty="0" smtClean="0"/>
              <a:t>힌트 표시</a:t>
            </a:r>
            <a:endParaRPr lang="ko-KR" altLang="en-US" sz="16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4808181" y="5456286"/>
            <a:ext cx="1008915" cy="2352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02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2" t="20785" r="29632" b="54118"/>
          <a:stretch/>
        </p:blipFill>
        <p:spPr bwMode="auto">
          <a:xfrm>
            <a:off x="1928664" y="3945368"/>
            <a:ext cx="5020236" cy="172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&lt;input&gt; </a:t>
            </a:r>
            <a:r>
              <a:rPr lang="ko-KR" altLang="en-US" sz="2800" dirty="0" smtClean="0"/>
              <a:t>태그의 다양한 속성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01602" y="4259227"/>
            <a:ext cx="2455349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readonly</a:t>
            </a:r>
            <a:r>
              <a:rPr lang="en-US" altLang="ko-KR" sz="1600" dirty="0" smtClean="0"/>
              <a:t> – </a:t>
            </a:r>
            <a:r>
              <a:rPr lang="ko-KR" altLang="en-US" sz="1600" dirty="0" smtClean="0"/>
              <a:t>읽기 전용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4697630" y="4400138"/>
            <a:ext cx="900100" cy="49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1225" y="5479306"/>
            <a:ext cx="2455349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required – </a:t>
            </a:r>
            <a:r>
              <a:rPr lang="ko-KR" altLang="en-US" sz="1600" dirty="0" smtClean="0"/>
              <a:t>필수 필드</a:t>
            </a:r>
            <a:endParaRPr lang="ko-KR" altLang="en-US" sz="1600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5241032" y="5128454"/>
            <a:ext cx="720081" cy="3167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1521" y="1230779"/>
            <a:ext cx="8481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readonly</a:t>
            </a:r>
            <a:r>
              <a:rPr lang="ko-KR" altLang="en-US" sz="2000" b="1" dirty="0" smtClean="0"/>
              <a:t>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읽기 전용 필드 만들기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</a:t>
            </a:r>
            <a:r>
              <a:rPr lang="ko-KR" altLang="en-US" sz="1600" dirty="0" smtClean="0"/>
              <a:t>용자가 입력하지 못하고 읽게만 만들 수도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81521" y="2198741"/>
            <a:ext cx="84813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 </a:t>
            </a:r>
            <a:r>
              <a:rPr lang="en-US" altLang="ko-KR" sz="2000" b="1" dirty="0" smtClean="0"/>
              <a:t>required</a:t>
            </a:r>
            <a:r>
              <a:rPr lang="ko-KR" altLang="en-US" dirty="0" smtClean="0"/>
              <a:t> 속성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필수 필드 만들기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내용을 폼에 입력한 후 </a:t>
            </a:r>
            <a:r>
              <a:rPr lang="en-US" altLang="ko-KR" sz="1600" dirty="0" smtClean="0"/>
              <a:t>submit </a:t>
            </a:r>
            <a:r>
              <a:rPr lang="ko-KR" altLang="en-US" sz="1600" dirty="0" smtClean="0"/>
              <a:t>버튼을 클릭하면 폼을 서버로 전송하는데 이때 필수 필드에 필요한 내용이 모두 채워졌는지 검사해야 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필수적으로 입력해야 하는 내용에는 </a:t>
            </a:r>
            <a:r>
              <a:rPr lang="en-US" altLang="ko-KR" sz="1600" dirty="0" smtClean="0"/>
              <a:t>required </a:t>
            </a:r>
            <a:r>
              <a:rPr lang="ko-KR" altLang="en-US" sz="1600" dirty="0" smtClean="0"/>
              <a:t>속성을 지정해 필수 필드로 만든다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91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&lt;input&gt; </a:t>
            </a:r>
            <a:r>
              <a:rPr lang="ko-KR" altLang="en-US" sz="2800" dirty="0" smtClean="0"/>
              <a:t>태그의 다양한 속성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485674"/>
            <a:ext cx="5785476" cy="43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&lt;input&gt; </a:t>
            </a:r>
            <a:r>
              <a:rPr lang="ko-KR" altLang="en-US" sz="2800" dirty="0" smtClean="0"/>
              <a:t>태그의 다양한 속성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88" y="1268760"/>
            <a:ext cx="6088908" cy="484674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177136" y="1728791"/>
            <a:ext cx="23762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예제</a:t>
            </a:r>
            <a:r>
              <a:rPr lang="en-US" altLang="ko-KR" b="1" dirty="0" smtClean="0">
                <a:solidFill>
                  <a:srgbClr val="C00000"/>
                </a:solidFill>
              </a:rPr>
              <a:t>. required.html 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7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&lt;input&gt; </a:t>
            </a:r>
            <a:r>
              <a:rPr lang="ko-KR" altLang="en-US" sz="2800" dirty="0" smtClean="0"/>
              <a:t>태그의 다양한 속성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/>
          <a:stretch/>
        </p:blipFill>
        <p:spPr>
          <a:xfrm>
            <a:off x="848544" y="1261019"/>
            <a:ext cx="7455135" cy="40289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874" y="3573016"/>
            <a:ext cx="3771607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833320" y="4778116"/>
            <a:ext cx="1440159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s</a:t>
            </a:r>
            <a:r>
              <a:rPr lang="en-US" altLang="ko-KR" sz="1600" dirty="0" smtClean="0"/>
              <a:t>hipping.css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6198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회원 가입 폼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255" y="1196752"/>
            <a:ext cx="5395428" cy="50143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423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회원 가입 폼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196752"/>
            <a:ext cx="5365116" cy="55460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393161" y="1772816"/>
            <a:ext cx="1512167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</a:t>
            </a:r>
            <a:r>
              <a:rPr lang="en-US" altLang="ko-KR" sz="1600" dirty="0" smtClean="0"/>
              <a:t>ignup.html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2438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회원 가입 폼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322" y="1111258"/>
            <a:ext cx="5663594" cy="55581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203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회원 가입 폼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556792"/>
            <a:ext cx="8232986" cy="39068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393161" y="1772816"/>
            <a:ext cx="1512167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signup.css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8331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36576" y="1175548"/>
            <a:ext cx="81369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&lt;form&gt;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태그 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&lt;form</a:t>
            </a:r>
            <a:r>
              <a:rPr lang="ko-KR" altLang="en-US" sz="1600" dirty="0" smtClean="0"/>
              <a:t> 속성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속성 값</a:t>
            </a:r>
            <a:r>
              <a:rPr lang="en-US" altLang="ko-KR" sz="1600" dirty="0" smtClean="0"/>
              <a:t>“&gt;</a:t>
            </a:r>
            <a:r>
              <a:rPr lang="ko-KR" altLang="en-US" sz="1600" dirty="0" smtClean="0"/>
              <a:t>여러 폼 요소 </a:t>
            </a:r>
            <a:r>
              <a:rPr lang="en-US" altLang="ko-KR" sz="1600" dirty="0" smtClean="0"/>
              <a:t>&lt;/form&gt;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몇 가지 속성을 통해 사용자가 입력한 자료들을 </a:t>
            </a:r>
            <a:r>
              <a:rPr lang="ko-KR" altLang="en-US" sz="1600" dirty="0" err="1" smtClean="0"/>
              <a:t>서버쪽으로</a:t>
            </a:r>
            <a:r>
              <a:rPr lang="ko-KR" altLang="en-US" sz="1600" dirty="0" smtClean="0"/>
              <a:t> 넘기는데 이용</a:t>
            </a:r>
            <a:endParaRPr lang="en-US" altLang="ko-KR" sz="16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14080"/>
              </p:ext>
            </p:extLst>
          </p:nvPr>
        </p:nvGraphicFramePr>
        <p:xfrm>
          <a:off x="1352600" y="2544688"/>
          <a:ext cx="7776864" cy="203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6624736"/>
              </a:tblGrid>
              <a:tr h="407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72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get</a:t>
                      </a:r>
                      <a:r>
                        <a:rPr lang="en-US" altLang="ko-KR" sz="1600" dirty="0" smtClean="0"/>
                        <a:t> – </a:t>
                      </a:r>
                      <a:r>
                        <a:rPr lang="ko-KR" altLang="en-US" sz="1600" dirty="0" smtClean="0"/>
                        <a:t>주소 표시줄에 사용자가 입력한 내용이 그대로 드러난다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07288">
                <a:tc vMerge="1"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post</a:t>
                      </a:r>
                      <a:r>
                        <a:rPr lang="en-US" altLang="ko-KR" sz="1600" dirty="0" smtClean="0"/>
                        <a:t> – </a:t>
                      </a:r>
                      <a:r>
                        <a:rPr lang="ko-KR" altLang="en-US" sz="1600" dirty="0" smtClean="0"/>
                        <a:t>사용자가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입력한 내용이 드러나지 않는다</a:t>
                      </a:r>
                      <a:r>
                        <a:rPr lang="en-US" altLang="ko-KR" sz="1600" dirty="0" smtClean="0"/>
                        <a:t>.(</a:t>
                      </a:r>
                      <a:r>
                        <a:rPr lang="ko-KR" altLang="en-US" sz="1600" dirty="0" smtClean="0"/>
                        <a:t>보안이 필요한 경우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07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폼의 이름을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07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&lt;form&gt; </a:t>
                      </a:r>
                      <a:r>
                        <a:rPr lang="ko-KR" altLang="en-US" sz="1600" dirty="0" smtClean="0"/>
                        <a:t>태그 안의 내용들을 처리해 줄 서버 상의 경로를 지정한다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4689512"/>
            <a:ext cx="5688632" cy="18358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831453" y="5635030"/>
            <a:ext cx="6145883" cy="37457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261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공지 사항 창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700808"/>
            <a:ext cx="3960440" cy="39716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994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공지 사항 창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2560" y="1403807"/>
            <a:ext cx="1512167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m</a:t>
            </a:r>
            <a:r>
              <a:rPr lang="en-US" altLang="ko-KR" sz="1600" dirty="0" smtClean="0"/>
              <a:t>ain.html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12" y="2132856"/>
            <a:ext cx="7559696" cy="8992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17866" y="3429000"/>
            <a:ext cx="1512167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notice.html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19" y="4005064"/>
            <a:ext cx="2217612" cy="18213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741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공지 사항 창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56656" y="1412776"/>
            <a:ext cx="1512167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notice.css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743" y="1988840"/>
            <a:ext cx="4869602" cy="32006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79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사용자 입력을 위한 </a:t>
            </a:r>
            <a:r>
              <a:rPr lang="en-US" altLang="ko-KR" sz="2800" dirty="0" smtClean="0"/>
              <a:t>&lt;input&gt; </a:t>
            </a:r>
            <a:r>
              <a:rPr lang="ko-KR" altLang="en-US" sz="2800" dirty="0" smtClean="0"/>
              <a:t>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52128" y="1196752"/>
            <a:ext cx="78333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&lt;input&gt; </a:t>
            </a:r>
            <a:r>
              <a:rPr lang="ko-KR" altLang="en-US" dirty="0" smtClean="0">
                <a:solidFill>
                  <a:srgbClr val="C00000"/>
                </a:solidFill>
              </a:rPr>
              <a:t>태그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type </a:t>
            </a:r>
            <a:r>
              <a:rPr lang="ko-KR" altLang="en-US" sz="1600" dirty="0" smtClean="0"/>
              <a:t>속성 값에 따라 함께 사용할 수 있는 속성들도 달라진다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여러 번 사용된 폼 요소를 구분하기 위해 사용하는 것이 </a:t>
            </a:r>
            <a:r>
              <a:rPr lang="en-US" altLang="ko-KR" sz="1600" dirty="0"/>
              <a:t>id</a:t>
            </a:r>
            <a:r>
              <a:rPr lang="ko-KR" altLang="en-US" sz="1600" dirty="0"/>
              <a:t>속성이다</a:t>
            </a:r>
            <a:r>
              <a:rPr lang="en-US" altLang="ko-KR" sz="1600" dirty="0" smtClean="0"/>
              <a:t>..</a:t>
            </a:r>
            <a:endParaRPr lang="en-US" altLang="ko-KR" sz="16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397881"/>
              </p:ext>
            </p:extLst>
          </p:nvPr>
        </p:nvGraphicFramePr>
        <p:xfrm>
          <a:off x="1443405" y="3068960"/>
          <a:ext cx="7626052" cy="3099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5379"/>
                <a:gridCol w="6060673"/>
              </a:tblGrid>
              <a:tr h="383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유형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87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text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한 줄짜리 텍스트를 입력할 수 있는 텍스트 상자를 넣는다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187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password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비밀번호를 입력할 수 있는 필드를 넣는다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694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submit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사용자 입력 내용을 서버로 전송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694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reset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사용자 입력 내용 전부 삭제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694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search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검색 상자 만들기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694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email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 @ </a:t>
                      </a:r>
                      <a:r>
                        <a:rPr lang="ko-KR" altLang="en-US" sz="1600" baseline="0" dirty="0" smtClean="0"/>
                        <a:t>문자가 들어가 있는지 체크해준다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52128" y="2492896"/>
            <a:ext cx="33688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&lt;input&gt; </a:t>
            </a:r>
            <a:r>
              <a:rPr lang="ko-KR" altLang="en-US" b="1" dirty="0" smtClean="0">
                <a:solidFill>
                  <a:srgbClr val="C00000"/>
                </a:solidFill>
              </a:rPr>
              <a:t>태그의 </a:t>
            </a:r>
            <a:r>
              <a:rPr lang="en-US" altLang="ko-KR" b="1" dirty="0" smtClean="0">
                <a:solidFill>
                  <a:srgbClr val="C00000"/>
                </a:solidFill>
              </a:rPr>
              <a:t>type </a:t>
            </a:r>
            <a:r>
              <a:rPr lang="ko-KR" altLang="en-US" b="1" dirty="0" smtClean="0">
                <a:solidFill>
                  <a:srgbClr val="C00000"/>
                </a:solidFill>
              </a:rPr>
              <a:t>속성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사용자 입력을 위한 </a:t>
            </a:r>
            <a:r>
              <a:rPr lang="en-US" altLang="ko-KR" sz="2800" dirty="0" smtClean="0"/>
              <a:t>&lt;input&gt; </a:t>
            </a:r>
            <a:r>
              <a:rPr lang="ko-KR" altLang="en-US" sz="2800" dirty="0" smtClean="0"/>
              <a:t>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081416"/>
              </p:ext>
            </p:extLst>
          </p:nvPr>
        </p:nvGraphicFramePr>
        <p:xfrm>
          <a:off x="1215380" y="1371195"/>
          <a:ext cx="7626052" cy="42900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5379"/>
                <a:gridCol w="6060673"/>
              </a:tblGrid>
              <a:tr h="3792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유형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8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</a:t>
                      </a:r>
                      <a:r>
                        <a:rPr lang="en-US" altLang="ko-KR" sz="1800" b="1" dirty="0" err="1" smtClean="0"/>
                        <a:t>tel</a:t>
                      </a:r>
                      <a:endParaRPr lang="en-US" altLang="ko-KR" sz="1800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입력한 정보가 전화번호라는 사실을 인식</a:t>
                      </a:r>
                      <a:endParaRPr lang="en-US" altLang="ko-KR" sz="1600" baseline="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88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radio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여러 항목 중 하나만 선택 가능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88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checkbox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여러 항목 중 다중 선택 가능함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88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file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파일을 </a:t>
                      </a:r>
                      <a:r>
                        <a:rPr lang="ko-KR" altLang="en-US" sz="1600" dirty="0" err="1" smtClean="0"/>
                        <a:t>첨부할때</a:t>
                      </a:r>
                      <a:r>
                        <a:rPr lang="ko-KR" altLang="en-US" sz="1600" baseline="0" dirty="0" smtClean="0"/>
                        <a:t> 사용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88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button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submit</a:t>
                      </a:r>
                      <a:r>
                        <a:rPr lang="ko-KR" altLang="en-US" sz="1600" dirty="0" smtClean="0"/>
                        <a:t>과 차이가 있고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주로 자바스크립트 함수를 넣을 때 사용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88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number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 입력 필드</a:t>
                      </a:r>
                      <a:r>
                        <a:rPr lang="en-US" altLang="ko-KR" sz="1600" dirty="0" smtClean="0"/>
                        <a:t>(value, min, max, step </a:t>
                      </a:r>
                      <a:r>
                        <a:rPr lang="ko-KR" altLang="en-US" sz="1600" dirty="0" smtClean="0"/>
                        <a:t>속성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88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range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(value, min, max </a:t>
                      </a:r>
                      <a:r>
                        <a:rPr lang="ko-KR" altLang="en-US" sz="1600" dirty="0" smtClean="0"/>
                        <a:t>속성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88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date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="0" dirty="0" smtClean="0"/>
                        <a:t>type=“date” , type=“month” , type=“week” </a:t>
                      </a:r>
                      <a:r>
                        <a:rPr lang="en-US" altLang="ko-KR" sz="1600" dirty="0" smtClean="0"/>
                        <a:t>– </a:t>
                      </a:r>
                      <a:r>
                        <a:rPr lang="ko-KR" altLang="en-US" sz="1600" dirty="0" smtClean="0"/>
                        <a:t>날짜 표시하기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0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76955" y="228465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search.html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011783"/>
            <a:ext cx="2995364" cy="5531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568624" y="4653136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&lt;form&gt;</a:t>
            </a:r>
            <a:r>
              <a:rPr lang="ko-KR" altLang="en-US" sz="1600" dirty="0" smtClean="0"/>
              <a:t>태그에서 </a:t>
            </a:r>
            <a:r>
              <a:rPr lang="en-US" altLang="ko-KR" sz="1600" dirty="0" smtClean="0"/>
              <a:t>action=“</a:t>
            </a:r>
            <a:r>
              <a:rPr lang="en-US" altLang="ko-KR" sz="1600" dirty="0" err="1" smtClean="0"/>
              <a:t>search.jsp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지정했기 때문에 내용을 입력하고 검색버튼을 누르면 그 값이 </a:t>
            </a:r>
            <a:r>
              <a:rPr lang="ko-KR" altLang="en-US" sz="1600" dirty="0" err="1" smtClean="0"/>
              <a:t>웹서버에</a:t>
            </a:r>
            <a:r>
              <a:rPr lang="ko-KR" altLang="en-US" sz="1600" dirty="0" smtClean="0"/>
              <a:t> 있는 </a:t>
            </a:r>
            <a:r>
              <a:rPr lang="en-US" altLang="ko-KR" sz="1600" dirty="0" err="1" smtClean="0"/>
              <a:t>search.jsp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파일로 전송되어 검색이 처리된다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424608" y="1290826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smtClean="0">
                <a:solidFill>
                  <a:srgbClr val="C00000"/>
                </a:solidFill>
              </a:rPr>
              <a:t>검색 폼 만들기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79" y="2835471"/>
            <a:ext cx="5637461" cy="16016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927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89487" y="1844824"/>
            <a:ext cx="598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주소표시줄에 입력 내용이 표시됨 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05" y="4566720"/>
            <a:ext cx="4968459" cy="16596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1726" y="5707810"/>
            <a:ext cx="893871" cy="374571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640632" y="3814271"/>
            <a:ext cx="643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post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주소표시줄에 입력한 내용이 표시되지 않음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64" y="2329463"/>
            <a:ext cx="4618120" cy="11354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523064" y="2262464"/>
            <a:ext cx="1296144" cy="37457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sz="16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61" y="4188621"/>
            <a:ext cx="3261643" cy="3429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67646" y="4198112"/>
            <a:ext cx="2331348" cy="738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비밀번호를 입력하고 </a:t>
            </a:r>
            <a:r>
              <a:rPr lang="ko-KR" altLang="en-US" sz="1400" dirty="0" err="1" smtClean="0"/>
              <a:t>로그인을</a:t>
            </a:r>
            <a:r>
              <a:rPr lang="ko-KR" altLang="en-US" sz="1400" dirty="0" smtClean="0"/>
              <a:t> 요청하면 주소표시줄에 나타나지 않음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36576" y="1290826"/>
            <a:ext cx="388843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>
                <a:solidFill>
                  <a:srgbClr val="C00000"/>
                </a:solidFill>
              </a:rPr>
              <a:t>m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ethod - get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과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Post </a:t>
            </a:r>
          </a:p>
        </p:txBody>
      </p:sp>
    </p:spTree>
    <p:extLst>
      <p:ext uri="{BB962C8B-B14F-4D97-AF65-F5344CB8AC3E}">
        <p14:creationId xmlns:p14="http://schemas.microsoft.com/office/powerpoint/2010/main" val="298040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2924944"/>
            <a:ext cx="2651990" cy="196613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&lt;label&gt; </a:t>
            </a:r>
            <a:r>
              <a:rPr lang="ko-KR" altLang="en-US" sz="2800" dirty="0" smtClean="0"/>
              <a:t>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8584" y="1262951"/>
            <a:ext cx="7545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&lt;label&gt; </a:t>
            </a:r>
            <a:r>
              <a:rPr lang="ko-KR" altLang="en-US" sz="2000" dirty="0" smtClean="0">
                <a:solidFill>
                  <a:srgbClr val="C00000"/>
                </a:solidFill>
              </a:rPr>
              <a:t>태그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입력 창 옆에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＇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비밀번호</a:t>
            </a:r>
            <a:r>
              <a:rPr lang="en-US" altLang="ko-KR" sz="1600" dirty="0" smtClean="0"/>
              <a:t>＇</a:t>
            </a:r>
            <a:r>
              <a:rPr lang="ko-KR" altLang="en-US" sz="1600" dirty="0" smtClean="0"/>
              <a:t>처럼 붙여 놓은 텍스트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스마트 </a:t>
            </a:r>
            <a:r>
              <a:rPr lang="ko-KR" altLang="en-US" sz="1600" dirty="0" err="1" smtClean="0"/>
              <a:t>폰처럼</a:t>
            </a:r>
            <a:r>
              <a:rPr lang="ko-KR" altLang="en-US" sz="1600" dirty="0" smtClean="0"/>
              <a:t> 화면이 작은 기기에서 라디오 버튼이나 체크박스 부분을 정확히 터치하는 것이 어려울 때 사용하면 더욱 유용하다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8544" y="3588611"/>
            <a:ext cx="872074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smtClean="0"/>
              <a:t>레이</a:t>
            </a:r>
            <a:r>
              <a:rPr lang="ko-KR" altLang="en-US" sz="1600"/>
              <a:t>블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>
            <a:stCxn id="13" idx="3"/>
          </p:cNvCxnSpPr>
          <p:nvPr/>
        </p:nvCxnSpPr>
        <p:spPr>
          <a:xfrm>
            <a:off x="1720618" y="3775897"/>
            <a:ext cx="602214" cy="2279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3" idx="3"/>
          </p:cNvCxnSpPr>
          <p:nvPr/>
        </p:nvCxnSpPr>
        <p:spPr>
          <a:xfrm flipV="1">
            <a:off x="1720618" y="3623594"/>
            <a:ext cx="602214" cy="1523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3477100"/>
            <a:ext cx="4085622" cy="2827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5089594" y="292494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login.html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1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7383</TotalTime>
  <Words>1125</Words>
  <Application>Microsoft Office PowerPoint</Application>
  <PresentationFormat>A4 용지(210x297mm)</PresentationFormat>
  <Paragraphs>226</Paragraphs>
  <Slides>42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7강. 폼(Form)</vt:lpstr>
      <vt:lpstr>    목 차</vt:lpstr>
      <vt:lpstr>폼(Form) 만들기</vt:lpstr>
      <vt:lpstr>폼 만들기</vt:lpstr>
      <vt:lpstr>사용자 입력을 위한 &lt;input&gt; 태그</vt:lpstr>
      <vt:lpstr>사용자 입력을 위한 &lt;input&gt; 태그</vt:lpstr>
      <vt:lpstr>폼 만들기</vt:lpstr>
      <vt:lpstr>폼 만들기</vt:lpstr>
      <vt:lpstr>&lt;label&gt; 태그</vt:lpstr>
      <vt:lpstr>폼 만들기</vt:lpstr>
      <vt:lpstr>폼 요소에 접근하는 방법</vt:lpstr>
      <vt:lpstr>로그인 폼 만들기</vt:lpstr>
      <vt:lpstr>사용자 입력을 위한 &lt;input&gt; 태그</vt:lpstr>
      <vt:lpstr>사용자 입력을 위한 &lt;input&gt; 태그</vt:lpstr>
      <vt:lpstr>날짜/시간 표시하기</vt:lpstr>
      <vt:lpstr>여러 줄 입력하는 텍스트 영역</vt:lpstr>
      <vt:lpstr>여러 데이터 나열해 표시하기</vt:lpstr>
      <vt:lpstr>여러 데이터 나열해 표시하기</vt:lpstr>
      <vt:lpstr>여러 데이터 나열해 표시하기</vt:lpstr>
      <vt:lpstr>기타 다양한 폼 요소들</vt:lpstr>
      <vt:lpstr>파일 첨부 버튼</vt:lpstr>
      <vt:lpstr>hidden으로 서버에 보내기</vt:lpstr>
      <vt:lpstr>hidden으로 서버에 보내기</vt:lpstr>
      <vt:lpstr>hidden으로 서버에 보내기</vt:lpstr>
      <vt:lpstr>버튼 &lt;button&gt; 태그</vt:lpstr>
      <vt:lpstr>상품 주문서 만들기</vt:lpstr>
      <vt:lpstr>상품 주문서 만들기</vt:lpstr>
      <vt:lpstr>상품 주문서 만들기</vt:lpstr>
      <vt:lpstr>실습 예제</vt:lpstr>
      <vt:lpstr>실습 예제</vt:lpstr>
      <vt:lpstr>&lt;input&gt; 태그의 다양한 속성</vt:lpstr>
      <vt:lpstr>&lt;input&gt; 태그의 다양한 속성</vt:lpstr>
      <vt:lpstr>&lt;input&gt; 태그의 다양한 속성</vt:lpstr>
      <vt:lpstr>&lt;input&gt; 태그의 다양한 속성</vt:lpstr>
      <vt:lpstr>&lt;input&gt; 태그의 다양한 속성</vt:lpstr>
      <vt:lpstr>회원 가입 폼 만들기</vt:lpstr>
      <vt:lpstr>회원 가입 폼 만들기</vt:lpstr>
      <vt:lpstr>회원 가입 폼 만들기</vt:lpstr>
      <vt:lpstr>회원 가입 폼 만들기</vt:lpstr>
      <vt:lpstr>공지 사항 창 만들기</vt:lpstr>
      <vt:lpstr>공지 사항 창 만들기</vt:lpstr>
      <vt:lpstr>공지 사항 창 만들기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467</cp:revision>
  <dcterms:created xsi:type="dcterms:W3CDTF">2019-03-04T02:36:55Z</dcterms:created>
  <dcterms:modified xsi:type="dcterms:W3CDTF">2022-05-31T20:27:30Z</dcterms:modified>
</cp:coreProperties>
</file>