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11" r:id="rId3"/>
    <p:sldId id="289" r:id="rId4"/>
    <p:sldId id="290" r:id="rId5"/>
    <p:sldId id="318" r:id="rId6"/>
    <p:sldId id="319" r:id="rId7"/>
    <p:sldId id="291" r:id="rId8"/>
    <p:sldId id="299" r:id="rId9"/>
    <p:sldId id="298" r:id="rId10"/>
    <p:sldId id="301" r:id="rId11"/>
    <p:sldId id="320" r:id="rId12"/>
    <p:sldId id="293" r:id="rId13"/>
    <p:sldId id="325" r:id="rId14"/>
    <p:sldId id="305" r:id="rId15"/>
    <p:sldId id="294" r:id="rId16"/>
    <p:sldId id="295" r:id="rId17"/>
    <p:sldId id="306" r:id="rId18"/>
    <p:sldId id="308" r:id="rId19"/>
    <p:sldId id="309" r:id="rId20"/>
    <p:sldId id="307" r:id="rId21"/>
    <p:sldId id="312" r:id="rId22"/>
    <p:sldId id="314" r:id="rId23"/>
    <p:sldId id="317" r:id="rId24"/>
    <p:sldId id="313" r:id="rId25"/>
    <p:sldId id="296" r:id="rId26"/>
    <p:sldId id="304" r:id="rId27"/>
    <p:sldId id="322" r:id="rId28"/>
    <p:sldId id="315" r:id="rId29"/>
    <p:sldId id="316" r:id="rId30"/>
    <p:sldId id="323" r:id="rId31"/>
    <p:sldId id="324" r:id="rId32"/>
    <p:sldId id="326" r:id="rId33"/>
    <p:sldId id="335" r:id="rId34"/>
    <p:sldId id="336" r:id="rId35"/>
    <p:sldId id="329" r:id="rId36"/>
    <p:sldId id="330" r:id="rId37"/>
    <p:sldId id="331" r:id="rId38"/>
    <p:sldId id="332" r:id="rId39"/>
    <p:sldId id="333" r:id="rId40"/>
    <p:sldId id="334" r:id="rId4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87" d="100"/>
          <a:sy n="87" d="100"/>
        </p:scale>
        <p:origin x="-1013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696744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</a:rPr>
              <a:t>9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CSS</a:t>
            </a:r>
            <a:r>
              <a:rPr lang="ko-KR" altLang="en-US" b="1" dirty="0" smtClean="0">
                <a:solidFill>
                  <a:schemeClr val="tx1"/>
                </a:solidFill>
              </a:rPr>
              <a:t>의 다양한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선택자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77072"/>
            <a:ext cx="15757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65704" y="2708920"/>
            <a:ext cx="129614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section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406113" y="306896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59954" y="1196752"/>
            <a:ext cx="4353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연결 </a:t>
            </a:r>
            <a:r>
              <a:rPr lang="ko-KR" altLang="en-US" sz="2000" b="1" dirty="0" err="1" smtClean="0"/>
              <a:t>선택자</a:t>
            </a:r>
            <a:r>
              <a:rPr lang="ko-KR" altLang="en-US" sz="2000" b="1" dirty="0" smtClean="0"/>
              <a:t> 계층도</a:t>
            </a:r>
            <a:endParaRPr lang="en-US" altLang="ko-KR" sz="2000" b="1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3872880" y="4005064"/>
            <a:ext cx="1036688" cy="648072"/>
            <a:chOff x="3872880" y="4005064"/>
            <a:chExt cx="1036688" cy="648072"/>
          </a:xfrm>
        </p:grpSpPr>
        <p:grpSp>
          <p:nvGrpSpPr>
            <p:cNvPr id="130" name="그룹 129"/>
            <p:cNvGrpSpPr/>
            <p:nvPr/>
          </p:nvGrpSpPr>
          <p:grpSpPr>
            <a:xfrm>
              <a:off x="3872880" y="4428690"/>
              <a:ext cx="1036688" cy="224446"/>
              <a:chOff x="912684" y="2165976"/>
              <a:chExt cx="3115801" cy="224446"/>
            </a:xfrm>
          </p:grpSpPr>
          <p:cxnSp>
            <p:nvCxnSpPr>
              <p:cNvPr id="132" name="직선 연결선 131"/>
              <p:cNvCxnSpPr/>
              <p:nvPr/>
            </p:nvCxnSpPr>
            <p:spPr>
              <a:xfrm>
                <a:off x="912684" y="2165976"/>
                <a:ext cx="31158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/>
              <p:cNvCxnSpPr/>
              <p:nvPr/>
            </p:nvCxnSpPr>
            <p:spPr>
              <a:xfrm>
                <a:off x="912684" y="2165976"/>
                <a:ext cx="0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화살표 연결선 133"/>
              <p:cNvCxnSpPr/>
              <p:nvPr/>
            </p:nvCxnSpPr>
            <p:spPr>
              <a:xfrm flipH="1">
                <a:off x="4027443" y="2165976"/>
                <a:ext cx="1042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직선 연결선 130"/>
            <p:cNvCxnSpPr/>
            <p:nvPr/>
          </p:nvCxnSpPr>
          <p:spPr>
            <a:xfrm>
              <a:off x="4405512" y="4005064"/>
              <a:ext cx="0" cy="423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640632" y="3429000"/>
            <a:ext cx="6480720" cy="1584176"/>
            <a:chOff x="1640632" y="3429000"/>
            <a:chExt cx="6480720" cy="1584176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29632" y="3653446"/>
              <a:ext cx="1296144" cy="3600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1640632" y="3653446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h1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3575611" y="4653136"/>
              <a:ext cx="729318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2288704" y="3429000"/>
              <a:ext cx="2112918" cy="224446"/>
              <a:chOff x="912684" y="2165976"/>
              <a:chExt cx="3115801" cy="224446"/>
            </a:xfrm>
          </p:grpSpPr>
          <p:cxnSp>
            <p:nvCxnSpPr>
              <p:cNvPr id="138" name="직선 연결선 137"/>
              <p:cNvCxnSpPr/>
              <p:nvPr/>
            </p:nvCxnSpPr>
            <p:spPr>
              <a:xfrm>
                <a:off x="912684" y="2165976"/>
                <a:ext cx="31158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화살표 연결선 138"/>
              <p:cNvCxnSpPr/>
              <p:nvPr/>
            </p:nvCxnSpPr>
            <p:spPr>
              <a:xfrm>
                <a:off x="912684" y="2165976"/>
                <a:ext cx="0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화살표 연결선 139"/>
              <p:cNvCxnSpPr/>
              <p:nvPr/>
            </p:nvCxnSpPr>
            <p:spPr>
              <a:xfrm flipH="1">
                <a:off x="4027443" y="2165976"/>
                <a:ext cx="1042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모서리가 둥근 직사각형 113"/>
            <p:cNvSpPr/>
            <p:nvPr/>
          </p:nvSpPr>
          <p:spPr>
            <a:xfrm>
              <a:off x="6105128" y="3653446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4401621" y="3429000"/>
              <a:ext cx="2342907" cy="224446"/>
              <a:chOff x="912684" y="2165976"/>
              <a:chExt cx="3115801" cy="224446"/>
            </a:xfrm>
          </p:grpSpPr>
          <p:cxnSp>
            <p:nvCxnSpPr>
              <p:cNvPr id="135" name="직선 연결선 134"/>
              <p:cNvCxnSpPr/>
              <p:nvPr/>
            </p:nvCxnSpPr>
            <p:spPr>
              <a:xfrm>
                <a:off x="912684" y="2165976"/>
                <a:ext cx="31158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/>
              <p:cNvCxnSpPr/>
              <p:nvPr/>
            </p:nvCxnSpPr>
            <p:spPr>
              <a:xfrm>
                <a:off x="912684" y="2165976"/>
                <a:ext cx="0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/>
              <p:cNvCxnSpPr/>
              <p:nvPr/>
            </p:nvCxnSpPr>
            <p:spPr>
              <a:xfrm flipH="1">
                <a:off x="4027443" y="2165976"/>
                <a:ext cx="1042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모서리가 둥근 직사각형 116"/>
            <p:cNvSpPr/>
            <p:nvPr/>
          </p:nvSpPr>
          <p:spPr>
            <a:xfrm>
              <a:off x="4544562" y="4653136"/>
              <a:ext cx="729318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5410572" y="4653136"/>
              <a:ext cx="729318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5707841" y="4428690"/>
              <a:ext cx="1036688" cy="224446"/>
              <a:chOff x="912684" y="2165976"/>
              <a:chExt cx="3115801" cy="224446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912684" y="2165976"/>
                <a:ext cx="31158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화살표 연결선 127"/>
              <p:cNvCxnSpPr/>
              <p:nvPr/>
            </p:nvCxnSpPr>
            <p:spPr>
              <a:xfrm>
                <a:off x="912684" y="2165976"/>
                <a:ext cx="0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/>
              <p:cNvCxnSpPr/>
              <p:nvPr/>
            </p:nvCxnSpPr>
            <p:spPr>
              <a:xfrm flipH="1">
                <a:off x="4027443" y="2165976"/>
                <a:ext cx="1042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직선 연결선 119"/>
            <p:cNvCxnSpPr/>
            <p:nvPr/>
          </p:nvCxnSpPr>
          <p:spPr>
            <a:xfrm>
              <a:off x="6744408" y="4005064"/>
              <a:ext cx="0" cy="423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모서리가 둥근 직사각형 120"/>
            <p:cNvSpPr/>
            <p:nvPr/>
          </p:nvSpPr>
          <p:spPr>
            <a:xfrm>
              <a:off x="6405899" y="4653136"/>
              <a:ext cx="729318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7392034" y="4653136"/>
              <a:ext cx="729318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6743880" y="4428690"/>
              <a:ext cx="1036688" cy="224446"/>
              <a:chOff x="912684" y="2165976"/>
              <a:chExt cx="3115801" cy="224446"/>
            </a:xfrm>
          </p:grpSpPr>
          <p:cxnSp>
            <p:nvCxnSpPr>
              <p:cNvPr id="124" name="직선 연결선 123"/>
              <p:cNvCxnSpPr/>
              <p:nvPr/>
            </p:nvCxnSpPr>
            <p:spPr>
              <a:xfrm>
                <a:off x="912684" y="2165976"/>
                <a:ext cx="31158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/>
              <p:cNvCxnSpPr/>
              <p:nvPr/>
            </p:nvCxnSpPr>
            <p:spPr>
              <a:xfrm>
                <a:off x="912684" y="2165976"/>
                <a:ext cx="0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/>
              <p:cNvCxnSpPr/>
              <p:nvPr/>
            </p:nvCxnSpPr>
            <p:spPr>
              <a:xfrm flipH="1">
                <a:off x="4027443" y="2165976"/>
                <a:ext cx="1042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모서리가 둥근 직사각형 140"/>
          <p:cNvSpPr/>
          <p:nvPr/>
        </p:nvSpPr>
        <p:spPr>
          <a:xfrm>
            <a:off x="3765704" y="1988840"/>
            <a:ext cx="129614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body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4406113" y="234888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 flipH="1">
            <a:off x="5086536" y="2168859"/>
            <a:ext cx="648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673080" y="199919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</a:t>
            </a:r>
            <a:r>
              <a:rPr lang="ko-KR" altLang="en-US" dirty="0"/>
              <a:t>모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cxnSp>
        <p:nvCxnSpPr>
          <p:cNvPr id="145" name="직선 화살표 연결선 144"/>
          <p:cNvCxnSpPr/>
          <p:nvPr/>
        </p:nvCxnSpPr>
        <p:spPr>
          <a:xfrm flipH="1">
            <a:off x="5086536" y="2861838"/>
            <a:ext cx="648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73080" y="269217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&lt;body&gt;</a:t>
            </a:r>
            <a:r>
              <a:rPr lang="ko-KR" altLang="en-US" dirty="0" smtClean="0"/>
              <a:t>태그의 자식요소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52600" y="3289195"/>
            <a:ext cx="6552728" cy="85988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/>
          <p:cNvCxnSpPr/>
          <p:nvPr/>
        </p:nvCxnSpPr>
        <p:spPr>
          <a:xfrm>
            <a:off x="1856656" y="2996952"/>
            <a:ext cx="0" cy="29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88504" y="27089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&lt;section&gt;</a:t>
            </a:r>
            <a:r>
              <a:rPr lang="ko-KR" altLang="en-US" dirty="0" smtClean="0"/>
              <a:t>태그의 형</a:t>
            </a:r>
            <a:r>
              <a:rPr lang="ko-KR" altLang="en-US" dirty="0"/>
              <a:t>제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3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75" y="1836722"/>
            <a:ext cx="2141406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63" y="1865104"/>
            <a:ext cx="3185436" cy="34445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80592" y="1268760"/>
            <a:ext cx="20882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naver2.html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869160"/>
            <a:ext cx="3124471" cy="1173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76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속성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51917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]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/>
              <a:t>선택자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주어진 속성과 속성 값이 일치하는 요소를 찾아 스타일 적용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] </a:t>
            </a:r>
            <a:r>
              <a:rPr lang="ko-KR" altLang="en-US" dirty="0" smtClean="0"/>
              <a:t>형태로 사용함 </a:t>
            </a:r>
            <a:r>
              <a:rPr lang="en-US" altLang="ko-KR" dirty="0" smtClean="0"/>
              <a:t>- </a:t>
            </a:r>
            <a:r>
              <a:rPr lang="en-US" altLang="ko-KR" b="1" dirty="0" smtClean="0"/>
              <a:t>a[</a:t>
            </a:r>
            <a:r>
              <a:rPr lang="en-US" altLang="ko-KR" b="1" dirty="0" smtClean="0">
                <a:solidFill>
                  <a:srgbClr val="FF0000"/>
                </a:solidFill>
              </a:rPr>
              <a:t>target</a:t>
            </a:r>
            <a:r>
              <a:rPr lang="en-US" altLang="ko-KR" b="1" dirty="0" smtClean="0"/>
              <a:t>]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3068960"/>
            <a:ext cx="2448272" cy="1924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2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속성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5817488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3805517"/>
            <a:ext cx="5472608" cy="23995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53200" y="170080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a</a:t>
            </a:r>
            <a:r>
              <a:rPr lang="en-US" altLang="ko-KR" sz="1600" dirty="0" smtClean="0">
                <a:solidFill>
                  <a:srgbClr val="C00000"/>
                </a:solidFill>
              </a:rPr>
              <a:t>ttr_selector.html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5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속성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564904"/>
            <a:ext cx="3877054" cy="2664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9" y="2843129"/>
            <a:ext cx="3710341" cy="2107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5385048" y="4191153"/>
            <a:ext cx="4025652" cy="85988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6536" y="1268760"/>
            <a:ext cx="69127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=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속성값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]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선택자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(selector)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지정한 속성과 속성값을 가진 요소를 찾아 스타일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66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4528" y="1971997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사용자 동작에 반응하는 가상 </a:t>
            </a:r>
            <a:r>
              <a:rPr lang="ko-KR" altLang="en-US" b="1" dirty="0" err="1" smtClean="0"/>
              <a:t>선택자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</a:t>
            </a:r>
            <a:r>
              <a:rPr lang="ko-KR" altLang="en-US" sz="1600" dirty="0" smtClean="0"/>
              <a:t>웹 요소를 클릭하거나 마우스 커서를 올려놓는 등 특정 동작을 </a:t>
            </a:r>
            <a:r>
              <a:rPr lang="ko-KR" altLang="en-US" sz="1600" dirty="0" err="1" smtClean="0"/>
              <a:t>할때</a:t>
            </a:r>
            <a:r>
              <a:rPr lang="ko-KR" altLang="en-US" sz="1600" dirty="0" smtClean="0"/>
              <a:t> 사용함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-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콜론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(:)</a:t>
            </a:r>
            <a:r>
              <a:rPr lang="ko-KR" altLang="en-US" sz="1600" dirty="0" smtClean="0"/>
              <a:t>을 클래스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이름 앞에 붙인다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77831"/>
              </p:ext>
            </p:extLst>
          </p:nvPr>
        </p:nvGraphicFramePr>
        <p:xfrm>
          <a:off x="1408786" y="3355206"/>
          <a:ext cx="7572841" cy="2219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9304"/>
                <a:gridCol w="5663537"/>
              </a:tblGrid>
              <a:tr h="31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:link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방문하지 않은 링크에 스타일 적용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:visited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방문한 링크에 스타일 적용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:hover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웹 요소에 마우스 커서를 올려 </a:t>
                      </a:r>
                      <a:r>
                        <a:rPr lang="ko-KR" altLang="en-US" sz="1600" dirty="0" err="1" smtClean="0"/>
                        <a:t>놓았을때</a:t>
                      </a:r>
                      <a:r>
                        <a:rPr lang="ko-KR" altLang="en-US" sz="1600" dirty="0" smtClean="0"/>
                        <a:t> 스타일 적용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:active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웹 요소를 활성화했을 때의 스타일 적용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마우스 클릭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:focus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웹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요소에 초점이 맞추어졌을 때의 스타일 적용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탭키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 누름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52600" y="5754742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※ 2</a:t>
            </a:r>
            <a:r>
              <a:rPr lang="ko-KR" altLang="en-US" sz="1600" dirty="0" smtClean="0"/>
              <a:t>개 이상의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사용할 경우 위에서 아래로 순서대로 해야 적용된다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2600" y="3729226"/>
            <a:ext cx="1080120" cy="657364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8504" y="4396634"/>
            <a:ext cx="86409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a{  }</a:t>
            </a:r>
            <a:r>
              <a:rPr lang="ko-KR" altLang="en-US" sz="1600" b="1" dirty="0" smtClean="0"/>
              <a:t>와</a:t>
            </a:r>
            <a:r>
              <a:rPr lang="ko-KR" altLang="en-US" b="1" dirty="0" smtClean="0"/>
              <a:t> </a:t>
            </a:r>
            <a:r>
              <a:rPr lang="ko-KR" altLang="en-US" sz="1600" b="1" dirty="0" smtClean="0"/>
              <a:t>같음</a:t>
            </a:r>
            <a:r>
              <a:rPr lang="en-US" altLang="ko-KR" b="1" dirty="0" smtClean="0"/>
              <a:t> 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064568" y="4170566"/>
            <a:ext cx="288032" cy="22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4528" y="126876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가상 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클래스</a:t>
            </a:r>
            <a:r>
              <a:rPr lang="en-US" altLang="ko-KR" b="1" dirty="0" smtClean="0">
                <a:solidFill>
                  <a:srgbClr val="C00000"/>
                </a:solidFill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</a:rPr>
              <a:t>선택자</a:t>
            </a:r>
            <a:r>
              <a:rPr lang="ko-KR" altLang="en-US" dirty="0" smtClean="0"/>
              <a:t>란 지정하기 어려운 웹 요소를 선택할 수 있는 기능을 하</a:t>
            </a:r>
            <a:r>
              <a:rPr lang="ko-KR" altLang="en-US" dirty="0"/>
              <a:t>며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이름앞에</a:t>
            </a:r>
            <a:r>
              <a:rPr lang="ko-KR" altLang="en-US" dirty="0" smtClean="0"/>
              <a:t> 콜론</a:t>
            </a:r>
            <a:r>
              <a:rPr lang="en-US" altLang="ko-KR" dirty="0" smtClean="0"/>
              <a:t>(:)</a:t>
            </a:r>
            <a:r>
              <a:rPr lang="ko-KR" altLang="en-US" dirty="0" smtClean="0"/>
              <a:t>을 붙인다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5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2" y="1218818"/>
            <a:ext cx="4824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링크에서 가상 </a:t>
            </a:r>
            <a:r>
              <a:rPr lang="ko-KR" altLang="en-US" b="1" dirty="0" err="1" smtClean="0"/>
              <a:t>선택자</a:t>
            </a:r>
            <a:r>
              <a:rPr lang="ko-KR" altLang="en-US" b="1" dirty="0" smtClean="0"/>
              <a:t> 사용하기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9" y="1953759"/>
            <a:ext cx="6912768" cy="8573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3212976"/>
            <a:ext cx="4640982" cy="237002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83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4648" y="1196752"/>
            <a:ext cx="13681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nav.css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1737805"/>
            <a:ext cx="6904265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12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218818"/>
            <a:ext cx="87129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UI </a:t>
            </a:r>
            <a:r>
              <a:rPr lang="ko-KR" altLang="en-US" b="1" dirty="0" smtClean="0"/>
              <a:t>요소 상태에 따른 가상 </a:t>
            </a:r>
            <a:r>
              <a:rPr lang="ko-KR" altLang="en-US" b="1" dirty="0" err="1" smtClean="0"/>
              <a:t>선택</a:t>
            </a:r>
            <a:r>
              <a:rPr lang="ko-KR" altLang="en-US" b="1" dirty="0" err="1"/>
              <a:t>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ko-KR" altLang="en-US" sz="1600" dirty="0" smtClean="0"/>
              <a:t>사용자의 동작 뿐만 아니라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웹 요소의 상태</a:t>
            </a:r>
            <a:r>
              <a:rPr lang="ko-KR" altLang="en-US" sz="1600" dirty="0" smtClean="0"/>
              <a:t>에 따라 스타일을 지정할 때도 가상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933056"/>
            <a:ext cx="6120680" cy="1774890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06354"/>
              </p:ext>
            </p:extLst>
          </p:nvPr>
        </p:nvGraphicFramePr>
        <p:xfrm>
          <a:off x="1136576" y="2420888"/>
          <a:ext cx="7848872" cy="1089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2145"/>
                <a:gridCol w="5236727"/>
              </a:tblGrid>
              <a:tr h="31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:enabled </a:t>
                      </a:r>
                      <a:r>
                        <a:rPr lang="ko-KR" altLang="en-US" sz="1800" dirty="0" smtClean="0"/>
                        <a:t>와 </a:t>
                      </a:r>
                      <a:r>
                        <a:rPr lang="en-US" altLang="ko-KR" sz="1800" dirty="0" smtClean="0"/>
                        <a:t>:disabled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요소를 사용할 수 있을 때와 없을 때의 스타일 지정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:checked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라디오박스나 체크 박스에서 해당 항목을 </a:t>
                      </a:r>
                      <a:r>
                        <a:rPr lang="ko-KR" altLang="en-US" sz="1600" dirty="0" err="1" smtClean="0"/>
                        <a:t>선택했을</a:t>
                      </a:r>
                      <a:r>
                        <a:rPr lang="ko-KR" altLang="en-US" sz="1600" baseline="0" dirty="0" err="1" smtClean="0"/>
                        <a:t>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378832"/>
            <a:ext cx="8443579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689304" y="1866076"/>
            <a:ext cx="172819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u</a:t>
            </a:r>
            <a:r>
              <a:rPr lang="en-US" altLang="ko-KR" sz="1600" dirty="0" smtClean="0">
                <a:solidFill>
                  <a:srgbClr val="C00000"/>
                </a:solidFill>
              </a:rPr>
              <a:t>i-element.html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7" y="4077072"/>
            <a:ext cx="4248472" cy="1964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60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 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79566" y="1844824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연결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선택자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24608" y="1556792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3068960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속성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선택자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278092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79567" y="4221088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가상 클래스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선택자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24608" y="3933056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5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218818"/>
            <a:ext cx="87129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구조 가상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</a:t>
            </a:r>
            <a:r>
              <a:rPr lang="ko-KR" altLang="en-US" dirty="0" smtClean="0"/>
              <a:t>웹 문서 구조를 기준으로 특정 위치에 있는 요소를 찾아 스타일을 지정할 때 사용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8973"/>
              </p:ext>
            </p:extLst>
          </p:nvPr>
        </p:nvGraphicFramePr>
        <p:xfrm>
          <a:off x="848544" y="2276872"/>
          <a:ext cx="8640960" cy="3793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485"/>
                <a:gridCol w="6351475"/>
              </a:tblGrid>
              <a:tr h="42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:first-child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부모 안에 있는 모든 요소 중에서 첫 번째 자식 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:last-child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부모 안에 있는 모든 요소 중에서 마지막 자식 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:nth-child(n)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부모 안에 있는 모든 요소 중에서 </a:t>
                      </a:r>
                      <a:r>
                        <a:rPr lang="en-US" altLang="ko-KR" sz="1600" dirty="0" smtClean="0"/>
                        <a:t>n</a:t>
                      </a:r>
                      <a:r>
                        <a:rPr lang="ko-KR" altLang="en-US" sz="1600" dirty="0" smtClean="0"/>
                        <a:t>번째 자식요소를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:nth-last-child(n)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부모 안에 있는 모든 요소 중에서 끝에서 </a:t>
                      </a:r>
                      <a:r>
                        <a:rPr lang="en-US" altLang="ko-KR" sz="1600" dirty="0" smtClean="0"/>
                        <a:t>n</a:t>
                      </a:r>
                      <a:r>
                        <a:rPr lang="ko-KR" altLang="en-US" sz="1600" dirty="0" smtClean="0"/>
                        <a:t>번째 자식요소를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A:first-of-type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</a:t>
                      </a:r>
                      <a:r>
                        <a:rPr lang="ko-KR" altLang="en-US" sz="1600" dirty="0" smtClean="0"/>
                        <a:t>요소 중에서 </a:t>
                      </a:r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smtClean="0"/>
                        <a:t> A:nth-of-type(n)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</a:t>
                      </a:r>
                      <a:r>
                        <a:rPr lang="ko-KR" altLang="en-US" sz="1600" dirty="0" smtClean="0"/>
                        <a:t>요소 중에서 </a:t>
                      </a:r>
                      <a:r>
                        <a:rPr lang="en-US" altLang="ko-KR" sz="1600" dirty="0" smtClean="0"/>
                        <a:t>n</a:t>
                      </a:r>
                      <a:r>
                        <a:rPr lang="ko-KR" altLang="en-US" sz="1600" dirty="0" smtClean="0"/>
                        <a:t>번째 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A:nth-last-of-type(n)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</a:t>
                      </a:r>
                      <a:r>
                        <a:rPr lang="ko-KR" altLang="en-US" sz="1600" dirty="0" smtClean="0"/>
                        <a:t>요소 중에서 끝에서 </a:t>
                      </a:r>
                      <a:r>
                        <a:rPr lang="en-US" altLang="ko-KR" sz="1600" dirty="0" smtClean="0"/>
                        <a:t>n</a:t>
                      </a:r>
                      <a:r>
                        <a:rPr lang="ko-KR" altLang="en-US" sz="1600" dirty="0" smtClean="0"/>
                        <a:t>번째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6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1261085"/>
            <a:ext cx="420926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68624" y="140999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nth.html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6370872" cy="3101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80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68624" y="1409990"/>
            <a:ext cx="115212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nth.css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1340768"/>
            <a:ext cx="5168573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69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34802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:nth-child(n)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앞에서부터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자식 요소에 스타일 적용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위치를 나타낼 때는 </a:t>
            </a:r>
            <a:r>
              <a:rPr lang="en-US" altLang="ko-KR" dirty="0" err="1" smtClean="0"/>
              <a:t>an+b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수식을 사용할 수 있음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30" y="2420888"/>
            <a:ext cx="2641533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4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4598"/>
            <a:ext cx="2952328" cy="42573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8544" y="1196752"/>
            <a:ext cx="15121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n</a:t>
            </a:r>
            <a:r>
              <a:rPr lang="en-US" altLang="ko-KR" sz="1600" dirty="0" smtClean="0">
                <a:solidFill>
                  <a:srgbClr val="C00000"/>
                </a:solidFill>
              </a:rPr>
              <a:t>th-child.html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1704598"/>
            <a:ext cx="4503811" cy="34216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14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6536" y="1281534"/>
            <a:ext cx="8586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아래와 같은 조건을 이용하여 표를 작성하고 </a:t>
            </a:r>
            <a:r>
              <a:rPr lang="en-US" altLang="ko-KR" sz="1600" dirty="0" smtClean="0"/>
              <a:t>table.html</a:t>
            </a:r>
            <a:r>
              <a:rPr lang="ko-KR" altLang="en-US" sz="1600" dirty="0" smtClean="0"/>
              <a:t>로 저장하세요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48671" y="4221088"/>
            <a:ext cx="6860713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가상 </a:t>
            </a:r>
            <a:r>
              <a:rPr lang="ko-KR" altLang="en-US" sz="1600" dirty="0" err="1"/>
              <a:t>선택자를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사용하여 스타일을 </a:t>
            </a:r>
            <a:r>
              <a:rPr lang="ko-KR" altLang="en-US" sz="1600" dirty="0" smtClean="0"/>
              <a:t>적용하세요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열 합치기는 </a:t>
            </a:r>
            <a:r>
              <a:rPr lang="en-US" altLang="ko-KR" sz="1600" dirty="0" smtClean="0"/>
              <a:t>&lt;table&gt;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colspan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속성을 사용한다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42" y="2406642"/>
            <a:ext cx="7009142" cy="14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48671" y="4460919"/>
            <a:ext cx="6428665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가상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사용하여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이미지의 테두리 스타일을 변경하세요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6536" y="1281534"/>
            <a:ext cx="8586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아래와 같은 조건을 이용하여 스타일을 적용하고 </a:t>
            </a:r>
            <a:r>
              <a:rPr lang="en-US" altLang="ko-KR" sz="1600" dirty="0" smtClean="0"/>
              <a:t>img.html</a:t>
            </a:r>
            <a:r>
              <a:rPr lang="ko-KR" altLang="en-US" sz="1600" dirty="0" smtClean="0"/>
              <a:t>로 저장하세요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232466"/>
            <a:ext cx="7334912" cy="19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요</a:t>
            </a:r>
            <a:r>
              <a:rPr lang="ko-KR" altLang="en-US" sz="2800" dirty="0"/>
              <a:t>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18818"/>
            <a:ext cx="784887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가상 요소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ko-KR" altLang="en-US" sz="1600" dirty="0" smtClean="0"/>
              <a:t>가상요소를 만들어 사용하는 이유는 특별히 화면에 보이는 부분을 꾸밀 때 태그의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사용을 줄일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</a:t>
            </a:r>
            <a:r>
              <a:rPr lang="ko-KR" altLang="en-US" b="1" dirty="0" smtClean="0">
                <a:solidFill>
                  <a:srgbClr val="C00000"/>
                </a:solidFill>
              </a:rPr>
              <a:t>내용 앞 뒤에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콘텐츠를</a:t>
            </a:r>
            <a:r>
              <a:rPr lang="ko-KR" altLang="en-US" b="1" dirty="0" smtClean="0">
                <a:solidFill>
                  <a:srgbClr val="C00000"/>
                </a:solidFill>
              </a:rPr>
              <a:t> 추가하는 </a:t>
            </a:r>
            <a:r>
              <a:rPr lang="en-US" altLang="ko-KR" b="1" dirty="0" smtClean="0">
                <a:solidFill>
                  <a:srgbClr val="C00000"/>
                </a:solidFill>
              </a:rPr>
              <a:t>::before </a:t>
            </a:r>
            <a:r>
              <a:rPr lang="ko-KR" altLang="en-US" b="1" dirty="0" smtClean="0">
                <a:solidFill>
                  <a:srgbClr val="C00000"/>
                </a:solidFill>
              </a:rPr>
              <a:t>요소 </a:t>
            </a:r>
            <a:r>
              <a:rPr lang="en-US" altLang="ko-KR" b="1" dirty="0" smtClean="0">
                <a:solidFill>
                  <a:srgbClr val="C00000"/>
                </a:solidFill>
              </a:rPr>
              <a:t>::after </a:t>
            </a:r>
            <a:r>
              <a:rPr lang="ko-KR" altLang="en-US" b="1" dirty="0" smtClean="0">
                <a:solidFill>
                  <a:srgbClr val="C00000"/>
                </a:solidFill>
              </a:rPr>
              <a:t>요소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1600" dirty="0" smtClean="0"/>
              <a:t>지정한 요소의 앞 뒤에 텍스트나 이미지 등을 추가할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가상 클래스와 구분하기 위해 콜론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::)</a:t>
            </a:r>
            <a:r>
              <a:rPr lang="ko-KR" altLang="en-US" sz="1600" dirty="0" smtClean="0">
                <a:sym typeface="Wingdings" panose="05000000000000000000" pitchFamily="2" charset="2"/>
              </a:rPr>
              <a:t>를 붙여서 표시한다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4005064"/>
            <a:ext cx="2316681" cy="2133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1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요</a:t>
            </a:r>
            <a:r>
              <a:rPr lang="ko-KR" altLang="en-US" sz="2800" dirty="0"/>
              <a:t>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060848"/>
            <a:ext cx="3023763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640632" y="1502808"/>
            <a:ext cx="172819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after.html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57" y="2060848"/>
            <a:ext cx="3871296" cy="32387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38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2049" y="2420888"/>
            <a:ext cx="871147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 ▶ 연결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선택자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선택자와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연결해 적용 대상을 한정하는 </a:t>
            </a:r>
            <a:r>
              <a:rPr lang="ko-KR" altLang="en-US" sz="1600" dirty="0" err="1"/>
              <a:t>선택자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조합선택자라고도 </a:t>
            </a:r>
            <a:r>
              <a:rPr lang="ko-KR" altLang="en-US" sz="1600" dirty="0"/>
              <a:t>함</a:t>
            </a:r>
            <a:r>
              <a:rPr lang="en-US" altLang="ko-KR" sz="2000" dirty="0" smtClean="0"/>
              <a:t>.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b="1" dirty="0" smtClean="0"/>
              <a:t>1. </a:t>
            </a:r>
            <a:r>
              <a:rPr lang="ko-KR" altLang="en-US" b="1" dirty="0" smtClean="0"/>
              <a:t>하위 </a:t>
            </a:r>
            <a:r>
              <a:rPr lang="ko-KR" altLang="en-US" b="1" dirty="0" err="1" smtClean="0"/>
              <a:t>선택자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sz="1600" dirty="0" smtClean="0"/>
              <a:t>부모 요소에 포함된 </a:t>
            </a:r>
            <a:r>
              <a:rPr lang="ko-KR" altLang="en-US" sz="1600" b="1" dirty="0" smtClean="0"/>
              <a:t>모든 하</a:t>
            </a:r>
            <a:r>
              <a:rPr lang="ko-KR" altLang="en-US" sz="1600" b="1" dirty="0"/>
              <a:t>위</a:t>
            </a:r>
            <a:r>
              <a:rPr lang="ko-KR" altLang="en-US" sz="1600" b="1" dirty="0" smtClean="0"/>
              <a:t> 요소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자손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/>
              <a:t>)</a:t>
            </a:r>
            <a:r>
              <a:rPr lang="ko-KR" altLang="en-US" sz="1600" dirty="0" smtClean="0"/>
              <a:t>에 스타일이 적용된다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기본</a:t>
            </a:r>
            <a:r>
              <a:rPr lang="ko-KR" altLang="en-US" sz="1600" b="1" dirty="0">
                <a:solidFill>
                  <a:srgbClr val="C00000"/>
                </a:solidFill>
              </a:rPr>
              <a:t>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b="1" dirty="0"/>
              <a:t>상위요소 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하위요소 </a:t>
            </a:r>
            <a:r>
              <a:rPr lang="en-US" altLang="ko-KR" sz="1600" b="1" dirty="0" smtClean="0"/>
              <a:t>(</a:t>
            </a:r>
            <a:r>
              <a:rPr lang="ko-KR" altLang="en-US" sz="1600" dirty="0" smtClean="0"/>
              <a:t>상위 요소와 하위 요소를 </a:t>
            </a:r>
            <a:r>
              <a:rPr lang="ko-KR" altLang="en-US" sz="1600" b="1" dirty="0" smtClean="0"/>
              <a:t>공백을 띄고 나란히 쓴다</a:t>
            </a:r>
            <a:r>
              <a:rPr lang="en-US" altLang="ko-KR" sz="1600" dirty="0" smtClean="0"/>
              <a:t>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528" y="1128053"/>
            <a:ext cx="90730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연결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선택자와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속성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선택자를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사용하는 이유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사용 이유 </a:t>
            </a:r>
            <a:r>
              <a:rPr lang="en-US" altLang="ko-KR" sz="1600" dirty="0" smtClean="0"/>
              <a:t>: id, class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선택자가 늘어나면 이름을 기억하기 쉽지 않고 복잡해짐에 따라 연결 또는   속성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사용하여 소스의 위치나 속성값에 따라 특정 요소를 쉽게 선택할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48744" y="4770949"/>
            <a:ext cx="295232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/>
              <a:t>s</a:t>
            </a:r>
            <a:r>
              <a:rPr lang="en-US" altLang="ko-KR" sz="2000" b="1" dirty="0" smtClean="0"/>
              <a:t>ection </a:t>
            </a:r>
            <a:r>
              <a:rPr lang="en-US" altLang="ko-KR" sz="2000" b="1" dirty="0"/>
              <a:t>p</a:t>
            </a:r>
            <a:r>
              <a:rPr lang="en-US" altLang="ko-KR" sz="2000" b="1" dirty="0" smtClean="0"/>
              <a:t> { 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color</a:t>
            </a:r>
            <a:r>
              <a:rPr lang="en-US" altLang="ko-KR" sz="2000" b="1" dirty="0" smtClean="0"/>
              <a:t> :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blue</a:t>
            </a:r>
            <a:r>
              <a:rPr lang="en-US" altLang="ko-KR" sz="2000" b="1" dirty="0" smtClean="0"/>
              <a:t>; </a:t>
            </a:r>
          </a:p>
          <a:p>
            <a:r>
              <a:rPr lang="en-US" altLang="ko-KR" sz="2000" b="1" dirty="0" smtClean="0"/>
              <a:t>}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요</a:t>
            </a:r>
            <a:r>
              <a:rPr lang="ko-KR" altLang="en-US" sz="2800" dirty="0"/>
              <a:t>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88840"/>
            <a:ext cx="3960440" cy="1857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988840"/>
            <a:ext cx="3829688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91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요</a:t>
            </a:r>
            <a:r>
              <a:rPr lang="ko-KR" altLang="en-US" sz="2800" dirty="0"/>
              <a:t>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1" y="1700808"/>
            <a:ext cx="4118857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94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서브메뉴</a:t>
            </a:r>
            <a:r>
              <a:rPr lang="en-US" altLang="ko-KR" sz="2800" dirty="0" smtClean="0"/>
              <a:t>(submenu)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6" y="1844824"/>
            <a:ext cx="8784361" cy="13681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2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서브메뉴</a:t>
            </a:r>
            <a:r>
              <a:rPr lang="en-US" altLang="ko-KR" sz="2800" dirty="0" smtClean="0"/>
              <a:t>(submenu)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196752"/>
            <a:ext cx="5472608" cy="547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25208" y="19433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ndex.html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서브메뉴</a:t>
            </a:r>
            <a:r>
              <a:rPr lang="en-US" altLang="ko-KR" sz="2800" dirty="0" smtClean="0"/>
              <a:t>(submenu)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96752"/>
            <a:ext cx="7515366" cy="52763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49344" y="165194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tyle.css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탭 메뉴</a:t>
            </a:r>
            <a:r>
              <a:rPr lang="en-US" altLang="ko-KR" sz="2800" dirty="0" smtClean="0"/>
              <a:t>(</a:t>
            </a:r>
            <a:r>
              <a:rPr lang="en-US" altLang="ko-KR" sz="2800" dirty="0" smtClean="0"/>
              <a:t>Tab Menu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398975"/>
            <a:ext cx="4442436" cy="24620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43" y="3221269"/>
            <a:ext cx="4499264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79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탭 메뉴</a:t>
            </a:r>
            <a:r>
              <a:rPr lang="en-US" altLang="ko-KR" sz="2800" dirty="0" smtClean="0"/>
              <a:t>(</a:t>
            </a:r>
            <a:r>
              <a:rPr lang="en-US" altLang="ko-KR" sz="2800" dirty="0" smtClean="0"/>
              <a:t>Tab Menu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256854"/>
            <a:ext cx="6141341" cy="5409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257256" y="19168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ndex.html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탭 메뉴</a:t>
            </a:r>
            <a:r>
              <a:rPr lang="en-US" altLang="ko-KR" sz="2800" dirty="0" smtClean="0"/>
              <a:t>(</a:t>
            </a:r>
            <a:r>
              <a:rPr lang="en-US" altLang="ko-KR" sz="2800" dirty="0" smtClean="0"/>
              <a:t>Tab Menu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86" y="1196752"/>
            <a:ext cx="4720162" cy="5400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249144" y="16288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tyle.css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서브메뉴</a:t>
            </a:r>
            <a:r>
              <a:rPr lang="en-US" altLang="ko-KR" sz="2800" dirty="0" smtClean="0"/>
              <a:t>(submenu)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8" y="1753117"/>
            <a:ext cx="906964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서브메뉴</a:t>
            </a:r>
            <a:r>
              <a:rPr lang="en-US" altLang="ko-KR" sz="2800" dirty="0" smtClean="0"/>
              <a:t>(submenu)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628799"/>
            <a:ext cx="5040560" cy="4172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18448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ebmenu.html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4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3332" y="1124598"/>
            <a:ext cx="87061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  </a:t>
            </a:r>
            <a:r>
              <a:rPr lang="en-US" altLang="ko-KR" b="1" dirty="0" smtClean="0"/>
              <a:t>2. </a:t>
            </a:r>
            <a:r>
              <a:rPr lang="ko-KR" altLang="en-US" b="1" dirty="0" smtClean="0"/>
              <a:t>자식 </a:t>
            </a:r>
            <a:r>
              <a:rPr lang="ko-KR" altLang="en-US" b="1" dirty="0" err="1" smtClean="0"/>
              <a:t>선택자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sz="1600" dirty="0" smtClean="0"/>
              <a:t>부모 요소에 포함된 </a:t>
            </a:r>
            <a:r>
              <a:rPr lang="ko-KR" altLang="en-US" sz="1600" b="1" i="1" dirty="0" smtClean="0"/>
              <a:t>자식 요소</a:t>
            </a:r>
            <a:r>
              <a:rPr lang="ko-KR" altLang="en-US" sz="1600" dirty="0" smtClean="0"/>
              <a:t>에 스타일이 적용된다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기본형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b="1" dirty="0"/>
              <a:t>상위요소 </a:t>
            </a:r>
            <a:r>
              <a:rPr lang="en-US" altLang="ko-KR" sz="1600" b="1" dirty="0"/>
              <a:t>&gt; </a:t>
            </a:r>
            <a:r>
              <a:rPr lang="ko-KR" altLang="en-US" sz="1600" b="1" dirty="0" smtClean="0"/>
              <a:t>하위요소 </a:t>
            </a:r>
            <a:r>
              <a:rPr lang="en-US" altLang="ko-KR" sz="1600" b="1" dirty="0" smtClean="0"/>
              <a:t>(</a:t>
            </a:r>
            <a:r>
              <a:rPr lang="ko-KR" altLang="en-US" sz="1600" dirty="0" smtClean="0"/>
              <a:t>상위 요소와 하위 요소를 부등호를 사용하여 나란히 쓴다</a:t>
            </a:r>
            <a:r>
              <a:rPr lang="en-US" altLang="ko-KR" sz="1600" dirty="0" smtClean="0"/>
              <a:t>.)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88704" y="2557353"/>
            <a:ext cx="295232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/>
              <a:t>s</a:t>
            </a:r>
            <a:r>
              <a:rPr lang="en-US" altLang="ko-KR" sz="2000" b="1" dirty="0" smtClean="0"/>
              <a:t>ection &gt; p { 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color</a:t>
            </a:r>
            <a:r>
              <a:rPr lang="en-US" altLang="ko-KR" sz="2000" b="1" dirty="0" smtClean="0"/>
              <a:t> :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blue</a:t>
            </a:r>
            <a:r>
              <a:rPr lang="en-US" altLang="ko-KR" sz="2000" b="1" dirty="0" smtClean="0"/>
              <a:t>; </a:t>
            </a:r>
          </a:p>
          <a:p>
            <a:r>
              <a:rPr lang="en-US" altLang="ko-KR" sz="2000" b="1" dirty="0" smtClean="0"/>
              <a:t>} 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83332" y="3781489"/>
            <a:ext cx="87061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  </a:t>
            </a:r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형제 </a:t>
            </a:r>
            <a:r>
              <a:rPr lang="ko-KR" altLang="en-US" b="1" dirty="0" err="1" smtClean="0"/>
              <a:t>선택자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sz="1600" dirty="0" smtClean="0"/>
              <a:t>인접 </a:t>
            </a:r>
            <a:r>
              <a:rPr lang="ko-KR" altLang="en-US" sz="1600" dirty="0"/>
              <a:t>형제 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(+) - </a:t>
            </a:r>
            <a:r>
              <a:rPr lang="ko-KR" altLang="en-US" sz="1600" dirty="0" smtClean="0"/>
              <a:t>가장 </a:t>
            </a:r>
            <a:r>
              <a:rPr lang="ko-KR" altLang="en-US" sz="1600" dirty="0"/>
              <a:t>가까운 형제 요소에 스타일 </a:t>
            </a:r>
            <a:r>
              <a:rPr lang="ko-KR" altLang="en-US" sz="1600" dirty="0" smtClean="0"/>
              <a:t>적용</a:t>
            </a:r>
            <a:r>
              <a:rPr lang="en-US" altLang="ko-KR" sz="16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기본형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b="1" dirty="0"/>
              <a:t>상위요소 </a:t>
            </a:r>
            <a:r>
              <a:rPr lang="en-US" altLang="ko-KR" sz="1600" b="1" dirty="0" smtClean="0"/>
              <a:t>+ </a:t>
            </a:r>
            <a:r>
              <a:rPr lang="ko-KR" altLang="en-US" sz="1600" b="1" dirty="0" smtClean="0"/>
              <a:t>하위요소 </a:t>
            </a:r>
            <a:r>
              <a:rPr lang="en-US" altLang="ko-KR" sz="1600" b="1" dirty="0" smtClean="0"/>
              <a:t>(</a:t>
            </a:r>
            <a:r>
              <a:rPr lang="ko-KR" altLang="en-US" sz="1600" dirty="0" smtClean="0"/>
              <a:t>상위 요소와 하위 요소를 </a:t>
            </a:r>
            <a:r>
              <a:rPr lang="en-US" altLang="ko-KR" sz="1600" dirty="0" smtClean="0"/>
              <a:t>‘+’</a:t>
            </a:r>
            <a:r>
              <a:rPr lang="ko-KR" altLang="en-US" sz="1600" dirty="0" smtClean="0"/>
              <a:t>를 사용하여 연결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형제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(~) : </a:t>
            </a:r>
            <a:r>
              <a:rPr lang="ko-KR" altLang="en-US" sz="1600" dirty="0" smtClean="0"/>
              <a:t>부모가 같은 형제 요소 전 범위를 선택</a:t>
            </a:r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997179" y="5365665"/>
            <a:ext cx="288032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h1 </a:t>
            </a:r>
            <a:r>
              <a:rPr lang="en-US" altLang="ko-KR" sz="2000" b="1" dirty="0"/>
              <a:t>~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p { 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color</a:t>
            </a:r>
            <a:r>
              <a:rPr lang="en-US" altLang="ko-KR" sz="2000" b="1" dirty="0" smtClean="0"/>
              <a:t> :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red</a:t>
            </a:r>
            <a:r>
              <a:rPr lang="en-US" altLang="ko-KR" sz="2000" b="1" dirty="0" smtClean="0"/>
              <a:t>;</a:t>
            </a:r>
          </a:p>
          <a:p>
            <a:r>
              <a:rPr lang="en-US" altLang="ko-KR" sz="2000" b="1" dirty="0" smtClean="0"/>
              <a:t>} 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1712640" y="5365665"/>
            <a:ext cx="288032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h1 </a:t>
            </a:r>
            <a:r>
              <a:rPr lang="en-US" altLang="ko-KR" sz="2000" b="1" dirty="0"/>
              <a:t>+</a:t>
            </a:r>
            <a:r>
              <a:rPr lang="en-US" altLang="ko-KR" sz="2000" b="1" dirty="0" smtClean="0"/>
              <a:t> p { 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color</a:t>
            </a:r>
            <a:r>
              <a:rPr lang="en-US" altLang="ko-KR" sz="2000" b="1" dirty="0" smtClean="0"/>
              <a:t> :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red</a:t>
            </a:r>
            <a:r>
              <a:rPr lang="en-US" altLang="ko-KR" sz="2000" b="1" dirty="0" smtClean="0"/>
              <a:t>;</a:t>
            </a:r>
          </a:p>
          <a:p>
            <a:r>
              <a:rPr lang="en-US" altLang="ko-KR" sz="2000" b="1" dirty="0" smtClean="0"/>
              <a:t>}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08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서브메뉴</a:t>
            </a:r>
            <a:r>
              <a:rPr lang="en-US" altLang="ko-KR" sz="2800" dirty="0" smtClean="0"/>
              <a:t>(submenu)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7798069" cy="36923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77336" y="12594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tyle.css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73080" y="220486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</a:rPr>
              <a:t>자</a:t>
            </a:r>
            <a:r>
              <a:rPr lang="ko-KR" altLang="en-US" sz="1600" dirty="0">
                <a:solidFill>
                  <a:srgbClr val="C00000"/>
                </a:solidFill>
              </a:rPr>
              <a:t>식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선택자</a:t>
            </a:r>
            <a:r>
              <a:rPr lang="ko-KR" altLang="en-US" sz="1600" dirty="0" smtClean="0">
                <a:solidFill>
                  <a:srgbClr val="C00000"/>
                </a:solidFill>
              </a:rPr>
              <a:t> 사용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8664" y="502737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</a:rPr>
              <a:t>형</a:t>
            </a:r>
            <a:r>
              <a:rPr lang="ko-KR" altLang="en-US" sz="1600" dirty="0">
                <a:solidFill>
                  <a:srgbClr val="C00000"/>
                </a:solidFill>
              </a:rPr>
              <a:t>제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선택자</a:t>
            </a:r>
            <a:r>
              <a:rPr lang="ko-KR" altLang="en-US" sz="1600" dirty="0" smtClean="0">
                <a:solidFill>
                  <a:srgbClr val="C00000"/>
                </a:solidFill>
              </a:rPr>
              <a:t> 사용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12776"/>
            <a:ext cx="4070223" cy="27282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892842"/>
            <a:ext cx="3875412" cy="26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4624" y="1353898"/>
            <a:ext cx="148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selector.html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53226"/>
            <a:ext cx="5303980" cy="2316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708920"/>
            <a:ext cx="3725556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92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787948" y="1916832"/>
            <a:ext cx="3949028" cy="2752683"/>
            <a:chOff x="1784648" y="1611216"/>
            <a:chExt cx="3949028" cy="2752683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578546" y="1611216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section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369592" y="2390422"/>
              <a:ext cx="1296144" cy="3600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784648" y="2390422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571935" y="3174088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437532" y="3174088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571935" y="4003859"/>
              <a:ext cx="1296144" cy="3600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437532" y="4003859"/>
              <a:ext cx="1296144" cy="3600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H="1">
              <a:off x="3224808" y="3606136"/>
              <a:ext cx="1810" cy="368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5083794" y="3606136"/>
              <a:ext cx="1810" cy="368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/>
            <p:cNvGrpSpPr/>
            <p:nvPr/>
          </p:nvGrpSpPr>
          <p:grpSpPr>
            <a:xfrm>
              <a:off x="3241789" y="2762693"/>
              <a:ext cx="1585986" cy="432048"/>
              <a:chOff x="3241789" y="2762693"/>
              <a:chExt cx="1585986" cy="43204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3241789" y="2970295"/>
                <a:ext cx="1585986" cy="224446"/>
                <a:chOff x="912684" y="2165976"/>
                <a:chExt cx="3115801" cy="224446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>
                  <a:off x="912684" y="2165976"/>
                  <a:ext cx="31158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/>
                <p:cNvCxnSpPr/>
                <p:nvPr/>
              </p:nvCxnSpPr>
              <p:spPr>
                <a:xfrm>
                  <a:off x="912684" y="2165976"/>
                  <a:ext cx="0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/>
                <p:cNvCxnSpPr>
                  <a:endCxn id="10" idx="0"/>
                </p:cNvCxnSpPr>
                <p:nvPr/>
              </p:nvCxnSpPr>
              <p:spPr>
                <a:xfrm flipH="1">
                  <a:off x="4008232" y="2165976"/>
                  <a:ext cx="1041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직선 연결선 29"/>
              <p:cNvCxnSpPr/>
              <p:nvPr/>
            </p:nvCxnSpPr>
            <p:spPr>
              <a:xfrm>
                <a:off x="4014988" y="2762693"/>
                <a:ext cx="0" cy="207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2455596" y="1958374"/>
              <a:ext cx="1585986" cy="432048"/>
              <a:chOff x="2455596" y="1958374"/>
              <a:chExt cx="1585986" cy="432048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455596" y="2165976"/>
                <a:ext cx="1585986" cy="224446"/>
                <a:chOff x="912684" y="2165976"/>
                <a:chExt cx="3115801" cy="224446"/>
              </a:xfrm>
            </p:grpSpPr>
            <p:cxnSp>
              <p:nvCxnSpPr>
                <p:cNvPr id="32" name="직선 연결선 31"/>
                <p:cNvCxnSpPr/>
                <p:nvPr/>
              </p:nvCxnSpPr>
              <p:spPr>
                <a:xfrm>
                  <a:off x="912684" y="2165976"/>
                  <a:ext cx="31158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/>
                <p:cNvCxnSpPr/>
                <p:nvPr/>
              </p:nvCxnSpPr>
              <p:spPr>
                <a:xfrm>
                  <a:off x="912684" y="2165976"/>
                  <a:ext cx="0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/>
                <p:nvPr/>
              </p:nvCxnSpPr>
              <p:spPr>
                <a:xfrm flipH="1">
                  <a:off x="4027443" y="2165976"/>
                  <a:ext cx="1042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직선 연결선 34"/>
              <p:cNvCxnSpPr/>
              <p:nvPr/>
            </p:nvCxnSpPr>
            <p:spPr>
              <a:xfrm>
                <a:off x="3228795" y="1958374"/>
                <a:ext cx="0" cy="207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그룹 77"/>
          <p:cNvGrpSpPr/>
          <p:nvPr/>
        </p:nvGrpSpPr>
        <p:grpSpPr>
          <a:xfrm>
            <a:off x="5385048" y="1916832"/>
            <a:ext cx="3949028" cy="2752683"/>
            <a:chOff x="1784648" y="1611216"/>
            <a:chExt cx="3949028" cy="2752683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2578546" y="1611216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section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3369592" y="2390422"/>
              <a:ext cx="1296144" cy="3600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784648" y="2390422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571935" y="3174088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4437532" y="3174088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2571935" y="4003859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437532" y="4003859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H="1">
              <a:off x="3224808" y="3606136"/>
              <a:ext cx="1810" cy="368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5083794" y="3606136"/>
              <a:ext cx="1810" cy="368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/>
            <p:cNvGrpSpPr/>
            <p:nvPr/>
          </p:nvGrpSpPr>
          <p:grpSpPr>
            <a:xfrm>
              <a:off x="3241789" y="2762693"/>
              <a:ext cx="1585986" cy="432048"/>
              <a:chOff x="3241789" y="2762693"/>
              <a:chExt cx="1585986" cy="432048"/>
            </a:xfrm>
          </p:grpSpPr>
          <p:grpSp>
            <p:nvGrpSpPr>
              <p:cNvPr id="95" name="그룹 94"/>
              <p:cNvGrpSpPr/>
              <p:nvPr/>
            </p:nvGrpSpPr>
            <p:grpSpPr>
              <a:xfrm>
                <a:off x="3241789" y="2970295"/>
                <a:ext cx="1585986" cy="224446"/>
                <a:chOff x="912684" y="2165976"/>
                <a:chExt cx="3115801" cy="224446"/>
              </a:xfrm>
            </p:grpSpPr>
            <p:cxnSp>
              <p:nvCxnSpPr>
                <p:cNvPr id="97" name="직선 연결선 96"/>
                <p:cNvCxnSpPr/>
                <p:nvPr/>
              </p:nvCxnSpPr>
              <p:spPr>
                <a:xfrm>
                  <a:off x="912684" y="2165976"/>
                  <a:ext cx="31158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/>
                <p:cNvCxnSpPr/>
                <p:nvPr/>
              </p:nvCxnSpPr>
              <p:spPr>
                <a:xfrm>
                  <a:off x="912684" y="2165976"/>
                  <a:ext cx="0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화살표 연결선 98"/>
                <p:cNvCxnSpPr>
                  <a:endCxn id="80" idx="0"/>
                </p:cNvCxnSpPr>
                <p:nvPr/>
              </p:nvCxnSpPr>
              <p:spPr>
                <a:xfrm flipH="1">
                  <a:off x="4008232" y="2165976"/>
                  <a:ext cx="1041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직선 연결선 95"/>
              <p:cNvCxnSpPr/>
              <p:nvPr/>
            </p:nvCxnSpPr>
            <p:spPr>
              <a:xfrm>
                <a:off x="4014988" y="2762693"/>
                <a:ext cx="0" cy="207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2455596" y="1958374"/>
              <a:ext cx="1585986" cy="432048"/>
              <a:chOff x="2455596" y="1958374"/>
              <a:chExt cx="1585986" cy="432048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2455596" y="2165976"/>
                <a:ext cx="1585986" cy="224446"/>
                <a:chOff x="912684" y="2165976"/>
                <a:chExt cx="3115801" cy="224446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>
                  <a:off x="912684" y="2165976"/>
                  <a:ext cx="31158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/>
                <p:cNvCxnSpPr/>
                <p:nvPr/>
              </p:nvCxnSpPr>
              <p:spPr>
                <a:xfrm>
                  <a:off x="912684" y="2165976"/>
                  <a:ext cx="0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/>
                <p:cNvCxnSpPr/>
                <p:nvPr/>
              </p:nvCxnSpPr>
              <p:spPr>
                <a:xfrm flipH="1">
                  <a:off x="4027443" y="2165976"/>
                  <a:ext cx="1042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직선 연결선 90"/>
              <p:cNvCxnSpPr/>
              <p:nvPr/>
            </p:nvCxnSpPr>
            <p:spPr>
              <a:xfrm>
                <a:off x="3228795" y="1958374"/>
                <a:ext cx="0" cy="207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직선 연결선 100"/>
          <p:cNvCxnSpPr/>
          <p:nvPr/>
        </p:nvCxnSpPr>
        <p:spPr>
          <a:xfrm>
            <a:off x="5025008" y="1844824"/>
            <a:ext cx="0" cy="3672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676636" y="5033824"/>
            <a:ext cx="2556284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하위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337246" y="5033824"/>
            <a:ext cx="2556284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</a:t>
            </a:r>
            <a:r>
              <a:rPr lang="ko-KR" altLang="en-US" dirty="0"/>
              <a:t>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0413" y="1196752"/>
            <a:ext cx="4353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연결 </a:t>
            </a:r>
            <a:r>
              <a:rPr lang="ko-KR" altLang="en-US" sz="2000" b="1" dirty="0" err="1" smtClean="0"/>
              <a:t>선택자</a:t>
            </a:r>
            <a:r>
              <a:rPr lang="ko-KR" altLang="en-US" sz="2000" b="1" dirty="0" smtClean="0"/>
              <a:t> 비교도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3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1548896"/>
            <a:ext cx="3496021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36576" y="154778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child.html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1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3" y="1860824"/>
            <a:ext cx="4163842" cy="240650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5067459" y="1877628"/>
            <a:ext cx="0" cy="3621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929774"/>
            <a:ext cx="3960440" cy="22777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3" b="19438"/>
          <a:stretch/>
        </p:blipFill>
        <p:spPr>
          <a:xfrm>
            <a:off x="5385048" y="4347080"/>
            <a:ext cx="3862836" cy="958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4347080"/>
            <a:ext cx="3744416" cy="958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4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6366</TotalTime>
  <Words>916</Words>
  <Application>Microsoft Office PowerPoint</Application>
  <PresentationFormat>A4 용지(210x297mm)</PresentationFormat>
  <Paragraphs>228</Paragraphs>
  <Slides>40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9강. CSS의 다양한 선택자</vt:lpstr>
      <vt:lpstr>    목 차</vt:lpstr>
      <vt:lpstr>연결 선택자</vt:lpstr>
      <vt:lpstr>연결 선택자</vt:lpstr>
      <vt:lpstr>연결 선택자</vt:lpstr>
      <vt:lpstr>연결 선택자</vt:lpstr>
      <vt:lpstr>연결 선택자</vt:lpstr>
      <vt:lpstr>연결 선택자</vt:lpstr>
      <vt:lpstr>연결 선택자</vt:lpstr>
      <vt:lpstr>연결 선택자</vt:lpstr>
      <vt:lpstr>연결 선택자</vt:lpstr>
      <vt:lpstr>속성 선택자</vt:lpstr>
      <vt:lpstr>속성 선택자</vt:lpstr>
      <vt:lpstr>속성 선택자</vt:lpstr>
      <vt:lpstr>가상 선택자</vt:lpstr>
      <vt:lpstr>가상 클래스 선택자</vt:lpstr>
      <vt:lpstr>가상 클래스 선택자</vt:lpstr>
      <vt:lpstr>가상 클래스 선택자</vt:lpstr>
      <vt:lpstr>가상 클래스 선택자</vt:lpstr>
      <vt:lpstr>가상 클래스 선택자</vt:lpstr>
      <vt:lpstr>가상 클래스 선택자</vt:lpstr>
      <vt:lpstr>가상 클래스 선택자</vt:lpstr>
      <vt:lpstr>가상 클래스 선택자</vt:lpstr>
      <vt:lpstr>가상 클래스 선택자</vt:lpstr>
      <vt:lpstr>가상 클래스 선택자</vt:lpstr>
      <vt:lpstr>실습 문제</vt:lpstr>
      <vt:lpstr>실습 문제</vt:lpstr>
      <vt:lpstr>가상 요소</vt:lpstr>
      <vt:lpstr>가상 요소</vt:lpstr>
      <vt:lpstr>가상 요소</vt:lpstr>
      <vt:lpstr>가상 요소</vt:lpstr>
      <vt:lpstr>서브메뉴(submenu)</vt:lpstr>
      <vt:lpstr>서브메뉴(submenu)</vt:lpstr>
      <vt:lpstr>서브메뉴(submenu)</vt:lpstr>
      <vt:lpstr>탭 메뉴(Tab Menu)</vt:lpstr>
      <vt:lpstr>탭 메뉴(Tab Menu)</vt:lpstr>
      <vt:lpstr>탭 메뉴(Tab Menu)</vt:lpstr>
      <vt:lpstr>서브메뉴(submenu)</vt:lpstr>
      <vt:lpstr>서브메뉴(submenu)</vt:lpstr>
      <vt:lpstr>서브메뉴(submenu)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504</cp:revision>
  <dcterms:created xsi:type="dcterms:W3CDTF">2019-03-04T02:36:55Z</dcterms:created>
  <dcterms:modified xsi:type="dcterms:W3CDTF">2022-06-24T20:21:37Z</dcterms:modified>
</cp:coreProperties>
</file>