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89" r:id="rId3"/>
    <p:sldId id="329" r:id="rId4"/>
    <p:sldId id="330" r:id="rId5"/>
    <p:sldId id="393" r:id="rId6"/>
    <p:sldId id="331" r:id="rId7"/>
    <p:sldId id="361" r:id="rId8"/>
    <p:sldId id="391" r:id="rId9"/>
    <p:sldId id="392" r:id="rId10"/>
    <p:sldId id="389" r:id="rId11"/>
    <p:sldId id="382" r:id="rId12"/>
    <p:sldId id="383" r:id="rId13"/>
    <p:sldId id="332" r:id="rId14"/>
    <p:sldId id="390" r:id="rId15"/>
    <p:sldId id="355" r:id="rId16"/>
    <p:sldId id="370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19" r:id="rId30"/>
    <p:sldId id="406" r:id="rId31"/>
    <p:sldId id="408" r:id="rId32"/>
    <p:sldId id="409" r:id="rId33"/>
    <p:sldId id="410" r:id="rId34"/>
    <p:sldId id="411" r:id="rId35"/>
    <p:sldId id="412" r:id="rId36"/>
    <p:sldId id="413" r:id="rId37"/>
    <p:sldId id="414" r:id="rId38"/>
    <p:sldId id="415" r:id="rId39"/>
    <p:sldId id="416" r:id="rId40"/>
    <p:sldId id="417" r:id="rId41"/>
    <p:sldId id="418" r:id="rId4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7" d="100"/>
          <a:sy n="87" d="100"/>
        </p:scale>
        <p:origin x="-1152" y="-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 rot="16200000">
            <a:off x="3880656" y="572008"/>
            <a:ext cx="2144688" cy="9906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3841653" y="785391"/>
            <a:ext cx="2222697" cy="9906002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165304"/>
            <a:ext cx="9945555" cy="69269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356352"/>
            <a:ext cx="9945555" cy="512474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 descr="Ottawa JS Logo Vector (.EPS) Free Download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5" y="6349498"/>
            <a:ext cx="414252" cy="4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060848"/>
            <a:ext cx="604867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3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강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제어문</a:t>
            </a:r>
            <a:r>
              <a:rPr lang="en-US" altLang="ko-KR" sz="3600" b="1" dirty="0">
                <a:solidFill>
                  <a:schemeClr val="tx1"/>
                </a:solidFill>
              </a:rPr>
              <a:t>(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조건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반복문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Picture 2" descr="자바스크립트(JavaScript) 공부하자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자리배치도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8168" y="1052736"/>
            <a:ext cx="8127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ko-KR" altLang="en-US" b="1" dirty="0" smtClean="0"/>
              <a:t>자리 배치도 프로그램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입장객수에 따른 좌석 줄 수의 개수 구하기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8" t="16431" r="3907"/>
          <a:stretch/>
        </p:blipFill>
        <p:spPr>
          <a:xfrm>
            <a:off x="1951605" y="3228336"/>
            <a:ext cx="2453055" cy="19121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2799" y="5250686"/>
            <a:ext cx="1411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err="1" smtClean="0"/>
              <a:t>rowNum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줄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951605" y="3012313"/>
            <a:ext cx="625128" cy="221043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 rot="16200000">
            <a:off x="2840235" y="3397150"/>
            <a:ext cx="625128" cy="2880321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50414" y="2636912"/>
            <a:ext cx="1411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colNum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열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808" y="2564586"/>
            <a:ext cx="3816424" cy="14233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808" y="4130543"/>
            <a:ext cx="3816424" cy="14329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808" y="5733256"/>
            <a:ext cx="1966131" cy="3886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75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자리배치도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8168" y="1052736"/>
            <a:ext cx="8127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자리 배치도 프로그램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입장객수에 따른 좌석 줄 수의 개수 구하기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499794"/>
            <a:ext cx="5112568" cy="37868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753200" y="32849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seat.html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2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조건문</a:t>
            </a:r>
            <a:r>
              <a:rPr lang="ko-KR" altLang="en-US" sz="2800" dirty="0" smtClean="0"/>
              <a:t>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159584"/>
            <a:ext cx="884736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ko-KR" altLang="en-US" b="1" dirty="0" smtClean="0"/>
              <a:t>윤년인지 아닌지 판별하는 프로그램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: 4</a:t>
            </a:r>
            <a:r>
              <a:rPr lang="ko-KR" altLang="en-US" dirty="0"/>
              <a:t>년마다 </a:t>
            </a:r>
            <a:r>
              <a:rPr lang="ko-KR" altLang="en-US" dirty="0" smtClean="0"/>
              <a:t>오고</a:t>
            </a:r>
            <a:r>
              <a:rPr lang="ko-KR" altLang="en-US" dirty="0"/>
              <a:t> </a:t>
            </a:r>
            <a:r>
              <a:rPr lang="en-US" altLang="ko-KR" dirty="0"/>
              <a:t>100</a:t>
            </a:r>
            <a:r>
              <a:rPr lang="ko-KR" altLang="en-US" dirty="0"/>
              <a:t>년 단위는 </a:t>
            </a:r>
            <a:r>
              <a:rPr lang="ko-KR" altLang="en-US" dirty="0" smtClean="0"/>
              <a:t>윤년이 아니</a:t>
            </a:r>
            <a:r>
              <a:rPr lang="ko-KR" altLang="en-US" dirty="0"/>
              <a:t>나</a:t>
            </a:r>
            <a:r>
              <a:rPr lang="en-US" altLang="ko-KR" dirty="0" smtClean="0"/>
              <a:t>,</a:t>
            </a:r>
            <a:r>
              <a:rPr lang="en-US" altLang="ko-KR" dirty="0"/>
              <a:t> 400</a:t>
            </a:r>
            <a:r>
              <a:rPr lang="ko-KR" altLang="en-US" dirty="0"/>
              <a:t>년 단위로 윤년이다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년도를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아래의 결과대로 구현하세요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: leafyear.html)</a:t>
            </a:r>
            <a:endParaRPr lang="ko-KR" altLang="en-US" dirty="0"/>
          </a:p>
          <a:p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3168119"/>
            <a:ext cx="3456384" cy="13410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3449924"/>
            <a:ext cx="2619298" cy="771164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025008" y="3835506"/>
            <a:ext cx="360040" cy="9755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36" y="4789031"/>
            <a:ext cx="3456348" cy="13149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오른쪽 화살표 9"/>
          <p:cNvSpPr/>
          <p:nvPr/>
        </p:nvSpPr>
        <p:spPr>
          <a:xfrm>
            <a:off x="5025008" y="5347019"/>
            <a:ext cx="360040" cy="9755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04" y="5134002"/>
            <a:ext cx="2376264" cy="52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switch</a:t>
            </a:r>
            <a:r>
              <a:rPr lang="ko-KR" altLang="en-US" sz="2800" dirty="0" smtClean="0"/>
              <a:t>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138150" y="1196752"/>
            <a:ext cx="395886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switch</a:t>
            </a:r>
            <a:r>
              <a:rPr lang="ko-KR" altLang="en-US" sz="2000" b="1" dirty="0" smtClean="0"/>
              <a:t>문</a:t>
            </a:r>
            <a:r>
              <a:rPr lang="en-US" altLang="ko-KR" sz="2000" b="1" dirty="0" smtClean="0"/>
              <a:t>  </a:t>
            </a:r>
            <a:r>
              <a:rPr lang="en-US" altLang="ko-KR" sz="2000" dirty="0" smtClean="0"/>
              <a:t> 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049771" y="1894575"/>
            <a:ext cx="3266091" cy="398269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ysClr val="windowText" lastClr="000000"/>
                </a:solidFill>
              </a:rPr>
              <a:t>switch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조건식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or </a:t>
            </a:r>
            <a:r>
              <a:rPr lang="ko-KR" altLang="en-US" b="1" dirty="0" smtClean="0">
                <a:solidFill>
                  <a:srgbClr val="C00000"/>
                </a:solidFill>
              </a:rPr>
              <a:t>값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){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case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조건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1: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sz="2000" dirty="0">
                <a:solidFill>
                  <a:sysClr val="windowText" lastClr="000000"/>
                </a:solidFill>
              </a:rPr>
              <a:t>  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조건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true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이면 실행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break;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>
                <a:solidFill>
                  <a:sysClr val="windowText" lastClr="000000"/>
                </a:solidFill>
              </a:rPr>
              <a:t>case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조건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2: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sz="2000" dirty="0">
                <a:solidFill>
                  <a:sysClr val="windowText" lastClr="000000"/>
                </a:solidFill>
              </a:rPr>
              <a:t>  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조건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가 </a:t>
            </a:r>
            <a:r>
              <a:rPr lang="en-US" altLang="ko-KR" dirty="0">
                <a:solidFill>
                  <a:sysClr val="windowText" lastClr="000000"/>
                </a:solidFill>
              </a:rPr>
              <a:t>true</a:t>
            </a:r>
            <a:r>
              <a:rPr lang="ko-KR" altLang="en-US" dirty="0">
                <a:solidFill>
                  <a:sysClr val="windowText" lastClr="000000"/>
                </a:solidFill>
              </a:rPr>
              <a:t>이면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  break</a:t>
            </a:r>
            <a:r>
              <a:rPr lang="en-US" altLang="ko-KR" b="1" dirty="0">
                <a:solidFill>
                  <a:srgbClr val="C00000"/>
                </a:solidFill>
              </a:rPr>
              <a:t>;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default: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모든 조건이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false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이면  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</a:t>
            </a:r>
            <a:r>
              <a:rPr lang="en-US" altLang="ko-KR" b="1" dirty="0" smtClean="0">
                <a:solidFill>
                  <a:srgbClr val="C00000"/>
                </a:solidFill>
              </a:rPr>
              <a:t>break</a:t>
            </a:r>
            <a:r>
              <a:rPr lang="en-US" altLang="ko-KR" b="1" dirty="0">
                <a:solidFill>
                  <a:srgbClr val="C00000"/>
                </a:solidFill>
              </a:rPr>
              <a:t>;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sz="2000" dirty="0" smtClean="0">
                <a:solidFill>
                  <a:sysClr val="windowText" lastClr="000000"/>
                </a:solidFill>
              </a:rPr>
              <a:t>}</a:t>
            </a: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983" y="1878551"/>
            <a:ext cx="4827019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931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switch</a:t>
            </a:r>
            <a:r>
              <a:rPr lang="ko-KR" altLang="en-US" sz="2800" dirty="0" smtClean="0"/>
              <a:t>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354174" y="1268760"/>
            <a:ext cx="395886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if</a:t>
            </a:r>
            <a:r>
              <a:rPr lang="ko-KR" altLang="en-US" sz="2000" b="1" dirty="0" smtClean="0"/>
              <a:t>문으로 작성</a:t>
            </a:r>
            <a:r>
              <a:rPr lang="en-US" altLang="ko-KR" sz="2000" b="1" dirty="0" smtClean="0"/>
              <a:t>  </a:t>
            </a:r>
            <a:r>
              <a:rPr lang="en-US" altLang="ko-KR" sz="2000" dirty="0" smtClean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930546"/>
            <a:ext cx="4747672" cy="38027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374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s</a:t>
            </a:r>
            <a:r>
              <a:rPr lang="en-US" altLang="ko-KR" sz="2800" dirty="0" smtClean="0"/>
              <a:t>witch</a:t>
            </a:r>
            <a:r>
              <a:rPr lang="ko-KR" altLang="en-US" sz="2800" dirty="0" smtClean="0"/>
              <a:t>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210158" y="1290826"/>
            <a:ext cx="3958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switch</a:t>
            </a:r>
            <a:r>
              <a:rPr lang="ko-KR" altLang="en-US" sz="2000" b="1" dirty="0" smtClean="0"/>
              <a:t>문 예</a:t>
            </a:r>
            <a:r>
              <a:rPr lang="ko-KR" altLang="en-US" sz="2000" b="1" dirty="0"/>
              <a:t>제</a:t>
            </a:r>
            <a:r>
              <a:rPr lang="en-US" altLang="ko-KR" sz="2000" b="1" dirty="0" smtClean="0"/>
              <a:t>  </a:t>
            </a:r>
            <a:r>
              <a:rPr lang="en-US" altLang="ko-KR" sz="2000" dirty="0" smtClean="0"/>
              <a:t> 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89840"/>
              </p:ext>
            </p:extLst>
          </p:nvPr>
        </p:nvGraphicFramePr>
        <p:xfrm>
          <a:off x="6249144" y="2132856"/>
          <a:ext cx="273630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4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39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번호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분 류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마케팅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개발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디자인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79798"/>
            <a:ext cx="4608512" cy="8028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812" y="3428999"/>
            <a:ext cx="4510300" cy="13986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227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s</a:t>
            </a:r>
            <a:r>
              <a:rPr lang="en-US" altLang="ko-KR" sz="2800" dirty="0" smtClean="0"/>
              <a:t>witch</a:t>
            </a:r>
            <a:r>
              <a:rPr lang="ko-KR" altLang="en-US" sz="2800" dirty="0" smtClean="0"/>
              <a:t>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556792"/>
            <a:ext cx="8900886" cy="30325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7943042" y="1844824"/>
            <a:ext cx="1718220" cy="36004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session.html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539" y="3645023"/>
            <a:ext cx="3560885" cy="30538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307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0552" y="1189201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 </a:t>
            </a:r>
            <a:r>
              <a:rPr lang="ko-KR" altLang="en-US" sz="2000" b="1" dirty="0" err="1" smtClean="0"/>
              <a:t>반복문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주어진 조건이 만족할 때까지 </a:t>
            </a:r>
            <a:r>
              <a:rPr lang="ko-KR" altLang="en-US" dirty="0" err="1" smtClean="0"/>
              <a:t>실행문을</a:t>
            </a:r>
            <a:r>
              <a:rPr lang="ko-KR" altLang="en-US" dirty="0" smtClean="0"/>
              <a:t> 반복적으로 수행 </a:t>
            </a:r>
            <a:endParaRPr lang="en-US" altLang="ko-KR" sz="20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72880" y="2492896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시작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72880" y="5733256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끝</a:t>
            </a:r>
          </a:p>
        </p:txBody>
      </p:sp>
      <p:sp>
        <p:nvSpPr>
          <p:cNvPr id="12" name="다이아몬드 11"/>
          <p:cNvSpPr/>
          <p:nvPr/>
        </p:nvSpPr>
        <p:spPr>
          <a:xfrm>
            <a:off x="3800872" y="3356992"/>
            <a:ext cx="1368152" cy="792088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조건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48744" y="4509120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25008" y="4509120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>
                <a:solidFill>
                  <a:sysClr val="windowText" lastClr="000000"/>
                </a:solidFill>
              </a:rPr>
              <a:t>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꺾인 연결선 14"/>
          <p:cNvCxnSpPr>
            <a:stCxn id="12" idx="1"/>
            <a:endCxn id="13" idx="0"/>
          </p:cNvCxnSpPr>
          <p:nvPr/>
        </p:nvCxnSpPr>
        <p:spPr>
          <a:xfrm rot="10800000" flipV="1">
            <a:off x="3332820" y="3753036"/>
            <a:ext cx="468052" cy="756084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2" idx="3"/>
            <a:endCxn id="14" idx="0"/>
          </p:cNvCxnSpPr>
          <p:nvPr/>
        </p:nvCxnSpPr>
        <p:spPr>
          <a:xfrm>
            <a:off x="5169024" y="3753036"/>
            <a:ext cx="540060" cy="756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2"/>
            <a:endCxn id="12" idx="0"/>
          </p:cNvCxnSpPr>
          <p:nvPr/>
        </p:nvCxnSpPr>
        <p:spPr>
          <a:xfrm>
            <a:off x="4484948" y="2996952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4" idx="2"/>
            <a:endCxn id="11" idx="3"/>
          </p:cNvCxnSpPr>
          <p:nvPr/>
        </p:nvCxnSpPr>
        <p:spPr>
          <a:xfrm rot="5400000">
            <a:off x="4916996" y="5193196"/>
            <a:ext cx="972108" cy="612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98892" y="4211796"/>
            <a:ext cx="68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</a:t>
            </a:r>
            <a:r>
              <a:rPr lang="en-US" altLang="ko-KR" b="1" dirty="0" smtClean="0">
                <a:solidFill>
                  <a:srgbClr val="0070C0"/>
                </a:solidFill>
              </a:rPr>
              <a:t>rue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25007" y="3933056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</a:t>
            </a:r>
            <a:r>
              <a:rPr lang="en-US" altLang="ko-KR" b="1" dirty="0" smtClean="0">
                <a:solidFill>
                  <a:srgbClr val="C00000"/>
                </a:solidFill>
              </a:rPr>
              <a:t>alse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6" name="꺾인 연결선 5"/>
          <p:cNvCxnSpPr>
            <a:stCxn id="12" idx="2"/>
            <a:endCxn id="13" idx="3"/>
          </p:cNvCxnSpPr>
          <p:nvPr/>
        </p:nvCxnSpPr>
        <p:spPr>
          <a:xfrm rot="5400000">
            <a:off x="3944888" y="4221088"/>
            <a:ext cx="612068" cy="4680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48744" y="3933056"/>
            <a:ext cx="111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반복구간</a:t>
            </a:r>
            <a:endParaRPr lang="ko-KR" alt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5243066" y="3164393"/>
            <a:ext cx="2302222" cy="4086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 출력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4878958" y="3383880"/>
            <a:ext cx="364109" cy="1878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27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532620" y="1218818"/>
            <a:ext cx="1692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while</a:t>
            </a:r>
            <a:r>
              <a:rPr lang="ko-KR" altLang="en-US" sz="2000" b="1" dirty="0" smtClean="0"/>
              <a:t>문</a:t>
            </a:r>
            <a:r>
              <a:rPr lang="en-US" altLang="ko-KR" sz="2000" b="1" dirty="0" smtClean="0"/>
              <a:t>  </a:t>
            </a:r>
            <a:r>
              <a:rPr lang="en-US" altLang="ko-KR" sz="2000" dirty="0" smtClean="0"/>
              <a:t> 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876872" y="1965358"/>
            <a:ext cx="2304256" cy="266429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ysClr val="windowText" lastClr="000000"/>
                </a:solidFill>
              </a:rPr>
              <a:t>var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=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초기값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while(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조건식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){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실행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문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증감값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}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541" y="2083217"/>
            <a:ext cx="3619814" cy="2209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0668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while</a:t>
            </a:r>
            <a:r>
              <a:rPr lang="ko-KR" altLang="en-US" sz="2800" dirty="0" smtClean="0"/>
              <a:t>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16596" y="1268760"/>
            <a:ext cx="64447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while</a:t>
            </a:r>
            <a:r>
              <a:rPr lang="ko-KR" altLang="en-US" sz="2000" b="1" dirty="0" smtClean="0"/>
              <a:t>문 </a:t>
            </a:r>
            <a:r>
              <a:rPr lang="en-US" altLang="ko-KR" sz="2000" b="1" dirty="0" smtClean="0"/>
              <a:t>–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부터 </a:t>
            </a:r>
            <a:r>
              <a:rPr lang="en-US" altLang="ko-KR" b="1" dirty="0" smtClean="0"/>
              <a:t>10</a:t>
            </a:r>
            <a:r>
              <a:rPr lang="ko-KR" altLang="en-US" b="1" dirty="0" smtClean="0"/>
              <a:t>까지의 합계 구하기</a:t>
            </a:r>
            <a:r>
              <a:rPr lang="en-US" altLang="ko-KR" b="1" dirty="0" smtClean="0"/>
              <a:t>  </a:t>
            </a:r>
            <a:r>
              <a:rPr lang="en-US" altLang="ko-KR" dirty="0" smtClean="0"/>
              <a:t>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08" y="1916832"/>
            <a:ext cx="5220153" cy="27510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309" y="3933056"/>
            <a:ext cx="1958006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99"/>
          <a:stretch/>
        </p:blipFill>
        <p:spPr>
          <a:xfrm>
            <a:off x="1363488" y="1916832"/>
            <a:ext cx="1652274" cy="32082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591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조건문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189201"/>
            <a:ext cx="756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err="1" smtClean="0"/>
              <a:t>조건문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특정한 조건에 의해서 프로그램 진행이 분기되는 문장 </a:t>
            </a:r>
            <a:endParaRPr lang="en-US" altLang="ko-KR" sz="20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728864" y="2276872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시작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28864" y="5517232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끝</a:t>
            </a:r>
          </a:p>
        </p:txBody>
      </p:sp>
      <p:sp>
        <p:nvSpPr>
          <p:cNvPr id="7" name="다이아몬드 6"/>
          <p:cNvSpPr/>
          <p:nvPr/>
        </p:nvSpPr>
        <p:spPr>
          <a:xfrm>
            <a:off x="3656856" y="3140968"/>
            <a:ext cx="1368152" cy="792088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조건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04728" y="4293096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80992" y="4293096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>
                <a:solidFill>
                  <a:sysClr val="windowText" lastClr="000000"/>
                </a:solidFill>
              </a:rPr>
              <a:t>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꺾인 연결선 14"/>
          <p:cNvCxnSpPr>
            <a:stCxn id="7" idx="1"/>
            <a:endCxn id="12" idx="0"/>
          </p:cNvCxnSpPr>
          <p:nvPr/>
        </p:nvCxnSpPr>
        <p:spPr>
          <a:xfrm rot="10800000" flipV="1">
            <a:off x="3188804" y="3537012"/>
            <a:ext cx="468052" cy="756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7" idx="3"/>
            <a:endCxn id="13" idx="0"/>
          </p:cNvCxnSpPr>
          <p:nvPr/>
        </p:nvCxnSpPr>
        <p:spPr>
          <a:xfrm>
            <a:off x="5025008" y="3537012"/>
            <a:ext cx="540060" cy="756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2" idx="2"/>
            <a:endCxn id="11" idx="1"/>
          </p:cNvCxnSpPr>
          <p:nvPr/>
        </p:nvCxnSpPr>
        <p:spPr>
          <a:xfrm rot="16200000" flipH="1">
            <a:off x="2972780" y="5013176"/>
            <a:ext cx="972108" cy="540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2"/>
            <a:endCxn id="7" idx="0"/>
          </p:cNvCxnSpPr>
          <p:nvPr/>
        </p:nvCxnSpPr>
        <p:spPr>
          <a:xfrm>
            <a:off x="4340932" y="278092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3" idx="2"/>
            <a:endCxn id="11" idx="3"/>
          </p:cNvCxnSpPr>
          <p:nvPr/>
        </p:nvCxnSpPr>
        <p:spPr>
          <a:xfrm rot="5400000">
            <a:off x="4772980" y="4977172"/>
            <a:ext cx="972108" cy="612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88803" y="3717032"/>
            <a:ext cx="68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</a:t>
            </a:r>
            <a:r>
              <a:rPr lang="en-US" altLang="ko-KR" b="1" dirty="0" smtClean="0">
                <a:solidFill>
                  <a:srgbClr val="0070C0"/>
                </a:solidFill>
              </a:rPr>
              <a:t>rue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0991" y="3717032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</a:t>
            </a:r>
            <a:r>
              <a:rPr lang="en-US" altLang="ko-KR" b="1" dirty="0" smtClean="0">
                <a:solidFill>
                  <a:srgbClr val="C00000"/>
                </a:solidFill>
              </a:rPr>
              <a:t>alse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while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~ break </a:t>
            </a:r>
            <a:r>
              <a:rPr lang="ko-KR" altLang="en-US" sz="2800" dirty="0" smtClean="0"/>
              <a:t>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172580" y="1196752"/>
            <a:ext cx="3564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while</a:t>
            </a:r>
            <a:r>
              <a:rPr lang="ko-KR" altLang="en-US" sz="2000" b="1" dirty="0" smtClean="0"/>
              <a:t>문 </a:t>
            </a:r>
            <a:r>
              <a:rPr lang="en-US" altLang="ko-KR" sz="2000" b="1" dirty="0" smtClean="0"/>
              <a:t>-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if break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</a:t>
            </a:r>
            <a:r>
              <a:rPr lang="en-US" altLang="ko-KR" b="1" dirty="0" smtClean="0"/>
              <a:t>  </a:t>
            </a:r>
            <a:r>
              <a:rPr lang="en-US" altLang="ko-KR" sz="1600" dirty="0" smtClean="0"/>
              <a:t> </a:t>
            </a:r>
            <a:endParaRPr lang="en-US" altLang="ko-KR" dirty="0" smtClean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84648" y="2636912"/>
            <a:ext cx="2664296" cy="316835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let </a:t>
            </a:r>
            <a:r>
              <a:rPr lang="en-US" altLang="ko-KR" dirty="0">
                <a:solidFill>
                  <a:sysClr val="windowText" lastClr="000000"/>
                </a:solidFill>
              </a:rPr>
              <a:t>n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=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초기값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while(true){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</a:t>
            </a:r>
            <a:r>
              <a:rPr lang="en-US" altLang="ko-KR" dirty="0">
                <a:solidFill>
                  <a:sysClr val="windowText" lastClr="000000"/>
                </a:solidFill>
              </a:rPr>
              <a:t> if</a:t>
            </a:r>
            <a:r>
              <a:rPr lang="ko-KR" altLang="en-US" dirty="0">
                <a:solidFill>
                  <a:sysClr val="windowText" lastClr="000000"/>
                </a:solidFill>
              </a:rPr>
              <a:t>문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      </a:t>
            </a:r>
            <a:r>
              <a:rPr lang="en-US" altLang="ko-KR" b="1" dirty="0">
                <a:solidFill>
                  <a:srgbClr val="C00000"/>
                </a:solidFill>
              </a:rPr>
              <a:t>break;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실행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문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증감값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}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80592" y="1628800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반복문에서</a:t>
            </a:r>
            <a:r>
              <a:rPr lang="ko-KR" altLang="en-US" dirty="0"/>
              <a:t> </a:t>
            </a:r>
            <a:r>
              <a:rPr lang="en-US" altLang="ko-KR" dirty="0"/>
              <a:t>break </a:t>
            </a:r>
            <a:r>
              <a:rPr lang="ko-KR" altLang="en-US" dirty="0"/>
              <a:t>문을 만나면 더 이상 반복을 수행하지 않고 </a:t>
            </a:r>
            <a:r>
              <a:rPr lang="ko-KR" altLang="en-US" dirty="0" err="1"/>
              <a:t>반복문을</a:t>
            </a:r>
            <a:r>
              <a:rPr lang="ko-KR" altLang="en-US" dirty="0"/>
              <a:t> 빠져 나옴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1" y="2690446"/>
            <a:ext cx="3284505" cy="2301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2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while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~ break </a:t>
            </a:r>
            <a:r>
              <a:rPr lang="ko-KR" altLang="en-US" sz="2800" dirty="0" smtClean="0"/>
              <a:t>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460612" y="1287229"/>
            <a:ext cx="3564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while</a:t>
            </a:r>
            <a:r>
              <a:rPr lang="ko-KR" altLang="en-US" sz="2000" b="1" dirty="0" smtClean="0"/>
              <a:t>문 </a:t>
            </a:r>
            <a:r>
              <a:rPr lang="en-US" altLang="ko-KR" sz="2000" b="1" dirty="0" smtClean="0"/>
              <a:t>-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if break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</a:t>
            </a:r>
            <a:r>
              <a:rPr lang="en-US" altLang="ko-KR" b="1" dirty="0" smtClean="0"/>
              <a:t>  </a:t>
            </a:r>
            <a:r>
              <a:rPr lang="en-US" altLang="ko-KR" sz="1600" dirty="0" smtClean="0"/>
              <a:t> 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568624" y="1769041"/>
            <a:ext cx="36004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 더하기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2348880"/>
            <a:ext cx="3490263" cy="2972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779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w</a:t>
            </a:r>
            <a:r>
              <a:rPr lang="en-US" altLang="ko-KR" sz="2800" dirty="0" smtClean="0"/>
              <a:t>hile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~ break </a:t>
            </a:r>
            <a:r>
              <a:rPr lang="ko-KR" altLang="en-US" sz="2800" dirty="0" smtClean="0"/>
              <a:t>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56556" y="1268760"/>
            <a:ext cx="3564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sz="2000" b="1" dirty="0" smtClean="0"/>
              <a:t>while</a:t>
            </a:r>
            <a:r>
              <a:rPr lang="ko-KR" altLang="en-US" sz="2000" b="1" dirty="0" smtClean="0"/>
              <a:t>문 </a:t>
            </a:r>
            <a:r>
              <a:rPr lang="en-US" altLang="ko-KR" sz="2000" b="1" dirty="0" smtClean="0"/>
              <a:t>-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break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</a:t>
            </a:r>
            <a:r>
              <a:rPr lang="en-US" altLang="ko-KR" b="1" dirty="0" smtClean="0"/>
              <a:t>  </a:t>
            </a:r>
            <a:r>
              <a:rPr lang="en-US" altLang="ko-KR" sz="1600" dirty="0" smtClean="0"/>
              <a:t> 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114" y="1953562"/>
            <a:ext cx="4752528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9" y="1988840"/>
            <a:ext cx="3312368" cy="14179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70" y="3588486"/>
            <a:ext cx="3312368" cy="9206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28" y="4699268"/>
            <a:ext cx="3309652" cy="9507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062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800" dirty="0" smtClean="0"/>
              <a:t>실습 문제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58168" y="1196752"/>
            <a:ext cx="81992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1</a:t>
            </a:r>
            <a:r>
              <a:rPr lang="ko-KR" altLang="en-US" dirty="0" smtClean="0"/>
              <a:t>부터 </a:t>
            </a:r>
            <a:r>
              <a:rPr lang="ko-KR" altLang="en-US" dirty="0" err="1" smtClean="0"/>
              <a:t>더했을때</a:t>
            </a:r>
            <a:r>
              <a:rPr lang="ko-KR" altLang="en-US" dirty="0" smtClean="0"/>
              <a:t> 그 합이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 넘는 자연수는 얼마인지 아래의 결과가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나오도록 </a:t>
            </a:r>
            <a:r>
              <a:rPr lang="ko-KR" altLang="en-US" dirty="0" err="1" smtClean="0"/>
              <a:t>코딩하세요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(</a:t>
            </a:r>
            <a:r>
              <a:rPr lang="ko-KR" altLang="en-US" dirty="0" smtClean="0"/>
              <a:t>파일 이름 </a:t>
            </a:r>
            <a:r>
              <a:rPr lang="en-US" altLang="ko-KR" dirty="0" smtClean="0"/>
              <a:t>:  break_ex.html)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3789040"/>
            <a:ext cx="1457236" cy="9048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208584" y="32036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☞ 실행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14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for </a:t>
            </a:r>
            <a:r>
              <a:rPr lang="ko-KR" altLang="en-US" sz="2800" dirty="0" smtClean="0"/>
              <a:t>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44588" y="1124744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for</a:t>
            </a:r>
            <a:r>
              <a:rPr lang="ko-KR" altLang="en-US" sz="2400" b="1" dirty="0" smtClean="0"/>
              <a:t>문</a:t>
            </a:r>
            <a:r>
              <a:rPr lang="en-US" altLang="ko-KR" sz="2000" b="1" dirty="0" smtClean="0"/>
              <a:t>  </a:t>
            </a:r>
            <a:r>
              <a:rPr lang="en-US" altLang="ko-KR" dirty="0" smtClean="0"/>
              <a:t> </a:t>
            </a:r>
            <a:endParaRPr lang="en-US" altLang="ko-KR" sz="2000" dirty="0" smtClean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217522" y="1894287"/>
            <a:ext cx="3240360" cy="187220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for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초기값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;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조건식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;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증감값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){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조건식이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true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면 반복실행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}</a:t>
            </a: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832495" y="1967472"/>
            <a:ext cx="3240360" cy="2160240"/>
            <a:chOff x="1208584" y="3933582"/>
            <a:chExt cx="3240360" cy="2160240"/>
          </a:xfrm>
        </p:grpSpPr>
        <p:sp>
          <p:nvSpPr>
            <p:cNvPr id="8" name="직사각형 7"/>
            <p:cNvSpPr/>
            <p:nvPr/>
          </p:nvSpPr>
          <p:spPr>
            <a:xfrm>
              <a:off x="1208584" y="3933582"/>
              <a:ext cx="3240360" cy="2160240"/>
            </a:xfrm>
            <a:prstGeom prst="rect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 altLang="ko-KR" dirty="0">
                <a:latin typeface="+mn-ea"/>
              </a:endParaRPr>
            </a:p>
            <a:p>
              <a:endParaRPr lang="pt-BR" altLang="ko-KR" dirty="0" smtClean="0">
                <a:latin typeface="+mn-ea"/>
              </a:endParaRPr>
            </a:p>
            <a:p>
              <a:r>
                <a:rPr lang="pt-BR" altLang="ko-KR" dirty="0" smtClean="0">
                  <a:latin typeface="+mn-ea"/>
                </a:rPr>
                <a:t> </a:t>
              </a:r>
            </a:p>
            <a:p>
              <a:r>
                <a:rPr lang="pt-BR" altLang="ko-KR" dirty="0">
                  <a:latin typeface="+mn-ea"/>
                </a:rPr>
                <a:t> </a:t>
              </a:r>
              <a:r>
                <a:rPr lang="en-US" altLang="ko-KR" dirty="0" err="1" smtClean="0">
                  <a:latin typeface="+mn-ea"/>
                </a:rPr>
                <a:t>var</a:t>
              </a:r>
              <a:r>
                <a:rPr lang="pt-BR" altLang="ko-KR" dirty="0" smtClean="0">
                  <a:latin typeface="+mn-ea"/>
                </a:rPr>
                <a:t> </a:t>
              </a:r>
              <a:r>
                <a:rPr lang="pt-BR" altLang="ko-KR" dirty="0">
                  <a:latin typeface="+mn-ea"/>
                </a:rPr>
                <a:t>i</a:t>
              </a:r>
              <a:r>
                <a:rPr lang="pt-BR" altLang="ko-KR" dirty="0" smtClean="0">
                  <a:latin typeface="+mn-ea"/>
                </a:rPr>
                <a:t>;</a:t>
              </a:r>
            </a:p>
            <a:p>
              <a:endParaRPr lang="pt-BR" altLang="ko-KR" dirty="0">
                <a:latin typeface="+mn-ea"/>
              </a:endParaRPr>
            </a:p>
            <a:p>
              <a:r>
                <a:rPr lang="pt-BR" altLang="ko-KR" dirty="0" smtClean="0">
                  <a:latin typeface="+mn-ea"/>
                </a:rPr>
                <a:t> for(i = 1</a:t>
              </a:r>
              <a:r>
                <a:rPr lang="pt-BR" altLang="ko-KR" dirty="0">
                  <a:latin typeface="+mn-ea"/>
                </a:rPr>
                <a:t>; </a:t>
              </a:r>
              <a:r>
                <a:rPr lang="pt-BR" altLang="ko-KR" dirty="0" smtClean="0">
                  <a:latin typeface="+mn-ea"/>
                </a:rPr>
                <a:t> i </a:t>
              </a:r>
              <a:r>
                <a:rPr lang="pt-BR" altLang="ko-KR" dirty="0">
                  <a:latin typeface="+mn-ea"/>
                </a:rPr>
                <a:t>&lt;= </a:t>
              </a:r>
              <a:r>
                <a:rPr lang="pt-BR" altLang="ko-KR" dirty="0" smtClean="0">
                  <a:latin typeface="+mn-ea"/>
                </a:rPr>
                <a:t>10; </a:t>
              </a:r>
              <a:r>
                <a:rPr lang="pt-BR" altLang="ko-KR" dirty="0">
                  <a:latin typeface="+mn-ea"/>
                </a:rPr>
                <a:t>i</a:t>
              </a:r>
              <a:r>
                <a:rPr lang="pt-BR" altLang="ko-KR" dirty="0" smtClean="0">
                  <a:latin typeface="+mn-ea"/>
                </a:rPr>
                <a:t>++) {</a:t>
              </a:r>
            </a:p>
            <a:p>
              <a:endParaRPr lang="pt-BR" altLang="ko-KR" dirty="0">
                <a:latin typeface="+mn-ea"/>
              </a:endParaRPr>
            </a:p>
            <a:p>
              <a:r>
                <a:rPr lang="pt-BR" altLang="ko-KR" dirty="0">
                  <a:latin typeface="+mn-ea"/>
                </a:rPr>
                <a:t> </a:t>
              </a:r>
              <a:r>
                <a:rPr lang="pt-BR" altLang="ko-KR" dirty="0" smtClean="0">
                  <a:latin typeface="+mn-ea"/>
                </a:rPr>
                <a:t>        console.log(i);</a:t>
              </a:r>
              <a:endParaRPr lang="pt-BR" altLang="ko-KR" dirty="0">
                <a:latin typeface="+mn-ea"/>
              </a:endParaRPr>
            </a:p>
            <a:p>
              <a:r>
                <a:rPr lang="pt-BR" altLang="ko-KR" dirty="0" smtClean="0">
                  <a:latin typeface="+mn-ea"/>
                </a:rPr>
                <a:t> }</a:t>
              </a:r>
            </a:p>
            <a:p>
              <a:endParaRPr lang="pt-BR" altLang="ko-KR" dirty="0" smtClean="0">
                <a:latin typeface="+mn-ea"/>
              </a:endParaRPr>
            </a:p>
            <a:p>
              <a:endParaRPr lang="pt-BR" altLang="ko-KR" dirty="0">
                <a:latin typeface="+mn-ea"/>
              </a:endParaRPr>
            </a:p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12640" y="4488725"/>
              <a:ext cx="39108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C00000"/>
                  </a:solidFill>
                </a:rPr>
                <a:t>①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84309" y="4488725"/>
              <a:ext cx="39108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C00000"/>
                  </a:solidFill>
                </a:rPr>
                <a:t>②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41365" y="5065439"/>
              <a:ext cx="39108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C00000"/>
                  </a:solidFill>
                </a:rPr>
                <a:t>③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09790" y="4488725"/>
              <a:ext cx="39108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C00000"/>
                  </a:solidFill>
                </a:rPr>
                <a:t>④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3" name="직선 화살표 연결선 12"/>
            <p:cNvCxnSpPr>
              <a:endCxn id="10" idx="1"/>
            </p:cNvCxnSpPr>
            <p:nvPr/>
          </p:nvCxnSpPr>
          <p:spPr>
            <a:xfrm>
              <a:off x="2103722" y="4642613"/>
              <a:ext cx="480587" cy="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2949094" y="4642613"/>
              <a:ext cx="480587" cy="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2975391" y="5042801"/>
              <a:ext cx="357429" cy="32650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V="1">
              <a:off x="3409790" y="5002654"/>
              <a:ext cx="88006" cy="366652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814" y="4509120"/>
            <a:ext cx="3255731" cy="12922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928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for </a:t>
            </a:r>
            <a:r>
              <a:rPr lang="ko-KR" altLang="en-US" sz="2800" dirty="0"/>
              <a:t>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44588" y="1290826"/>
            <a:ext cx="4500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f</a:t>
            </a:r>
            <a:r>
              <a:rPr lang="en-US" altLang="ko-KR" sz="2000" b="1" dirty="0" smtClean="0"/>
              <a:t>or</a:t>
            </a:r>
            <a:r>
              <a:rPr lang="ko-KR" altLang="en-US" sz="2000" b="1" dirty="0" smtClean="0"/>
              <a:t>문 </a:t>
            </a:r>
            <a:r>
              <a:rPr lang="en-US" altLang="ko-KR" sz="2000" b="1" dirty="0" smtClean="0"/>
              <a:t>– 1</a:t>
            </a:r>
            <a:r>
              <a:rPr lang="ko-KR" altLang="en-US" sz="2000" b="1" dirty="0" smtClean="0"/>
              <a:t>부터 </a:t>
            </a:r>
            <a:r>
              <a:rPr lang="en-US" altLang="ko-KR" sz="2000" b="1" dirty="0" smtClean="0"/>
              <a:t>10</a:t>
            </a:r>
            <a:r>
              <a:rPr lang="ko-KR" altLang="en-US" sz="2000" b="1" dirty="0" smtClean="0"/>
              <a:t>까지 더하기</a:t>
            </a:r>
            <a:r>
              <a:rPr lang="en-US" altLang="ko-KR" sz="2000" b="1" dirty="0" smtClean="0"/>
              <a:t>  </a:t>
            </a:r>
            <a:r>
              <a:rPr lang="en-US" altLang="ko-KR" sz="2000" dirty="0" smtClean="0"/>
              <a:t>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24" y="2132856"/>
            <a:ext cx="1308884" cy="30044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27" y="2132856"/>
            <a:ext cx="5189670" cy="23852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220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for </a:t>
            </a:r>
            <a:r>
              <a:rPr lang="ko-KR" altLang="en-US" sz="2800" dirty="0"/>
              <a:t>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50" y="1988839"/>
            <a:ext cx="5966977" cy="30558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244588" y="1290826"/>
            <a:ext cx="60846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f</a:t>
            </a:r>
            <a:r>
              <a:rPr lang="en-US" altLang="ko-KR" sz="2000" b="1" dirty="0" smtClean="0"/>
              <a:t>or</a:t>
            </a:r>
            <a:r>
              <a:rPr lang="ko-KR" altLang="en-US" sz="2000" b="1" dirty="0" smtClean="0"/>
              <a:t>문 </a:t>
            </a:r>
            <a:r>
              <a:rPr lang="en-US" altLang="ko-KR" sz="2000" b="1" dirty="0" smtClean="0"/>
              <a:t>– 1</a:t>
            </a:r>
            <a:r>
              <a:rPr lang="ko-KR" altLang="en-US" sz="2000" b="1" dirty="0" smtClean="0"/>
              <a:t>부터 </a:t>
            </a:r>
            <a:r>
              <a:rPr lang="ko-KR" altLang="en-US" sz="2000" b="1" dirty="0" err="1" smtClean="0"/>
              <a:t>입력값까지</a:t>
            </a:r>
            <a:r>
              <a:rPr lang="ko-KR" altLang="en-US" sz="2000" b="1" dirty="0" smtClean="0"/>
              <a:t> 더하는 프로그램</a:t>
            </a:r>
            <a:r>
              <a:rPr lang="en-US" altLang="ko-KR" sz="2000" b="1" dirty="0" smtClean="0"/>
              <a:t>  </a:t>
            </a:r>
            <a:r>
              <a:rPr lang="en-US" altLang="ko-KR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72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for </a:t>
            </a:r>
            <a:r>
              <a:rPr lang="ko-KR" altLang="en-US" sz="2800" dirty="0"/>
              <a:t>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44588" y="1290826"/>
            <a:ext cx="4500500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f</a:t>
            </a:r>
            <a:r>
              <a:rPr lang="en-US" altLang="ko-KR" sz="2000" b="1" dirty="0" smtClean="0"/>
              <a:t>or</a:t>
            </a:r>
            <a:r>
              <a:rPr lang="ko-KR" altLang="en-US" sz="2000" b="1" dirty="0" smtClean="0"/>
              <a:t>문 </a:t>
            </a:r>
            <a:r>
              <a:rPr lang="en-US" altLang="ko-KR" sz="2000" b="1" dirty="0" smtClean="0"/>
              <a:t>– 1</a:t>
            </a:r>
            <a:r>
              <a:rPr lang="ko-KR" altLang="en-US" sz="2000" b="1" dirty="0" smtClean="0"/>
              <a:t>부터 </a:t>
            </a:r>
            <a:r>
              <a:rPr lang="en-US" altLang="ko-KR" sz="2000" b="1" dirty="0" smtClean="0"/>
              <a:t>10</a:t>
            </a:r>
            <a:r>
              <a:rPr lang="ko-KR" altLang="en-US" sz="2000" b="1" dirty="0" smtClean="0"/>
              <a:t>까지 곱하기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4! = 4x3x2x1(</a:t>
            </a:r>
            <a:r>
              <a:rPr lang="ko-KR" altLang="en-US" b="1" dirty="0" err="1" smtClean="0"/>
              <a:t>팩토리알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계승</a:t>
            </a:r>
            <a:r>
              <a:rPr lang="en-US" altLang="ko-KR" b="1" dirty="0" smtClean="0"/>
              <a:t>)  </a:t>
            </a:r>
            <a:r>
              <a:rPr lang="en-US" altLang="ko-KR" dirty="0" smtClean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15" y="2636912"/>
            <a:ext cx="7078886" cy="30485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16" y="2132856"/>
            <a:ext cx="2520280" cy="28433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52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 smtClean="0"/>
              <a:t> continue</a:t>
            </a:r>
            <a:r>
              <a:rPr lang="ko-KR" altLang="en-US" sz="2800" dirty="0" smtClean="0"/>
              <a:t>문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6" y="1196752"/>
            <a:ext cx="7956302" cy="1440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200" b="1" dirty="0" smtClean="0"/>
              <a:t> </a:t>
            </a:r>
            <a:r>
              <a:rPr lang="en-US" altLang="ko-KR" sz="2000" b="1" dirty="0" smtClean="0"/>
              <a:t>continue </a:t>
            </a:r>
            <a:r>
              <a:rPr lang="ko-KR" altLang="en-US" sz="2000" b="1" dirty="0" smtClean="0"/>
              <a:t>문</a:t>
            </a:r>
            <a:endParaRPr lang="en-US" altLang="ko-KR" sz="2200" b="1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dirty="0" smtClean="0"/>
              <a:t>반복문과 함께 쓰이며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반복문</a:t>
            </a:r>
            <a:r>
              <a:rPr lang="ko-KR" altLang="en-US" sz="1800" dirty="0" smtClean="0"/>
              <a:t> 내부에서 </a:t>
            </a:r>
            <a:r>
              <a:rPr lang="en-US" altLang="ko-KR" sz="1800" dirty="0" smtClean="0"/>
              <a:t>continue </a:t>
            </a:r>
            <a:r>
              <a:rPr lang="ko-KR" altLang="en-US" sz="1800" dirty="0" smtClean="0"/>
              <a:t>문을 만나면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ko-KR" altLang="en-US" sz="1800" dirty="0" smtClean="0">
                <a:solidFill>
                  <a:srgbClr val="C00000"/>
                </a:solidFill>
                <a:latin typeface="+mn-ea"/>
              </a:rPr>
              <a:t>이후 반복되는 부분을 수행하지 않고 </a:t>
            </a:r>
            <a:r>
              <a:rPr lang="ko-KR" altLang="en-US" sz="1800" dirty="0" smtClean="0">
                <a:latin typeface="+mn-ea"/>
              </a:rPr>
              <a:t>조건식이나 </a:t>
            </a:r>
            <a:r>
              <a:rPr lang="ko-KR" altLang="en-US" sz="1800" dirty="0" err="1" smtClean="0">
                <a:latin typeface="+mn-ea"/>
              </a:rPr>
              <a:t>증감식을</a:t>
            </a:r>
            <a:r>
              <a:rPr lang="ko-KR" altLang="en-US" sz="1800" dirty="0" smtClean="0">
                <a:latin typeface="+mn-ea"/>
              </a:rPr>
              <a:t> 수행함</a:t>
            </a:r>
            <a:endParaRPr lang="en-US" altLang="ko-KR" sz="1800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37" y="2636912"/>
            <a:ext cx="3240360" cy="41827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05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 smtClean="0"/>
              <a:t> continue</a:t>
            </a:r>
            <a:r>
              <a:rPr lang="ko-KR" altLang="en-US" sz="2800" dirty="0" smtClean="0"/>
              <a:t>문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6" y="1196752"/>
            <a:ext cx="7956302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200" b="1" dirty="0" smtClean="0"/>
              <a:t> </a:t>
            </a:r>
            <a:r>
              <a:rPr lang="en-US" altLang="ko-KR" sz="2000" b="1" dirty="0" smtClean="0"/>
              <a:t>continue </a:t>
            </a:r>
            <a:r>
              <a:rPr lang="ko-KR" altLang="en-US" sz="2000" b="1" dirty="0" smtClean="0"/>
              <a:t>문 </a:t>
            </a:r>
            <a:r>
              <a:rPr lang="en-US" altLang="ko-KR" sz="2000" b="1" dirty="0" smtClean="0"/>
              <a:t>– 4</a:t>
            </a:r>
            <a:r>
              <a:rPr lang="ko-KR" altLang="en-US" sz="2000" b="1" dirty="0" smtClean="0"/>
              <a:t>의 배수 구하기</a:t>
            </a:r>
            <a:endParaRPr lang="en-US" altLang="ko-KR" sz="22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16831"/>
            <a:ext cx="5936495" cy="41151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460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if </a:t>
            </a:r>
            <a:r>
              <a:rPr lang="ko-KR" altLang="en-US" sz="2800" dirty="0" smtClean="0"/>
              <a:t>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547269" y="1268760"/>
            <a:ext cx="196557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 </a:t>
            </a:r>
            <a:r>
              <a:rPr lang="en-US" altLang="ko-KR" sz="2000" b="1" dirty="0" smtClean="0"/>
              <a:t>if </a:t>
            </a:r>
            <a:r>
              <a:rPr lang="ko-KR" altLang="en-US" sz="2000" b="1" dirty="0" smtClean="0"/>
              <a:t>문</a:t>
            </a:r>
            <a:r>
              <a:rPr lang="en-US" altLang="ko-KR" sz="2000" b="1" dirty="0" smtClean="0"/>
              <a:t>  </a:t>
            </a:r>
            <a:r>
              <a:rPr lang="en-US" altLang="ko-KR" sz="2000" dirty="0" smtClean="0"/>
              <a:t> 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816582" y="2059208"/>
            <a:ext cx="3136418" cy="1728192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if(</a:t>
            </a:r>
            <a:r>
              <a:rPr lang="ko-KR" altLang="en-US" dirty="0" err="1">
                <a:solidFill>
                  <a:sysClr val="windowText" lastClr="000000"/>
                </a:solidFill>
                <a:latin typeface="+mn-ea"/>
              </a:rPr>
              <a:t>조건식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    </a:t>
            </a:r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조건식이 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t</a:t>
            </a:r>
            <a:r>
              <a:rPr lang="en-US" altLang="ko-KR" dirty="0" smtClean="0">
                <a:solidFill>
                  <a:sysClr val="windowText" lastClr="000000"/>
                </a:solidFill>
                <a:latin typeface="+mn-ea"/>
              </a:rPr>
              <a:t>rue</a:t>
            </a:r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이면 실행</a:t>
            </a:r>
            <a:endParaRPr lang="en-US" altLang="ko-KR" dirty="0" smtClean="0">
              <a:solidFill>
                <a:sysClr val="windowText" lastClr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  <a:latin typeface="+mn-ea"/>
              </a:rPr>
              <a:t>}</a:t>
            </a:r>
            <a:endParaRPr lang="en-US" altLang="ko-KR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8479" y="1854895"/>
            <a:ext cx="1216321" cy="40862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true/false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>
            <a:off x="2591385" y="2059207"/>
            <a:ext cx="357094" cy="36004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45" y="4087142"/>
            <a:ext cx="6569010" cy="16232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825208" y="423115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l</a:t>
            </a:r>
            <a:r>
              <a:rPr lang="en-US" altLang="ko-KR" dirty="0" smtClean="0">
                <a:solidFill>
                  <a:srgbClr val="C00000"/>
                </a:solidFill>
              </a:rPr>
              <a:t>imit_speed.html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02184" y="1124744"/>
            <a:ext cx="8127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배수를 출력하고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그 개수를 찾는 프로그램을 작성하세요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(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: times3_ex.html)</a:t>
            </a:r>
          </a:p>
          <a:p>
            <a:r>
              <a:rPr lang="en-US" altLang="ko-KR" dirty="0" smtClean="0"/>
              <a:t>----------------------------------------------------------------------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00" y="4468570"/>
            <a:ext cx="5832648" cy="1840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19" y="2708920"/>
            <a:ext cx="3888432" cy="162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7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구구단 만들기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13" y="2205028"/>
            <a:ext cx="1942349" cy="25498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23" y="2205028"/>
            <a:ext cx="5804001" cy="26641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244588" y="1290826"/>
            <a:ext cx="5868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구구단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단을 </a:t>
            </a:r>
            <a:r>
              <a:rPr lang="ko-KR" altLang="en-US" sz="2000" b="1" dirty="0" err="1" smtClean="0"/>
              <a:t>입력받아</a:t>
            </a:r>
            <a:r>
              <a:rPr lang="ko-KR" altLang="en-US" sz="2000" b="1" dirty="0" smtClean="0"/>
              <a:t> 구구단 출력하기 </a:t>
            </a:r>
            <a:r>
              <a:rPr lang="en-US" altLang="ko-KR" sz="2000" b="1" dirty="0" smtClean="0"/>
              <a:t>  </a:t>
            </a:r>
            <a:r>
              <a:rPr lang="en-US" altLang="ko-KR" sz="2000" dirty="0" smtClean="0"/>
              <a:t> 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09497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88604" y="1240884"/>
            <a:ext cx="30603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이중 </a:t>
            </a:r>
            <a:r>
              <a:rPr lang="en-US" altLang="ko-KR" sz="2000" b="1" dirty="0" smtClean="0"/>
              <a:t>for</a:t>
            </a:r>
            <a:r>
              <a:rPr lang="ko-KR" altLang="en-US" sz="2400" b="1" dirty="0" smtClean="0"/>
              <a:t>문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열 구현하기</a:t>
            </a:r>
            <a:r>
              <a:rPr lang="en-US" altLang="ko-KR" sz="2000" dirty="0" smtClean="0"/>
              <a:t>   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68624" y="2609036"/>
            <a:ext cx="3384376" cy="2548156"/>
          </a:xfrm>
          <a:prstGeom prst="round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for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초기값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;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조건식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;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증감값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>
                <a:solidFill>
                  <a:sysClr val="windowText" lastClr="000000"/>
                </a:solidFill>
              </a:rPr>
              <a:t>for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초기값</a:t>
            </a:r>
            <a:r>
              <a:rPr lang="en-US" altLang="ko-KR" dirty="0">
                <a:solidFill>
                  <a:sysClr val="windowText" lastClr="000000"/>
                </a:solidFill>
              </a:rPr>
              <a:t>;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조건식</a:t>
            </a:r>
            <a:r>
              <a:rPr lang="en-US" altLang="ko-KR" dirty="0">
                <a:solidFill>
                  <a:sysClr val="windowText" lastClr="000000"/>
                </a:solidFill>
              </a:rPr>
              <a:t>;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증감값</a:t>
            </a:r>
            <a:r>
              <a:rPr lang="en-US" altLang="ko-KR" dirty="0">
                <a:solidFill>
                  <a:sysClr val="windowText" lastClr="000000"/>
                </a:solidFill>
              </a:rPr>
              <a:t>){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  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실행문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;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}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2600" y="2658235"/>
            <a:ext cx="3744416" cy="233293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601072" y="329433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행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07388" y="3262977"/>
            <a:ext cx="3001596" cy="136228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529064" y="384833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열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5047750" y="3479001"/>
            <a:ext cx="5533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4808984" y="3944118"/>
            <a:ext cx="792088" cy="8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23653" y="24025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5</a:t>
            </a:r>
            <a:r>
              <a:rPr lang="ko-KR" altLang="en-US" dirty="0" smtClean="0"/>
              <a:t>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348" y="2797070"/>
            <a:ext cx="3205140" cy="228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7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06356" y="1270523"/>
            <a:ext cx="30603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이중 </a:t>
            </a:r>
            <a:r>
              <a:rPr lang="en-US" altLang="ko-KR" sz="2000" b="1" dirty="0" smtClean="0"/>
              <a:t>for</a:t>
            </a:r>
            <a:r>
              <a:rPr lang="ko-KR" altLang="en-US" sz="2400" b="1" dirty="0" smtClean="0"/>
              <a:t>문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열 구현하기</a:t>
            </a:r>
            <a:r>
              <a:rPr lang="en-US" altLang="ko-KR" sz="2000" dirty="0" smtClean="0"/>
              <a:t>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614" y="2708920"/>
            <a:ext cx="1515001" cy="184256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1" b="13213"/>
          <a:stretch/>
        </p:blipFill>
        <p:spPr>
          <a:xfrm>
            <a:off x="4331454" y="2708920"/>
            <a:ext cx="3814446" cy="159482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916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568624" y="1340768"/>
            <a:ext cx="30603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별 찍기</a:t>
            </a:r>
            <a:r>
              <a:rPr lang="en-US" altLang="ko-KR" sz="2000" dirty="0" smtClean="0"/>
              <a:t>  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702" y="2192843"/>
            <a:ext cx="1224136" cy="3654405"/>
          </a:xfrm>
          <a:prstGeom prst="rect">
            <a:avLst/>
          </a:prstGeom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1844824"/>
            <a:ext cx="4007854" cy="47028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56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568624" y="1340768"/>
            <a:ext cx="30603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별 찍기</a:t>
            </a:r>
            <a:r>
              <a:rPr lang="en-US" altLang="ko-KR" sz="2000" dirty="0" smtClean="0"/>
              <a:t>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79" y="2020897"/>
            <a:ext cx="1165961" cy="36045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2020897"/>
            <a:ext cx="4808637" cy="17832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656855" y="3933056"/>
            <a:ext cx="480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★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감소연산자</a:t>
            </a:r>
            <a:r>
              <a:rPr lang="en-US" altLang="ko-KR" dirty="0" smtClean="0"/>
              <a:t>(--)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사용하여 구현하기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56856" y="4365104"/>
            <a:ext cx="4808637" cy="151216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7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구구단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660318"/>
            <a:ext cx="6210671" cy="36893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371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구구단 프로그램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633473"/>
            <a:ext cx="6914615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3284984"/>
            <a:ext cx="3246402" cy="24233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632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971" y="2411087"/>
            <a:ext cx="4862461" cy="20260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683" y="2411087"/>
            <a:ext cx="2319045" cy="20260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280592" y="1427583"/>
            <a:ext cx="6192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연속으로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증가하는 자연수를 출력하는 프로그램</a:t>
            </a:r>
            <a:r>
              <a:rPr lang="en-US" altLang="ko-KR" sz="2000" dirty="0" smtClean="0"/>
              <a:t>   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7763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자리 배치도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899" y="2060848"/>
            <a:ext cx="3722485" cy="1368152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899" y="3573015"/>
            <a:ext cx="3722485" cy="1364226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448780"/>
            <a:ext cx="3423654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2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If ~ else </a:t>
            </a:r>
            <a:r>
              <a:rPr lang="ko-KR" altLang="en-US" sz="2800" dirty="0" smtClean="0"/>
              <a:t>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96616" y="1268760"/>
            <a:ext cx="22322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/>
              <a:t>if ~ else</a:t>
            </a:r>
            <a:r>
              <a:rPr lang="ko-KR" altLang="en-US" sz="2000" b="1" dirty="0" smtClean="0"/>
              <a:t>문</a:t>
            </a:r>
            <a:endParaRPr lang="en-US" altLang="ko-KR" sz="2000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960598" y="1844824"/>
            <a:ext cx="3136418" cy="2088231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if(</a:t>
            </a:r>
            <a:r>
              <a:rPr lang="ko-KR" altLang="en-US" dirty="0" err="1">
                <a:solidFill>
                  <a:sysClr val="windowText" lastClr="000000"/>
                </a:solidFill>
                <a:latin typeface="+mn-ea"/>
              </a:rPr>
              <a:t>조건식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  </a:t>
            </a:r>
            <a:r>
              <a:rPr lang="ko-KR" altLang="en-US" b="1" i="1" dirty="0" smtClean="0">
                <a:solidFill>
                  <a:sysClr val="windowText" lastClr="000000"/>
                </a:solidFill>
                <a:latin typeface="+mn-ea"/>
              </a:rPr>
              <a:t>조건식이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true</a:t>
            </a:r>
            <a:r>
              <a:rPr lang="ko-KR" altLang="en-US" b="1" i="1" dirty="0" smtClean="0">
                <a:solidFill>
                  <a:sysClr val="windowText" lastClr="000000"/>
                </a:solidFill>
                <a:latin typeface="+mn-ea"/>
              </a:rPr>
              <a:t>이면 실행</a:t>
            </a:r>
            <a:endParaRPr lang="en-US" altLang="ko-KR" b="1" i="1" dirty="0" smtClean="0">
              <a:solidFill>
                <a:sysClr val="windowText" lastClr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  <a:latin typeface="+mn-ea"/>
              </a:rPr>
              <a:t>}else{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  </a:t>
            </a:r>
            <a:r>
              <a:rPr lang="ko-KR" altLang="en-US" b="1" i="1" dirty="0" smtClean="0">
                <a:solidFill>
                  <a:sysClr val="windowText" lastClr="000000"/>
                </a:solidFill>
                <a:latin typeface="+mn-ea"/>
              </a:rPr>
              <a:t>조건식이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false</a:t>
            </a:r>
            <a:r>
              <a:rPr lang="ko-KR" altLang="en-US" b="1" i="1" dirty="0" smtClean="0">
                <a:solidFill>
                  <a:sysClr val="windowText" lastClr="000000"/>
                </a:solidFill>
                <a:latin typeface="+mn-ea"/>
              </a:rPr>
              <a:t>이면 </a:t>
            </a:r>
            <a:r>
              <a:rPr lang="ko-KR" altLang="en-US" b="1" i="1" dirty="0">
                <a:solidFill>
                  <a:sysClr val="windowText" lastClr="000000"/>
                </a:solidFill>
                <a:latin typeface="+mn-ea"/>
              </a:rPr>
              <a:t>실행</a:t>
            </a:r>
            <a:endParaRPr lang="en-US" altLang="ko-KR" b="1" i="1" dirty="0" smtClean="0">
              <a:solidFill>
                <a:sysClr val="windowText" lastClr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4210332"/>
            <a:ext cx="6264696" cy="22430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177136" y="376899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limit_speed2.html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자리 배치도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24608" y="1601308"/>
            <a:ext cx="1584176" cy="36004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eat.html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200" y="2132856"/>
            <a:ext cx="4016088" cy="13412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200" y="3963860"/>
            <a:ext cx="6515665" cy="10897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097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자리 배치도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393160" y="2333963"/>
            <a:ext cx="1152128" cy="36004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seat.js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469740"/>
            <a:ext cx="5400600" cy="29059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3140968"/>
            <a:ext cx="5376386" cy="2736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25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If ~ else </a:t>
            </a:r>
            <a:r>
              <a:rPr lang="ko-KR" altLang="en-US" sz="2800" dirty="0" smtClean="0"/>
              <a:t>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24608" y="1320713"/>
            <a:ext cx="468052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 smtClean="0"/>
              <a:t>짝수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홀수를 판별하는 프로그램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</a:t>
            </a:r>
            <a:r>
              <a:rPr lang="ko-KR" altLang="en-US" b="1" dirty="0" smtClean="0"/>
              <a:t>조건연산자와 </a:t>
            </a:r>
            <a:r>
              <a:rPr lang="ko-KR" altLang="en-US" b="1" dirty="0" err="1" smtClean="0"/>
              <a:t>조건문</a:t>
            </a:r>
            <a:r>
              <a:rPr lang="ko-KR" altLang="en-US" b="1" dirty="0" smtClean="0"/>
              <a:t> 비교 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492606"/>
            <a:ext cx="6294666" cy="28806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507614" y="2307940"/>
            <a:ext cx="182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e</a:t>
            </a:r>
            <a:r>
              <a:rPr lang="en-US" altLang="ko-KR" dirty="0" smtClean="0">
                <a:solidFill>
                  <a:srgbClr val="C00000"/>
                </a:solidFill>
              </a:rPr>
              <a:t>ven_odd.html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i</a:t>
            </a:r>
            <a:r>
              <a:rPr lang="en-US" altLang="ko-KR" sz="2800" dirty="0" smtClean="0"/>
              <a:t>f </a:t>
            </a:r>
            <a:r>
              <a:rPr lang="ko-KR" altLang="en-US" sz="2800" dirty="0" err="1" smtClean="0"/>
              <a:t>조건</a:t>
            </a:r>
            <a:r>
              <a:rPr lang="ko-KR" altLang="en-US" sz="2800" dirty="0" err="1"/>
              <a:t>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50118" y="1362834"/>
            <a:ext cx="28787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if ~ else if ~ else</a:t>
            </a:r>
            <a:r>
              <a:rPr lang="ko-KR" altLang="en-US" sz="2000" b="1" dirty="0" smtClean="0"/>
              <a:t>문</a:t>
            </a:r>
            <a:endParaRPr lang="en-US" altLang="ko-KR" sz="2000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75122" y="2132856"/>
            <a:ext cx="3456383" cy="376367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if(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조건식</a:t>
            </a:r>
            <a:r>
              <a:rPr lang="en-US" altLang="ko-KR" dirty="0">
                <a:solidFill>
                  <a:sysClr val="windowText" lastClr="000000"/>
                </a:solidFill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조건식이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true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이면 실행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}else if(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조건식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2){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조건식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가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true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이면 </a:t>
            </a:r>
            <a:r>
              <a:rPr lang="ko-KR" altLang="en-US" dirty="0">
                <a:solidFill>
                  <a:sysClr val="windowText" lastClr="000000"/>
                </a:solidFill>
              </a:rPr>
              <a:t>실행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}else{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조건식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1,2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가 모두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false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이면  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1988840"/>
            <a:ext cx="3168352" cy="1517017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89390"/>
              </p:ext>
            </p:extLst>
          </p:nvPr>
        </p:nvGraphicFramePr>
        <p:xfrm>
          <a:off x="5180529" y="3933056"/>
          <a:ext cx="3024336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대 상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입장료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취학전</a:t>
                      </a:r>
                      <a:r>
                        <a:rPr lang="ko-KR" altLang="en-US" sz="1600" dirty="0" smtClean="0"/>
                        <a:t> 아동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1,000</a:t>
                      </a:r>
                      <a:r>
                        <a:rPr lang="ko-KR" altLang="en-US" sz="1600" dirty="0" smtClean="0"/>
                        <a:t>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초등학생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2,000</a:t>
                      </a:r>
                      <a:r>
                        <a:rPr lang="ko-KR" altLang="en-US" sz="1600" dirty="0" smtClean="0"/>
                        <a:t>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중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ko-KR" altLang="en-US" sz="1600" dirty="0" smtClean="0"/>
                        <a:t>고등학생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2,500</a:t>
                      </a:r>
                      <a:r>
                        <a:rPr lang="ko-KR" altLang="en-US" sz="1600" dirty="0" smtClean="0"/>
                        <a:t>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4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일반인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3,000</a:t>
                      </a:r>
                      <a:r>
                        <a:rPr lang="ko-KR" altLang="en-US" sz="1600" dirty="0" smtClean="0"/>
                        <a:t>원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4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If~ else if~ else </a:t>
            </a:r>
            <a:r>
              <a:rPr lang="ko-KR" altLang="en-US" sz="2800" dirty="0"/>
              <a:t>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8544" y="1268760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smtClean="0"/>
              <a:t>놀이공원 입장료 계산 프로그램</a:t>
            </a:r>
            <a:r>
              <a:rPr lang="en-US" altLang="ko-KR" sz="2000" b="1" dirty="0" smtClean="0"/>
              <a:t>  </a:t>
            </a:r>
            <a:r>
              <a:rPr lang="en-US" altLang="ko-KR" sz="2000" dirty="0" smtClean="0"/>
              <a:t>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297" y="3995882"/>
            <a:ext cx="2857703" cy="1619135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060848"/>
            <a:ext cx="4032448" cy="10988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57"/>
          <a:stretch/>
        </p:blipFill>
        <p:spPr>
          <a:xfrm>
            <a:off x="5135678" y="2051666"/>
            <a:ext cx="4137802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157356" y="2168778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charge.html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33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i</a:t>
            </a:r>
            <a:r>
              <a:rPr lang="en-US" altLang="ko-KR" sz="2800" dirty="0" smtClean="0"/>
              <a:t>f </a:t>
            </a:r>
            <a:r>
              <a:rPr lang="ko-KR" altLang="en-US" sz="2800" dirty="0" err="1" smtClean="0"/>
              <a:t>조건</a:t>
            </a:r>
            <a:r>
              <a:rPr lang="ko-KR" altLang="en-US" sz="2800" dirty="0" err="1"/>
              <a:t>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210158" y="1268760"/>
            <a:ext cx="28787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학점 계산 프로그램</a:t>
            </a:r>
            <a:endParaRPr lang="en-US" altLang="ko-KR" sz="2000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09473"/>
              </p:ext>
            </p:extLst>
          </p:nvPr>
        </p:nvGraphicFramePr>
        <p:xfrm>
          <a:off x="1496616" y="2132856"/>
          <a:ext cx="3744416" cy="241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점수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학점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90</a:t>
                      </a:r>
                      <a:r>
                        <a:rPr lang="ko-KR" altLang="en-US" sz="1600" dirty="0" smtClean="0"/>
                        <a:t>점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~ 100</a:t>
                      </a:r>
                      <a:r>
                        <a:rPr lang="ko-KR" altLang="en-US" sz="1600" baseline="0" dirty="0" smtClean="0"/>
                        <a:t>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80</a:t>
                      </a:r>
                      <a:r>
                        <a:rPr lang="ko-KR" altLang="en-US" sz="1600" dirty="0" smtClean="0"/>
                        <a:t>점 </a:t>
                      </a:r>
                      <a:r>
                        <a:rPr lang="en-US" altLang="ko-KR" sz="1600" dirty="0" smtClean="0"/>
                        <a:t>~ 90</a:t>
                      </a:r>
                      <a:r>
                        <a:rPr lang="ko-KR" altLang="en-US" sz="1600" dirty="0" smtClean="0"/>
                        <a:t>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70</a:t>
                      </a:r>
                      <a:r>
                        <a:rPr lang="ko-KR" altLang="en-US" sz="1600" dirty="0" smtClean="0"/>
                        <a:t>점 </a:t>
                      </a:r>
                      <a:r>
                        <a:rPr lang="en-US" altLang="ko-KR" sz="1600" dirty="0" smtClean="0"/>
                        <a:t>~ 80</a:t>
                      </a:r>
                      <a:r>
                        <a:rPr lang="ko-KR" altLang="en-US" sz="1600" dirty="0" smtClean="0"/>
                        <a:t>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60</a:t>
                      </a:r>
                      <a:r>
                        <a:rPr lang="ko-KR" altLang="en-US" sz="1600" dirty="0" smtClean="0"/>
                        <a:t>점 </a:t>
                      </a:r>
                      <a:r>
                        <a:rPr lang="en-US" altLang="ko-KR" sz="1600" dirty="0" smtClean="0"/>
                        <a:t>~ 70</a:t>
                      </a:r>
                      <a:r>
                        <a:rPr lang="ko-KR" altLang="en-US" sz="1600" dirty="0" smtClean="0"/>
                        <a:t>점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60</a:t>
                      </a:r>
                      <a:r>
                        <a:rPr lang="ko-KR" altLang="en-US" sz="1600" dirty="0" smtClean="0"/>
                        <a:t>점 미만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F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2492896"/>
            <a:ext cx="3132092" cy="14555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37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i</a:t>
            </a:r>
            <a:r>
              <a:rPr lang="en-US" altLang="ko-KR" sz="2800" dirty="0" smtClean="0"/>
              <a:t>f </a:t>
            </a:r>
            <a:r>
              <a:rPr lang="ko-KR" altLang="en-US" sz="2800" dirty="0" err="1" smtClean="0"/>
              <a:t>조건</a:t>
            </a:r>
            <a:r>
              <a:rPr lang="ko-KR" altLang="en-US" sz="2800" dirty="0" err="1"/>
              <a:t>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210158" y="1268760"/>
            <a:ext cx="28787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학점 계산 프로그램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16278"/>
            <a:ext cx="5112568" cy="4639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177136" y="24208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grade.js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3068960"/>
            <a:ext cx="4038950" cy="8001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04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5830</TotalTime>
  <Words>769</Words>
  <Application>Microsoft Office PowerPoint</Application>
  <PresentationFormat>A4 용지(210x297mm)</PresentationFormat>
  <Paragraphs>268</Paragraphs>
  <Slides>41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3강. 제어문(조건, 반복문)</vt:lpstr>
      <vt:lpstr>조건문</vt:lpstr>
      <vt:lpstr>if 문</vt:lpstr>
      <vt:lpstr>If ~ else 문</vt:lpstr>
      <vt:lpstr>If ~ else 문</vt:lpstr>
      <vt:lpstr>if 조건문</vt:lpstr>
      <vt:lpstr>If~ else if~ else 문</vt:lpstr>
      <vt:lpstr>if 조건문</vt:lpstr>
      <vt:lpstr>if 조건문</vt:lpstr>
      <vt:lpstr>자리배치도 프로그램</vt:lpstr>
      <vt:lpstr>자리배치도 프로그램</vt:lpstr>
      <vt:lpstr>조건문 연습 문제</vt:lpstr>
      <vt:lpstr>switch문</vt:lpstr>
      <vt:lpstr>switch문</vt:lpstr>
      <vt:lpstr>switch문</vt:lpstr>
      <vt:lpstr>switch문</vt:lpstr>
      <vt:lpstr>반복문</vt:lpstr>
      <vt:lpstr>반복문</vt:lpstr>
      <vt:lpstr>while문</vt:lpstr>
      <vt:lpstr>while ~ break 문</vt:lpstr>
      <vt:lpstr>while ~ break 문</vt:lpstr>
      <vt:lpstr>while ~ break 문</vt:lpstr>
      <vt:lpstr> 실습 문제</vt:lpstr>
      <vt:lpstr>for 문</vt:lpstr>
      <vt:lpstr>for 문</vt:lpstr>
      <vt:lpstr>for 문</vt:lpstr>
      <vt:lpstr>for 문</vt:lpstr>
      <vt:lpstr> continue문</vt:lpstr>
      <vt:lpstr> continue문</vt:lpstr>
      <vt:lpstr>연습 문제</vt:lpstr>
      <vt:lpstr>구구단 만들기</vt:lpstr>
      <vt:lpstr>반복문</vt:lpstr>
      <vt:lpstr>반복문</vt:lpstr>
      <vt:lpstr>반복문</vt:lpstr>
      <vt:lpstr>반복문</vt:lpstr>
      <vt:lpstr>구구단 프로그램</vt:lpstr>
      <vt:lpstr>구구단 프로그램</vt:lpstr>
      <vt:lpstr>반복문</vt:lpstr>
      <vt:lpstr>자리 배치도</vt:lpstr>
      <vt:lpstr>자리 배치도</vt:lpstr>
      <vt:lpstr>자리 배치도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426</cp:revision>
  <dcterms:created xsi:type="dcterms:W3CDTF">2019-03-04T02:36:55Z</dcterms:created>
  <dcterms:modified xsi:type="dcterms:W3CDTF">2022-05-22T22:05:09Z</dcterms:modified>
</cp:coreProperties>
</file>