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25" r:id="rId3"/>
    <p:sldId id="357" r:id="rId4"/>
    <p:sldId id="359" r:id="rId5"/>
    <p:sldId id="374" r:id="rId6"/>
    <p:sldId id="371" r:id="rId7"/>
    <p:sldId id="372" r:id="rId8"/>
    <p:sldId id="373" r:id="rId9"/>
    <p:sldId id="375" r:id="rId10"/>
    <p:sldId id="376" r:id="rId11"/>
    <p:sldId id="377" r:id="rId12"/>
    <p:sldId id="378" r:id="rId13"/>
    <p:sldId id="384" r:id="rId14"/>
    <p:sldId id="379" r:id="rId15"/>
    <p:sldId id="380" r:id="rId16"/>
    <p:sldId id="381" r:id="rId17"/>
    <p:sldId id="387" r:id="rId18"/>
    <p:sldId id="400" r:id="rId19"/>
    <p:sldId id="382" r:id="rId20"/>
    <p:sldId id="383" r:id="rId21"/>
    <p:sldId id="395" r:id="rId22"/>
    <p:sldId id="385" r:id="rId23"/>
    <p:sldId id="401" r:id="rId24"/>
    <p:sldId id="389" r:id="rId25"/>
    <p:sldId id="386" r:id="rId26"/>
    <p:sldId id="369" r:id="rId27"/>
    <p:sldId id="370" r:id="rId28"/>
    <p:sldId id="394" r:id="rId29"/>
    <p:sldId id="363" r:id="rId30"/>
    <p:sldId id="364" r:id="rId31"/>
    <p:sldId id="366" r:id="rId32"/>
    <p:sldId id="409" r:id="rId33"/>
    <p:sldId id="410" r:id="rId34"/>
    <p:sldId id="411" r:id="rId35"/>
    <p:sldId id="365" r:id="rId36"/>
    <p:sldId id="412" r:id="rId37"/>
    <p:sldId id="413" r:id="rId38"/>
    <p:sldId id="402" r:id="rId39"/>
    <p:sldId id="415" r:id="rId40"/>
    <p:sldId id="416" r:id="rId41"/>
    <p:sldId id="414" r:id="rId42"/>
    <p:sldId id="408" r:id="rId43"/>
    <p:sldId id="403" r:id="rId44"/>
    <p:sldId id="404" r:id="rId45"/>
    <p:sldId id="405" r:id="rId46"/>
    <p:sldId id="406" r:id="rId47"/>
    <p:sldId id="407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  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54461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4</a:t>
            </a:r>
            <a:r>
              <a:rPr lang="ko-KR" altLang="en-US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200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SQL – </a:t>
            </a:r>
            <a:r>
              <a:rPr lang="en-US" altLang="ko-KR" sz="3200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DML, JOIN</a:t>
            </a:r>
            <a:endParaRPr lang="ko-KR" altLang="en-US" sz="3200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실무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9"/>
          <a:stretch/>
        </p:blipFill>
        <p:spPr>
          <a:xfrm>
            <a:off x="1475656" y="1536894"/>
            <a:ext cx="4610500" cy="4254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912450"/>
            <a:ext cx="1832772" cy="453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773529"/>
            <a:ext cx="916386" cy="499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42260"/>
            <a:ext cx="1013548" cy="502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86" y="1718552"/>
            <a:ext cx="777307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27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GROUP BY</a:t>
            </a:r>
            <a:r>
              <a:rPr lang="en-US" altLang="ko-KR" dirty="0"/>
              <a:t>: </a:t>
            </a:r>
            <a:r>
              <a:rPr lang="ko-KR" altLang="en-US" dirty="0"/>
              <a:t>속성 값이 같은 </a:t>
            </a:r>
            <a:r>
              <a:rPr lang="ko-KR" altLang="en-US" dirty="0" err="1"/>
              <a:t>값끼리</a:t>
            </a:r>
            <a:r>
              <a:rPr lang="ko-KR" altLang="en-US" dirty="0"/>
              <a:t> 그룹을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1556792"/>
            <a:ext cx="576064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094227" y="4005064"/>
            <a:ext cx="5760640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[WHERE  </a:t>
            </a:r>
            <a:r>
              <a:rPr lang="ko-KR" altLang="en-US" sz="1600" dirty="0" err="1"/>
              <a:t>조건식</a:t>
            </a:r>
            <a:r>
              <a:rPr lang="en-US" altLang="ko-KR" sz="1600" dirty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HAVING</a:t>
            </a:r>
            <a:r>
              <a:rPr lang="en-US" altLang="ko-KR" sz="1600" dirty="0"/>
              <a:t>  </a:t>
            </a:r>
            <a:r>
              <a:rPr lang="ko-KR" altLang="en-US" sz="1600" dirty="0" smtClean="0"/>
              <a:t>조건식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[ORDER BY </a:t>
            </a:r>
            <a:r>
              <a:rPr lang="ko-KR" altLang="en-US" sz="1600" dirty="0" err="1" smtClean="0"/>
              <a:t>칼럼명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1119986" y="3501008"/>
            <a:ext cx="7412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HAVING </a:t>
            </a:r>
            <a:r>
              <a:rPr lang="ko-KR" altLang="en-US" b="1" dirty="0"/>
              <a:t>절</a:t>
            </a:r>
            <a:r>
              <a:rPr lang="ko-KR" altLang="en-US" dirty="0"/>
              <a:t>은 </a:t>
            </a:r>
            <a:r>
              <a:rPr lang="en-US" altLang="ko-KR" dirty="0"/>
              <a:t>GROUP BY </a:t>
            </a:r>
            <a:r>
              <a:rPr lang="ko-KR" altLang="en-US" dirty="0"/>
              <a:t>질의 결과 나타내는 그룹을 제한하는 역할</a:t>
            </a:r>
          </a:p>
        </p:txBody>
      </p:sp>
    </p:spTree>
    <p:extLst>
      <p:ext uri="{BB962C8B-B14F-4D97-AF65-F5344CB8AC3E}">
        <p14:creationId xmlns:p14="http://schemas.microsoft.com/office/powerpoint/2010/main" val="15263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3" y="1268760"/>
            <a:ext cx="746062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99592" y="4725144"/>
            <a:ext cx="727280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※ </a:t>
            </a:r>
            <a:r>
              <a:rPr lang="ko-KR" altLang="en-US" dirty="0">
                <a:solidFill>
                  <a:srgbClr val="C00000"/>
                </a:solidFill>
              </a:rPr>
              <a:t>주의사항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GROPU BY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투플을</a:t>
            </a:r>
            <a:r>
              <a:rPr lang="ko-KR" altLang="en-US" sz="1600" dirty="0"/>
              <a:t> 그룹으로 묶은 후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절에는 </a:t>
            </a:r>
            <a:r>
              <a:rPr lang="en-US" altLang="ko-KR" sz="1600" dirty="0"/>
              <a:t>GROUP BY</a:t>
            </a:r>
            <a:r>
              <a:rPr lang="ko-KR" altLang="en-US" sz="1600" dirty="0"/>
              <a:t>에서 사용한 속성과 </a:t>
            </a:r>
            <a:r>
              <a:rPr lang="ko-KR" altLang="en-US" sz="1600" dirty="0" err="1"/>
              <a:t>집계함수만</a:t>
            </a:r>
            <a:r>
              <a:rPr lang="ko-KR" altLang="en-US" sz="1600" dirty="0"/>
              <a:t> 나올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056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실습문제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844824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이름과 주소를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모든 고객의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＇</a:t>
            </a:r>
            <a:r>
              <a:rPr lang="ko-KR" altLang="en-US" dirty="0"/>
              <a:t>영국</a:t>
            </a:r>
            <a:r>
              <a:rPr lang="en-US" altLang="ko-KR" dirty="0"/>
              <a:t>’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이름이 </a:t>
            </a:r>
            <a:r>
              <a:rPr lang="en-US" altLang="ko-KR" dirty="0"/>
              <a:t>'</a:t>
            </a:r>
            <a:r>
              <a:rPr lang="ko-KR" altLang="en-US" dirty="0"/>
              <a:t>김연아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안산</a:t>
            </a:r>
            <a:r>
              <a:rPr lang="en-US" altLang="ko-KR" dirty="0"/>
              <a:t>'</a:t>
            </a:r>
            <a:r>
              <a:rPr lang="ko-KR" altLang="en-US" dirty="0"/>
              <a:t>인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주소가 </a:t>
            </a:r>
            <a:r>
              <a:rPr lang="en-US" altLang="ko-KR" dirty="0"/>
              <a:t>'</a:t>
            </a:r>
            <a:r>
              <a:rPr lang="ko-KR" altLang="en-US" dirty="0"/>
              <a:t>대한민국</a:t>
            </a:r>
            <a:r>
              <a:rPr lang="en-US" altLang="ko-KR" dirty="0"/>
              <a:t>'</a:t>
            </a:r>
            <a:r>
              <a:rPr lang="ko-KR" altLang="en-US" dirty="0"/>
              <a:t>이 아닌 고객을 검색하시오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전화번호가 없는 고객을 검색하시오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고객을 이름순으로 정렬하시오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고객의 총 인원수를 구하시오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24247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마당 서점의 고객 테이블을 검색하시오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3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19675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조인이란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9308" y="155679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조인은 한 개 이상의 테이블과 테이블을 서로 연결하여 사용하는 기법을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동등조인</a:t>
            </a:r>
            <a:r>
              <a:rPr lang="en-US" altLang="ko-KR" sz="1600" dirty="0"/>
              <a:t>, </a:t>
            </a:r>
            <a:r>
              <a:rPr lang="ko-KR" altLang="en-US" sz="1600" dirty="0"/>
              <a:t>외부 조인</a:t>
            </a:r>
            <a:r>
              <a:rPr lang="en-US" altLang="ko-KR" sz="1600" dirty="0"/>
              <a:t>, </a:t>
            </a:r>
            <a:r>
              <a:rPr lang="ko-KR" altLang="en-US" sz="1600" dirty="0"/>
              <a:t>자체 </a:t>
            </a:r>
            <a:r>
              <a:rPr lang="ko-KR" altLang="en-US" sz="1600" dirty="0" err="1"/>
              <a:t>조인등이</a:t>
            </a:r>
            <a:r>
              <a:rPr lang="ko-KR" altLang="en-US" sz="1600" dirty="0"/>
              <a:t>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/>
          </p:nvPr>
        </p:nvGraphicFramePr>
        <p:xfrm>
          <a:off x="915312" y="2420888"/>
          <a:ext cx="7473112" cy="140920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13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5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조인 기법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동등 조인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equi</a:t>
                      </a:r>
                      <a:r>
                        <a:rPr lang="en-US" altLang="ko-KR" sz="1600" dirty="0"/>
                        <a:t>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/>
                        <a:t> 조인 조건이 정확히 일치하는 경우에 결과를 출력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외부 조인</a:t>
                      </a:r>
                      <a:r>
                        <a:rPr lang="en-US" altLang="ko-KR" sz="1600" dirty="0"/>
                        <a:t>(outer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조인 조건이 정확히 일치하지 않아도 모든 결과를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조인</a:t>
                      </a:r>
                      <a:r>
                        <a:rPr lang="en-US" altLang="ko-KR" sz="1600" dirty="0"/>
                        <a:t>(self join)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자체 테이블에서 조인하고자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331640" y="4365104"/>
            <a:ext cx="59766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SELECT 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FROM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1,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테이블 이름 </a:t>
            </a:r>
            <a:r>
              <a:rPr lang="en-US" altLang="ko-KR" sz="1600" dirty="0"/>
              <a:t>1.</a:t>
            </a:r>
            <a:r>
              <a:rPr lang="ko-KR" altLang="en-US" sz="1600" dirty="0"/>
              <a:t>열 이름</a:t>
            </a:r>
            <a:r>
              <a:rPr lang="en-US" altLang="ko-KR" sz="1600" dirty="0"/>
              <a:t>1 =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2.</a:t>
            </a:r>
            <a:r>
              <a:rPr lang="ko-KR" altLang="en-US" sz="1600" dirty="0"/>
              <a:t>열 이름 </a:t>
            </a:r>
            <a:r>
              <a:rPr lang="en-US" altLang="ko-KR" sz="16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393305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</a:t>
            </a:r>
            <a:r>
              <a:rPr lang="ko-KR" altLang="en-US" b="1" dirty="0"/>
              <a:t>문법 규칙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27984" y="5301208"/>
            <a:ext cx="360041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87806" y="5589240"/>
            <a:ext cx="3622322" cy="6044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두 테이블의 열이 갖고 있는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데이터값을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논리적으로 연결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788025" y="5661247"/>
            <a:ext cx="482133" cy="1800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6698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동등 조인</a:t>
            </a:r>
            <a:r>
              <a:rPr lang="en-US" altLang="ko-KR" b="1" dirty="0"/>
              <a:t>(</a:t>
            </a:r>
            <a:r>
              <a:rPr lang="en-US" altLang="ko-KR" b="1" dirty="0" err="1"/>
              <a:t>equi</a:t>
            </a:r>
            <a:r>
              <a:rPr lang="en-US" altLang="ko-KR" b="1" dirty="0"/>
              <a:t> join or inner join)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양쪽 테이블에서 조인 조건이 일치하는 행만 가져오는 조인으로 </a:t>
            </a:r>
            <a:r>
              <a:rPr lang="ko-KR" altLang="en-US" sz="1600" dirty="0" err="1"/>
              <a:t>기본키와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외래키의</a:t>
            </a:r>
            <a:r>
              <a:rPr lang="ko-KR" altLang="en-US" sz="1600" dirty="0"/>
              <a:t> 관계를 이용하여 조인하기도 하고 키가 아니더라도 다양한 조건으로 조인할 수 있다</a:t>
            </a:r>
            <a:r>
              <a:rPr lang="en-US" altLang="ko-KR" sz="1600" dirty="0"/>
              <a:t>.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3933056"/>
            <a:ext cx="6766469" cy="19265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1" y="2492896"/>
            <a:ext cx="4724322" cy="1146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19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84784"/>
            <a:ext cx="5616624" cy="184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84" y="3991126"/>
            <a:ext cx="2141406" cy="9373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89040"/>
            <a:ext cx="5139179" cy="1521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2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48" y="2204864"/>
            <a:ext cx="6328453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4293095"/>
            <a:ext cx="1762172" cy="1089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43853" y="1426226"/>
            <a:ext cx="544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집계 함수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SUM()</a:t>
            </a:r>
            <a:r>
              <a:rPr lang="ko-KR" altLang="en-US" sz="1600" dirty="0" smtClean="0"/>
              <a:t>를 사용할 때는 </a:t>
            </a:r>
            <a:r>
              <a:rPr lang="en-US" altLang="ko-KR" sz="1600" dirty="0" smtClean="0"/>
              <a:t>GROUP BY</a:t>
            </a:r>
            <a:r>
              <a:rPr lang="ko-KR" altLang="en-US" sz="1600" dirty="0" smtClean="0"/>
              <a:t>절을 사용함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62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3608" y="1268760"/>
            <a:ext cx="5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</a:t>
            </a:r>
            <a:r>
              <a:rPr lang="en-US" altLang="ko-KR" dirty="0"/>
              <a:t>3</a:t>
            </a:r>
            <a:r>
              <a:rPr lang="ko-KR" altLang="en-US" dirty="0"/>
              <a:t>개의 테이블 조인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855272"/>
            <a:ext cx="5391003" cy="17115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34" y="4005064"/>
            <a:ext cx="5464013" cy="16460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85"/>
          <a:stretch/>
        </p:blipFill>
        <p:spPr>
          <a:xfrm>
            <a:off x="5726767" y="4941168"/>
            <a:ext cx="2810504" cy="845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368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INNER JOIN ~ ON(FROM </a:t>
            </a:r>
            <a:r>
              <a:rPr lang="ko-KR" altLang="en-US" b="1" dirty="0"/>
              <a:t>절에서 사용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STANDARD JOIN</a:t>
            </a:r>
            <a:r>
              <a:rPr lang="ko-KR" altLang="en-US" sz="1600" dirty="0"/>
              <a:t>의 하나로 표준이 되는 </a:t>
            </a:r>
            <a:r>
              <a:rPr lang="en-US" altLang="ko-KR" sz="1600" dirty="0"/>
              <a:t>ANSI SQL</a:t>
            </a:r>
            <a:r>
              <a:rPr lang="ko-KR" altLang="en-US" sz="1600" dirty="0"/>
              <a:t>을 지정하여 </a:t>
            </a:r>
            <a:r>
              <a:rPr lang="en-US" altLang="ko-KR" sz="1600" dirty="0"/>
              <a:t>Oracle</a:t>
            </a:r>
            <a:r>
              <a:rPr lang="ko-KR" altLang="en-US" sz="1600" dirty="0"/>
              <a:t>이든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MySql</a:t>
            </a:r>
            <a:r>
              <a:rPr lang="ko-KR" altLang="en-US" sz="1600" dirty="0"/>
              <a:t>이든 모든 </a:t>
            </a:r>
            <a:r>
              <a:rPr lang="en-US" altLang="ko-KR" sz="1600" dirty="0"/>
              <a:t>DBMS</a:t>
            </a:r>
            <a:r>
              <a:rPr lang="ko-KR" altLang="en-US" sz="1600" dirty="0"/>
              <a:t>에서 사용 가능하다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Join </a:t>
            </a:r>
            <a:r>
              <a:rPr lang="ko-KR" altLang="en-US" sz="1600" dirty="0"/>
              <a:t>조건에 충족되는 데이터만 출력되는 방식이다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969916"/>
            <a:ext cx="1784628" cy="20891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48145"/>
            <a:ext cx="5367153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타원 8"/>
          <p:cNvSpPr/>
          <p:nvPr/>
        </p:nvSpPr>
        <p:spPr>
          <a:xfrm>
            <a:off x="2042811" y="2938659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31840" y="2943528"/>
            <a:ext cx="1512168" cy="127756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48660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table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6812" y="3280115"/>
            <a:ext cx="774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Right table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>
            <a:off x="3131840" y="3140968"/>
            <a:ext cx="423139" cy="864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43608" y="2168860"/>
            <a:ext cx="6552727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</a:t>
            </a:r>
            <a:r>
              <a:rPr lang="en-US" altLang="ko-KR" sz="1600" b="1" dirty="0"/>
              <a:t>WHERE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조건문</a:t>
            </a:r>
            <a:endParaRPr lang="en-US" altLang="ko-KR" sz="16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7" y="980728"/>
            <a:ext cx="7848872" cy="14401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WHERE</a:t>
            </a:r>
            <a:r>
              <a:rPr lang="ko-KR" altLang="en-US" sz="1800" dirty="0"/>
              <a:t>절은 조건에 맞는 검색을 </a:t>
            </a:r>
            <a:r>
              <a:rPr lang="ko-KR" altLang="en-US" sz="1800" dirty="0" err="1"/>
              <a:t>할때</a:t>
            </a:r>
            <a:r>
              <a:rPr lang="ko-KR" altLang="en-US" sz="1800" dirty="0"/>
              <a:t>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조건으로 사용할 수 있는 술어는 비교</a:t>
            </a:r>
            <a:r>
              <a:rPr lang="en-US" altLang="ko-KR" sz="1800" dirty="0"/>
              <a:t>, </a:t>
            </a:r>
            <a:r>
              <a:rPr lang="ko-KR" altLang="en-US" sz="1800" dirty="0"/>
              <a:t>범위</a:t>
            </a:r>
            <a:r>
              <a:rPr lang="en-US" altLang="ko-KR" sz="1800" dirty="0"/>
              <a:t>, </a:t>
            </a:r>
            <a:r>
              <a:rPr lang="ko-KR" altLang="en-US" sz="1800" dirty="0"/>
              <a:t>집합</a:t>
            </a:r>
            <a:r>
              <a:rPr lang="en-US" altLang="ko-KR" sz="1800" dirty="0"/>
              <a:t>, </a:t>
            </a:r>
            <a:r>
              <a:rPr lang="ko-KR" altLang="en-US" sz="1800" dirty="0"/>
              <a:t>패턴</a:t>
            </a:r>
            <a:r>
              <a:rPr lang="en-US" altLang="ko-KR" sz="1800" dirty="0"/>
              <a:t>, NULL</a:t>
            </a:r>
            <a:r>
              <a:rPr lang="ko-KR" altLang="en-US" sz="1800" dirty="0"/>
              <a:t>로 구분할 수 있다</a:t>
            </a:r>
            <a:r>
              <a:rPr lang="en-US" altLang="ko-KR" sz="1800" dirty="0"/>
              <a:t>.</a:t>
            </a: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05336"/>
              </p:ext>
            </p:extLst>
          </p:nvPr>
        </p:nvGraphicFramePr>
        <p:xfrm>
          <a:off x="971600" y="2924944"/>
          <a:ext cx="7056784" cy="280831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연산자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=,  &lt;&gt;,  &gt;,  &lt;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비교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같다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같지않다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크다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작다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BETWEEN..</a:t>
                      </a:r>
                      <a:r>
                        <a:rPr lang="en-US" altLang="ko-KR" sz="1800" baseline="0" dirty="0"/>
                        <a:t> AND..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IN</a:t>
                      </a:r>
                      <a:r>
                        <a:rPr lang="en-US" altLang="ko-KR" sz="1800" baseline="0" dirty="0"/>
                        <a:t> (A, B, C), NOT IN()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포함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명확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  LIKE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조회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조건값이</a:t>
                      </a:r>
                      <a:r>
                        <a:rPr lang="ko-KR" altLang="en-US" sz="1600" dirty="0"/>
                        <a:t> 불명확</a:t>
                      </a:r>
                      <a:r>
                        <a:rPr lang="en-US" altLang="ko-KR" sz="1600" dirty="0"/>
                        <a:t>), %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 IS NULL, IS</a:t>
                      </a:r>
                      <a:r>
                        <a:rPr lang="en-US" altLang="ko-KR" sz="1800" baseline="0" dirty="0"/>
                        <a:t> NOT NULL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데이터 값이 </a:t>
                      </a:r>
                      <a:r>
                        <a:rPr lang="en-US" altLang="ko-KR" sz="1600" dirty="0"/>
                        <a:t>NULL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인 경우 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57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(+) JOIN : ORACLE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WHERE </a:t>
            </a:r>
            <a:r>
              <a:rPr lang="ko-KR" altLang="en-US" sz="1600" dirty="0"/>
              <a:t>절에서 </a:t>
            </a:r>
            <a:r>
              <a:rPr lang="en-US" altLang="ko-KR" sz="1600" dirty="0"/>
              <a:t>(+) </a:t>
            </a:r>
            <a:r>
              <a:rPr lang="ko-KR" altLang="en-US" sz="1600" dirty="0"/>
              <a:t>사용</a:t>
            </a:r>
            <a:r>
              <a:rPr lang="en-US" altLang="ko-KR" sz="1600" dirty="0"/>
              <a:t> 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모든 행이 출력되는 테이블의 반대편 테이블의 옆에 </a:t>
            </a:r>
            <a:r>
              <a:rPr lang="en-US" altLang="ko-KR" sz="1600" dirty="0"/>
              <a:t>(+) </a:t>
            </a:r>
            <a:r>
              <a:rPr lang="ko-KR" altLang="en-US" sz="1600" dirty="0"/>
              <a:t>기호를 붙여준다</a:t>
            </a:r>
            <a:r>
              <a:rPr lang="en-US" altLang="ko-KR" sz="1600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07416"/>
            <a:ext cx="6408975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30" y="3861048"/>
            <a:ext cx="1575270" cy="20613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0" name="타원 9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61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조인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1111677"/>
            <a:ext cx="80648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OUTER </a:t>
            </a:r>
            <a:r>
              <a:rPr lang="en-US" altLang="ko-KR" b="1" dirty="0" smtClean="0"/>
              <a:t>JOIN – ANSI SQL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JOIN </a:t>
            </a:r>
            <a:r>
              <a:rPr lang="ko-KR" altLang="en-US" sz="1600" dirty="0"/>
              <a:t>조건에 충족하는 데이터가 아니어도 출력될 수 있는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LEFT OUTER JOIN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FROM</a:t>
            </a:r>
            <a:r>
              <a:rPr lang="ko-KR" altLang="en-US" sz="1600" dirty="0"/>
              <a:t>절 </a:t>
            </a:r>
            <a:r>
              <a:rPr lang="en-US" altLang="ko-KR" sz="1600" dirty="0"/>
              <a:t>: LEFT OUTER JOIN ~ 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439126"/>
            <a:ext cx="6530906" cy="1470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61" y="3717032"/>
            <a:ext cx="1675754" cy="2192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0" name="그룹 9"/>
          <p:cNvGrpSpPr/>
          <p:nvPr/>
        </p:nvGrpSpPr>
        <p:grpSpPr>
          <a:xfrm>
            <a:off x="2339752" y="2899328"/>
            <a:ext cx="2601197" cy="1282429"/>
            <a:chOff x="2114819" y="2780928"/>
            <a:chExt cx="2601197" cy="1282429"/>
          </a:xfrm>
        </p:grpSpPr>
        <p:sp>
          <p:nvSpPr>
            <p:cNvPr id="11" name="타원 10"/>
            <p:cNvSpPr/>
            <p:nvPr/>
          </p:nvSpPr>
          <p:spPr>
            <a:xfrm>
              <a:off x="2114819" y="2780928"/>
              <a:ext cx="1512168" cy="12775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203848" y="2785797"/>
              <a:ext cx="1512168" cy="1277560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20668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Left table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88820" y="3122384"/>
              <a:ext cx="774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Right table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06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981480"/>
            <a:ext cx="84249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서브 쿼리</a:t>
            </a:r>
            <a:r>
              <a:rPr lang="en-US" altLang="ko-KR" b="1" dirty="0"/>
              <a:t>(Sub-Query)</a:t>
            </a:r>
            <a:r>
              <a:rPr lang="ko-KR" altLang="en-US" b="1" dirty="0"/>
              <a:t>란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부속 질의</a:t>
            </a:r>
            <a:r>
              <a:rPr lang="ko-KR" altLang="en-US" sz="1600" dirty="0"/>
              <a:t>는 하나의 </a:t>
            </a:r>
            <a:r>
              <a:rPr lang="en-US" altLang="ko-KR" sz="1600" dirty="0"/>
              <a:t>SQL</a:t>
            </a:r>
            <a:r>
              <a:rPr lang="ko-KR" altLang="en-US" sz="1600" dirty="0"/>
              <a:t>문 안에 다른 </a:t>
            </a:r>
            <a:r>
              <a:rPr lang="en-US" altLang="ko-KR" sz="1600" dirty="0"/>
              <a:t>SQL</a:t>
            </a:r>
            <a:r>
              <a:rPr lang="ko-KR" altLang="en-US" sz="1600" dirty="0"/>
              <a:t>문이 중첩된 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테이블에서 가져온 데이터로 현재 테이블에 있는 정보를 찾거나 가공할 때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최종 결과를 출력하는 쿼리를 메인 쿼리라고 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위한 중간단계 혹은 보조 역할을 하는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문을 서브 쿼리라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27483" y="2996952"/>
            <a:ext cx="29404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C00000"/>
                </a:solidFill>
              </a:rPr>
              <a:t>WHERE </a:t>
            </a:r>
            <a:r>
              <a:rPr lang="ko-KR" altLang="en-US" dirty="0">
                <a:solidFill>
                  <a:srgbClr val="C00000"/>
                </a:solidFill>
              </a:rPr>
              <a:t>절 </a:t>
            </a:r>
            <a:r>
              <a:rPr lang="ko-KR" altLang="en-US" dirty="0" err="1">
                <a:solidFill>
                  <a:srgbClr val="C00000"/>
                </a:solidFill>
              </a:rPr>
              <a:t>부속질의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인라인 뷰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스칼라 </a:t>
            </a:r>
            <a:r>
              <a:rPr lang="ko-KR" altLang="en-US" dirty="0" err="1">
                <a:solidFill>
                  <a:srgbClr val="C00000"/>
                </a:solidFill>
              </a:rPr>
              <a:t>부속질의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443" y="460891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WHERE </a:t>
            </a:r>
            <a:r>
              <a:rPr lang="ko-KR" altLang="en-US" dirty="0"/>
              <a:t>절 부속질의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5012616"/>
            <a:ext cx="734481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WHERE </a:t>
            </a:r>
            <a:r>
              <a:rPr lang="ko-KR" altLang="en-US" sz="1600" dirty="0"/>
              <a:t>절에 또 다른 테이블 결과를 이용하기 다시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문을 괄호로 묶는 것을 </a:t>
            </a:r>
            <a:r>
              <a:rPr lang="ko-KR" altLang="en-US" sz="1600" dirty="0" err="1"/>
              <a:t>부속질의라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순서는 </a:t>
            </a:r>
            <a:r>
              <a:rPr lang="en-US" altLang="ko-KR" sz="1600" dirty="0"/>
              <a:t>WHERE</a:t>
            </a:r>
            <a:r>
              <a:rPr lang="ko-KR" altLang="en-US" sz="1600" dirty="0"/>
              <a:t>절의 부속 질의를 먼저 처리하고 전체 질의를 처리한다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841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32702"/>
            <a:ext cx="1615580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67443" y="112474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서브쿼리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68" y="2536558"/>
            <a:ext cx="4747671" cy="2972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3608" y="1528446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서브쿼리</a:t>
            </a:r>
            <a:r>
              <a:rPr lang="ko-KR" altLang="en-US" sz="1600" dirty="0" smtClean="0"/>
              <a:t> 결과 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이 하나인 경우로</a:t>
            </a:r>
            <a:r>
              <a:rPr lang="en-US" altLang="ko-KR" sz="1600" dirty="0"/>
              <a:t> ( =, &gt;, &lt; 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등의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비교 연산자를 사용함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17618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5121084" cy="2682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4275190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108864"/>
            <a:ext cx="5486876" cy="19889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869160"/>
            <a:ext cx="1104996" cy="8382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76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976718"/>
            <a:ext cx="911909" cy="1272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99620"/>
            <a:ext cx="4762913" cy="3124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7443" y="1124744"/>
            <a:ext cx="29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서브쿼리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52844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서브쿼리</a:t>
            </a:r>
            <a:r>
              <a:rPr lang="ko-KR" altLang="en-US" sz="1600" dirty="0" smtClean="0"/>
              <a:t> 결과 행</a:t>
            </a:r>
            <a:r>
              <a:rPr lang="en-US" altLang="ko-KR" sz="1600" dirty="0" smtClean="0"/>
              <a:t>(ROW)</a:t>
            </a:r>
            <a:r>
              <a:rPr lang="ko-KR" altLang="en-US" sz="1600" dirty="0" smtClean="0"/>
              <a:t>이 여러 개인 경우로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 </a:t>
            </a:r>
            <a:r>
              <a:rPr lang="ko-KR" altLang="en-US" sz="1600" dirty="0" smtClean="0"/>
              <a:t>등의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사용함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6755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4" y="1806892"/>
            <a:ext cx="6050805" cy="21261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75" y="3139840"/>
            <a:ext cx="746825" cy="7696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471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052736"/>
            <a:ext cx="708896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인라인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</a:t>
            </a:r>
            <a:r>
              <a:rPr lang="en-US" altLang="ko-KR" dirty="0"/>
              <a:t>– FROM </a:t>
            </a:r>
            <a:r>
              <a:rPr lang="ko-KR" altLang="en-US" dirty="0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ko-KR" altLang="en-US" sz="1600" dirty="0" err="1"/>
              <a:t>인라인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</a:t>
            </a:r>
            <a:r>
              <a:rPr lang="en-US" altLang="ko-KR" sz="1600" dirty="0"/>
              <a:t>FROM </a:t>
            </a:r>
            <a:r>
              <a:rPr lang="ko-KR" altLang="en-US" sz="1600" dirty="0"/>
              <a:t>절에서 사용되는 부속질의를 말한다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뷰는</a:t>
            </a:r>
            <a:r>
              <a:rPr lang="ko-KR" altLang="en-US" sz="1600" dirty="0"/>
              <a:t> 기존 테이블로부터 일시적으로  만들어진 가상의 </a:t>
            </a:r>
            <a:r>
              <a:rPr lang="ko-KR" altLang="en-US" sz="1600" dirty="0" err="1"/>
              <a:t>데이블이다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329047"/>
            <a:ext cx="1318374" cy="6706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06" y="2515255"/>
            <a:ext cx="5151566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9"/>
          <a:stretch/>
        </p:blipFill>
        <p:spPr>
          <a:xfrm>
            <a:off x="4325144" y="3934466"/>
            <a:ext cx="4104456" cy="2065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300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서브 쿼리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56793" y="1052736"/>
            <a:ext cx="70889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스칼라 </a:t>
            </a:r>
            <a:r>
              <a:rPr lang="ko-KR" altLang="en-US" dirty="0" err="1"/>
              <a:t>부속질의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en-US" altLang="ko-KR" sz="1600" dirty="0"/>
              <a:t>SELECT </a:t>
            </a:r>
            <a:r>
              <a:rPr lang="ko-KR" altLang="en-US" sz="1600" dirty="0"/>
              <a:t>절에서 사용되는 </a:t>
            </a:r>
            <a:r>
              <a:rPr lang="ko-KR" altLang="en-US" sz="1600" dirty="0" err="1"/>
              <a:t>부속질의로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부속질의의</a:t>
            </a:r>
            <a:r>
              <a:rPr lang="ko-KR" altLang="en-US" sz="1600" dirty="0"/>
              <a:t> 결과 값을 </a:t>
            </a:r>
            <a:r>
              <a:rPr lang="ko-KR" altLang="en-US" sz="1600" dirty="0" err="1">
                <a:solidFill>
                  <a:srgbClr val="C00000"/>
                </a:solidFill>
              </a:rPr>
              <a:t>단일행</a:t>
            </a:r>
            <a:r>
              <a:rPr lang="en-US" altLang="ko-KR" sz="1600" dirty="0">
                <a:solidFill>
                  <a:srgbClr val="C00000"/>
                </a:solidFill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단일 </a:t>
            </a:r>
            <a:r>
              <a:rPr lang="ko-KR" altLang="en-US" sz="1600" dirty="0" smtClean="0">
                <a:solidFill>
                  <a:srgbClr val="C00000"/>
                </a:solidFill>
              </a:rPr>
              <a:t> 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</a:t>
            </a:r>
            <a:r>
              <a:rPr lang="ko-KR" altLang="en-US" sz="1600" dirty="0" smtClean="0">
                <a:solidFill>
                  <a:srgbClr val="C00000"/>
                </a:solidFill>
              </a:rPr>
              <a:t>열 만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스칼라 값으로 반환한다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만약 결과값이 다중 행이거나 </a:t>
            </a:r>
            <a:r>
              <a:rPr lang="ko-KR" altLang="en-US" sz="1600" dirty="0" err="1" smtClean="0"/>
              <a:t>다중열이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라면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는 에러를 출력한다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9492"/>
            <a:ext cx="6294665" cy="1615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74409"/>
            <a:ext cx="5494496" cy="1531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906046"/>
            <a:ext cx="1737511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059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11560" y="980728"/>
            <a:ext cx="6768752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 </a:t>
            </a:r>
            <a:r>
              <a:rPr lang="ko-KR" altLang="en-US" sz="2000" b="1" dirty="0" err="1"/>
              <a:t>뷰</a:t>
            </a:r>
            <a:r>
              <a:rPr lang="en-US" altLang="ko-KR" sz="2000" b="1" dirty="0"/>
              <a:t>(VIEW)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뷰는</a:t>
            </a:r>
            <a:r>
              <a:rPr lang="ko-KR" altLang="en-US" sz="1600" dirty="0"/>
              <a:t> 하나 이상의 테이블을 합하여 만든 가상의</a:t>
            </a:r>
            <a:r>
              <a:rPr lang="en-US" altLang="ko-KR" sz="1600" dirty="0"/>
              <a:t> </a:t>
            </a:r>
            <a:r>
              <a:rPr lang="ko-KR" altLang="en-US" sz="1600" dirty="0"/>
              <a:t>테이블로써 실제 테이블처럼 사용할 수 있도록 만든 데이터베이스 개체이다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C00000"/>
                </a:solidFill>
              </a:rPr>
              <a:t>뷰를</a:t>
            </a:r>
            <a:r>
              <a:rPr lang="ko-KR" altLang="en-US" sz="1600" b="1" dirty="0">
                <a:solidFill>
                  <a:srgbClr val="C00000"/>
                </a:solidFill>
              </a:rPr>
              <a:t> 사용하는 이유</a:t>
            </a:r>
            <a:r>
              <a:rPr lang="ko-KR" altLang="en-US" sz="1600" dirty="0"/>
              <a:t>는 원본 테이블의 데이터를 안전하게 유지하면서 필요한 사용자에게 적절한 데이터를 제공</a:t>
            </a:r>
            <a:r>
              <a:rPr lang="en-US" altLang="ko-KR" sz="1600" dirty="0"/>
              <a:t>(</a:t>
            </a:r>
            <a:r>
              <a:rPr lang="ko-KR" altLang="en-US" sz="1600" dirty="0"/>
              <a:t>보고서 형태</a:t>
            </a:r>
            <a:r>
              <a:rPr lang="en-US" altLang="ko-KR" sz="1600" dirty="0"/>
              <a:t>) 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571190" y="3797762"/>
            <a:ext cx="3324945" cy="1090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CREATE </a:t>
            </a:r>
            <a:r>
              <a:rPr lang="en-US" altLang="ko-KR" sz="1800" b="1" dirty="0">
                <a:solidFill>
                  <a:srgbClr val="C00000"/>
                </a:solidFill>
              </a:rPr>
              <a:t>VIEW </a:t>
            </a:r>
            <a:r>
              <a:rPr lang="ko-KR" altLang="en-US" sz="1800" b="1" dirty="0" err="1"/>
              <a:t>뷰이름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AS SELECT </a:t>
            </a:r>
            <a:r>
              <a:rPr lang="ko-KR" altLang="en-US" sz="1800" b="1" dirty="0"/>
              <a:t>문</a:t>
            </a:r>
            <a:endParaRPr lang="en-US" altLang="ko-KR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1191" y="3236100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뷰의</a:t>
            </a:r>
            <a:r>
              <a:rPr lang="ko-KR" altLang="en-US" sz="2000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279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41"/>
          <a:stretch/>
        </p:blipFill>
        <p:spPr>
          <a:xfrm>
            <a:off x="1187624" y="1268760"/>
            <a:ext cx="538429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43"/>
          <a:stretch/>
        </p:blipFill>
        <p:spPr>
          <a:xfrm>
            <a:off x="1187624" y="4862872"/>
            <a:ext cx="5384293" cy="1158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187623" y="4390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비교</a:t>
            </a:r>
          </a:p>
        </p:txBody>
      </p:sp>
    </p:spTree>
    <p:extLst>
      <p:ext uri="{BB962C8B-B14F-4D97-AF65-F5344CB8AC3E}">
        <p14:creationId xmlns:p14="http://schemas.microsoft.com/office/powerpoint/2010/main" val="3853825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20" y="1412776"/>
            <a:ext cx="6285422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50" y="2348880"/>
            <a:ext cx="2122288" cy="190707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59790" y="4005064"/>
            <a:ext cx="2350129" cy="37621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43" y="3299249"/>
            <a:ext cx="2648678" cy="971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33" y="4523217"/>
            <a:ext cx="4031330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33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1544216"/>
            <a:ext cx="5040091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212976"/>
            <a:ext cx="2089460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184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6264183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7882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4596096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685876"/>
            <a:ext cx="1874682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614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84784"/>
            <a:ext cx="4740051" cy="260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81128"/>
            <a:ext cx="2530059" cy="127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4607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35" y="2642794"/>
            <a:ext cx="2970381" cy="7337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1331640" y="1916832"/>
            <a:ext cx="3324945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    </a:t>
            </a:r>
            <a:r>
              <a:rPr lang="en-US" altLang="ko-KR" sz="1800" b="1" dirty="0">
                <a:solidFill>
                  <a:srgbClr val="C00000"/>
                </a:solidFill>
              </a:rPr>
              <a:t>DROP</a:t>
            </a:r>
            <a:r>
              <a:rPr lang="en-US" altLang="ko-KR" sz="1800" b="1" dirty="0"/>
              <a:t> VIEW </a:t>
            </a:r>
            <a:r>
              <a:rPr lang="ko-KR" altLang="en-US" sz="1800" b="1" dirty="0" err="1"/>
              <a:t>뷰이름</a:t>
            </a:r>
            <a:r>
              <a:rPr lang="ko-KR" altLang="en-US" sz="1800" b="1" dirty="0"/>
              <a:t> </a:t>
            </a:r>
            <a:endParaRPr lang="en-US" altLang="ko-KR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52529" y="1340768"/>
            <a:ext cx="148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err="1"/>
              <a:t>뷰의</a:t>
            </a:r>
            <a:r>
              <a:rPr lang="ko-KR" altLang="en-US" sz="2000" b="1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4114599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268760"/>
            <a:ext cx="5544616" cy="37606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3364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 err="1"/>
              <a:t>뷰</a:t>
            </a:r>
            <a:r>
              <a:rPr lang="en-US" altLang="ko-KR" dirty="0"/>
              <a:t>(view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실습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5040560" cy="3041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81128"/>
            <a:ext cx="3132091" cy="10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882144"/>
            <a:ext cx="1158340" cy="441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0100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 smtClean="0"/>
              <a:t>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593466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데이터베이스의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 결과에 대해서 논리적인 일련번호를 부여한다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순번을 정해 놓은 오라클에서 제공하는 </a:t>
            </a:r>
            <a:r>
              <a:rPr lang="en-US" altLang="ko-KR" sz="1600" b="1" dirty="0"/>
              <a:t>SUDO COLUMN</a:t>
            </a:r>
            <a:r>
              <a:rPr lang="ko-KR" altLang="en-US" sz="1600" b="1" dirty="0" smtClean="0"/>
              <a:t>임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은 조회되는 행 수를 제한할 때 사용한다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ROWNUM</a:t>
            </a:r>
            <a:r>
              <a:rPr lang="ko-KR" altLang="en-US" sz="1600" dirty="0" smtClean="0"/>
              <a:t>을 사용해서 페이지 단위 출력을 위해서는 인라인 뷰</a:t>
            </a:r>
            <a:r>
              <a:rPr lang="en-US" altLang="ko-KR" sz="1600" dirty="0" smtClean="0"/>
              <a:t>(Inline view)</a:t>
            </a:r>
            <a:r>
              <a:rPr lang="ko-KR" altLang="en-US" sz="1600" dirty="0" smtClean="0"/>
              <a:t>를 사용해야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164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 smtClean="0"/>
              <a:t>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97" y="1484784"/>
            <a:ext cx="4116457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27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0" b="26367"/>
          <a:stretch/>
        </p:blipFill>
        <p:spPr>
          <a:xfrm>
            <a:off x="1331640" y="1814195"/>
            <a:ext cx="5256584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79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 smtClean="0"/>
              <a:t>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760995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16832"/>
            <a:ext cx="2118544" cy="1226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55" y="3576122"/>
            <a:ext cx="2151955" cy="1365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75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 smtClean="0"/>
              <a:t>게시판 테이블 생성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74" b="47424"/>
          <a:stretch/>
        </p:blipFill>
        <p:spPr>
          <a:xfrm>
            <a:off x="1187624" y="1844824"/>
            <a:ext cx="5842888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54235"/>
            <a:ext cx="5014395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2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dirty="0"/>
              <a:t>시퀀스 </a:t>
            </a:r>
            <a:r>
              <a:rPr lang="en-US" altLang="ko-KR" dirty="0"/>
              <a:t>-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99592" y="1196752"/>
            <a:ext cx="48245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b="1" dirty="0"/>
              <a:t>  </a:t>
            </a:r>
            <a:r>
              <a:rPr lang="en-US" altLang="ko-KR" sz="1800" b="1" dirty="0"/>
              <a:t>Sequence(</a:t>
            </a:r>
            <a:r>
              <a:rPr lang="ko-KR" altLang="en-US" sz="1800" b="1" dirty="0"/>
              <a:t>시퀀스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87624" y="3461860"/>
            <a:ext cx="3672408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CREATE SEQUENCE </a:t>
            </a:r>
            <a:r>
              <a:rPr lang="en-US" altLang="ko-K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mySeq</a:t>
            </a: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INCREMENT BY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START WITH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MINVALUE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MAXVALUE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NOCACHE;</a:t>
            </a:r>
            <a:endParaRPr lang="en-US" altLang="ko-KR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1772816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자동순번을 반환하는 데이터베이스 객체이다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현재 </a:t>
            </a:r>
            <a:r>
              <a:rPr lang="ko-KR" altLang="en-US" sz="1600" dirty="0" smtClean="0"/>
              <a:t>사원 테이블의 </a:t>
            </a:r>
            <a:r>
              <a:rPr lang="ko-KR" altLang="en-US" sz="1600" dirty="0" err="1"/>
              <a:t>사번은</a:t>
            </a:r>
            <a:r>
              <a:rPr lang="ko-KR" altLang="en-US" sz="1600" dirty="0"/>
              <a:t> </a:t>
            </a:r>
            <a:r>
              <a:rPr lang="en-US" altLang="ko-KR" sz="1600" dirty="0"/>
              <a:t>100</a:t>
            </a:r>
            <a:r>
              <a:rPr lang="ko-KR" altLang="en-US" sz="1600" dirty="0"/>
              <a:t>부터 </a:t>
            </a:r>
            <a:r>
              <a:rPr lang="en-US" altLang="ko-KR" sz="1600" dirty="0"/>
              <a:t>206</a:t>
            </a:r>
            <a:r>
              <a:rPr lang="ko-KR" altLang="en-US" sz="1600" dirty="0" err="1"/>
              <a:t>까지인데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숫자형으로</a:t>
            </a:r>
            <a:r>
              <a:rPr lang="ko-KR" altLang="en-US" sz="1600" dirty="0"/>
              <a:t> 되어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신입사원이 들어온다면 </a:t>
            </a:r>
            <a:r>
              <a:rPr lang="en-US" altLang="ko-KR" sz="1600" dirty="0"/>
              <a:t>206</a:t>
            </a:r>
            <a:r>
              <a:rPr lang="ko-KR" altLang="en-US" sz="1600" dirty="0"/>
              <a:t>다음인 </a:t>
            </a:r>
            <a:r>
              <a:rPr lang="en-US" altLang="ko-KR" sz="1600" dirty="0"/>
              <a:t>207</a:t>
            </a:r>
            <a:r>
              <a:rPr lang="ko-KR" altLang="en-US" sz="1600" dirty="0"/>
              <a:t>번부터 생성될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</a:t>
            </a:r>
            <a:r>
              <a:rPr lang="en-US" altLang="ko-KR" sz="1600" dirty="0"/>
              <a:t>207</a:t>
            </a:r>
            <a:r>
              <a:rPr lang="ko-KR" altLang="en-US" sz="1600" dirty="0"/>
              <a:t>이란 숫자를 얻으려면 기존 사원번호 중 최대값을 구해 </a:t>
            </a:r>
            <a:r>
              <a:rPr lang="en-US" altLang="ko-KR" sz="1600" dirty="0"/>
              <a:t>1</a:t>
            </a:r>
            <a:r>
              <a:rPr lang="ko-KR" altLang="en-US" sz="1600" dirty="0"/>
              <a:t>을 더해야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079911" y="3717032"/>
            <a:ext cx="324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mySeq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시작해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씩 증가하며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최소값 </a:t>
            </a:r>
            <a:r>
              <a:rPr lang="en-US" altLang="ko-KR" sz="1600" dirty="0"/>
              <a:t>1</a:t>
            </a:r>
            <a:r>
              <a:rPr lang="ko-KR" altLang="en-US" sz="1600" dirty="0"/>
              <a:t>부터 최댓값 </a:t>
            </a:r>
            <a:r>
              <a:rPr lang="en-US" altLang="ko-KR" sz="1600" dirty="0"/>
              <a:t>1000</a:t>
            </a:r>
            <a:r>
              <a:rPr lang="ko-KR" altLang="en-US" sz="1600" dirty="0"/>
              <a:t>까지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순번을 자동 생성함</a:t>
            </a:r>
          </a:p>
        </p:txBody>
      </p:sp>
    </p:spTree>
    <p:extLst>
      <p:ext uri="{BB962C8B-B14F-4D97-AF65-F5344CB8AC3E}">
        <p14:creationId xmlns:p14="http://schemas.microsoft.com/office/powerpoint/2010/main" val="4090387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dirty="0"/>
              <a:t>게시판 테이블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690940" cy="38179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75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게시판 테이블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1259632" y="1772816"/>
            <a:ext cx="516680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게시판 </a:t>
            </a:r>
            <a:r>
              <a:rPr lang="en-US" altLang="ko-KR" sz="2000" b="1" dirty="0" smtClean="0"/>
              <a:t>– BOARD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75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7" b="46786"/>
          <a:stretch/>
        </p:blipFill>
        <p:spPr>
          <a:xfrm>
            <a:off x="1187624" y="3140968"/>
            <a:ext cx="6775043" cy="1440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9" b="80037"/>
          <a:stretch/>
        </p:blipFill>
        <p:spPr>
          <a:xfrm>
            <a:off x="1115616" y="1628800"/>
            <a:ext cx="6468719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7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ROWNUM – </a:t>
            </a:r>
            <a:r>
              <a:rPr lang="ko-KR" altLang="en-US" sz="2000" b="1" dirty="0" smtClean="0"/>
              <a:t>페이지 처리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88"/>
          <a:stretch/>
        </p:blipFill>
        <p:spPr>
          <a:xfrm>
            <a:off x="1187624" y="1822092"/>
            <a:ext cx="6546240" cy="1993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77072"/>
            <a:ext cx="4237087" cy="2110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5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ROWNUM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ROWID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0" r="24912"/>
          <a:stretch/>
        </p:blipFill>
        <p:spPr>
          <a:xfrm>
            <a:off x="1691680" y="3384885"/>
            <a:ext cx="5333087" cy="15786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185265"/>
            <a:ext cx="4061812" cy="914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87624" y="159346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데이터를 구분할 수 있는 </a:t>
            </a:r>
            <a:r>
              <a:rPr lang="ko-KR" altLang="en-US" sz="1600" dirty="0" smtClean="0"/>
              <a:t>유일한 값이다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ROWID</a:t>
            </a:r>
            <a:r>
              <a:rPr lang="ko-KR" altLang="en-US" sz="1600" dirty="0" smtClean="0"/>
              <a:t>를 통해서 데이터가 어떤 데이터 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어느 블록에 저장되어 있는지 알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오브젝트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상대 </a:t>
            </a:r>
            <a:r>
              <a:rPr lang="ko-KR" altLang="en-US" sz="1600" dirty="0" err="1" smtClean="0"/>
              <a:t>파일번호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블록 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번호를 구성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787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87"/>
          <a:stretch/>
        </p:blipFill>
        <p:spPr>
          <a:xfrm>
            <a:off x="1475656" y="3283792"/>
            <a:ext cx="5256584" cy="1029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집합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99"/>
          <a:stretch/>
        </p:blipFill>
        <p:spPr>
          <a:xfrm>
            <a:off x="1475656" y="1926124"/>
            <a:ext cx="5256584" cy="1237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622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7" b="25961"/>
          <a:stretch/>
        </p:blipFill>
        <p:spPr>
          <a:xfrm>
            <a:off x="1259632" y="1865803"/>
            <a:ext cx="5700254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95713"/>
            <a:ext cx="57120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1967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◆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0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8"/>
          <a:stretch/>
        </p:blipFill>
        <p:spPr>
          <a:xfrm>
            <a:off x="1043608" y="1916832"/>
            <a:ext cx="5700254" cy="10865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31" y="3454657"/>
            <a:ext cx="5319221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◆ 복합 조건</a:t>
            </a:r>
          </a:p>
        </p:txBody>
      </p:sp>
    </p:spTree>
    <p:extLst>
      <p:ext uri="{BB962C8B-B14F-4D97-AF65-F5344CB8AC3E}">
        <p14:creationId xmlns:p14="http://schemas.microsoft.com/office/powerpoint/2010/main" val="257709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7"/>
          <a:stretch/>
        </p:blipFill>
        <p:spPr>
          <a:xfrm>
            <a:off x="1089358" y="2636912"/>
            <a:ext cx="6965284" cy="356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1089358" y="1556792"/>
            <a:ext cx="643497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칼럼이름 </a:t>
            </a:r>
            <a:r>
              <a:rPr lang="en-US" altLang="ko-KR" sz="1600" dirty="0"/>
              <a:t>(or </a:t>
            </a:r>
            <a:r>
              <a:rPr lang="ko-KR" altLang="en-US" sz="1600" dirty="0"/>
              <a:t>별칭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ORDER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 </a:t>
            </a:r>
            <a:r>
              <a:rPr lang="en-US" altLang="ko-KR" sz="1600" dirty="0"/>
              <a:t>ASC / DESC (</a:t>
            </a:r>
            <a:r>
              <a:rPr lang="ko-KR" altLang="en-US" sz="1600" dirty="0"/>
              <a:t>오름차순</a:t>
            </a:r>
            <a:r>
              <a:rPr lang="en-US" altLang="ko-KR" sz="1600" dirty="0"/>
              <a:t>/</a:t>
            </a:r>
            <a:r>
              <a:rPr lang="ko-KR" altLang="en-US" sz="1600" dirty="0"/>
              <a:t>내림차순</a:t>
            </a:r>
            <a:r>
              <a:rPr lang="en-US" altLang="ko-KR" sz="1600" dirty="0"/>
              <a:t>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107005" y="980728"/>
            <a:ext cx="99887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정렬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33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SELECT – </a:t>
            </a:r>
            <a:r>
              <a:rPr lang="ko-KR" altLang="en-US" dirty="0"/>
              <a:t>자료 검색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집계</a:t>
            </a:r>
            <a:r>
              <a:rPr lang="en-US" altLang="ko-KR" dirty="0"/>
              <a:t>(</a:t>
            </a:r>
            <a:r>
              <a:rPr lang="ko-KR" altLang="en-US" dirty="0"/>
              <a:t>그룹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19987" y="2204864"/>
            <a:ext cx="57606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/>
              <a:t>    SELECT  </a:t>
            </a:r>
            <a:r>
              <a:rPr lang="ko-KR" altLang="en-US" sz="1600" dirty="0"/>
              <a:t>그룹함수 </a:t>
            </a:r>
            <a:r>
              <a:rPr lang="en-US" altLang="ko-KR" sz="1600" dirty="0"/>
              <a:t>(</a:t>
            </a:r>
            <a:r>
              <a:rPr lang="ko-KR" altLang="en-US" sz="1600" dirty="0"/>
              <a:t>칼럼이름</a:t>
            </a:r>
            <a:r>
              <a:rPr lang="en-US" altLang="ko-KR" sz="1600" dirty="0"/>
              <a:t>) </a:t>
            </a:r>
            <a:r>
              <a:rPr lang="en-US" altLang="ko-KR" sz="1600" b="1" dirty="0"/>
              <a:t>FROM</a:t>
            </a:r>
            <a:r>
              <a:rPr lang="en-US" altLang="ko-KR" sz="1600" dirty="0"/>
              <a:t>  </a:t>
            </a:r>
            <a:r>
              <a:rPr lang="ko-KR" altLang="en-US" sz="1600" dirty="0"/>
              <a:t>테이블 이름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    </a:t>
            </a:r>
            <a:r>
              <a:rPr lang="en-US" altLang="ko-KR" sz="1600" b="1" dirty="0"/>
              <a:t>GROUP BY</a:t>
            </a:r>
            <a:r>
              <a:rPr lang="en-US" altLang="ko-KR" sz="1600" dirty="0"/>
              <a:t> </a:t>
            </a:r>
            <a:r>
              <a:rPr lang="ko-KR" altLang="en-US" sz="1600" dirty="0"/>
              <a:t>칼럼 이름</a:t>
            </a:r>
            <a:endParaRPr lang="en-US" altLang="ko-KR" sz="1600" dirty="0"/>
          </a:p>
        </p:txBody>
      </p:sp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630776"/>
              </p:ext>
            </p:extLst>
          </p:nvPr>
        </p:nvGraphicFramePr>
        <p:xfrm>
          <a:off x="1795475" y="3497763"/>
          <a:ext cx="4409664" cy="230425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5781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테이블의 각 열에 대해 계산을 하는 함수</a:t>
            </a:r>
          </a:p>
        </p:txBody>
      </p:sp>
    </p:spTree>
    <p:extLst>
      <p:ext uri="{BB962C8B-B14F-4D97-AF65-F5344CB8AC3E}">
        <p14:creationId xmlns:p14="http://schemas.microsoft.com/office/powerpoint/2010/main" val="1439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1308</Words>
  <Application>Microsoft Office PowerPoint</Application>
  <PresentationFormat>화면 슬라이드 쇼(4:3)</PresentationFormat>
  <Paragraphs>247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4장. SQL – DML, JOIN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SELECT – 자료 검색</vt:lpstr>
      <vt:lpstr>  실습문제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조인(JOIN)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서브 쿼리</vt:lpstr>
      <vt:lpstr>  뷰(view)</vt:lpstr>
      <vt:lpstr>  뷰(view)</vt:lpstr>
      <vt:lpstr>  뷰(view)</vt:lpstr>
      <vt:lpstr>  뷰(view)</vt:lpstr>
      <vt:lpstr>  뷰(view)</vt:lpstr>
      <vt:lpstr>  뷰(view)</vt:lpstr>
      <vt:lpstr>  뷰(view)</vt:lpstr>
      <vt:lpstr>  뷰(view) – 실습 예제</vt:lpstr>
      <vt:lpstr>  뷰(view) – 실습 예제</vt:lpstr>
      <vt:lpstr>  ROWNUM</vt:lpstr>
      <vt:lpstr>  ROWNUM</vt:lpstr>
      <vt:lpstr>  ROWNUM</vt:lpstr>
      <vt:lpstr>  게시판 테이블 생성</vt:lpstr>
      <vt:lpstr>  시퀀스 - SEQUENCE</vt:lpstr>
      <vt:lpstr>  게시판 테이블 생성</vt:lpstr>
      <vt:lpstr> 게시판 테이블</vt:lpstr>
      <vt:lpstr>  ROWNUM</vt:lpstr>
      <vt:lpstr>  ROWNUM</vt:lpstr>
      <vt:lpstr>  ROWNUM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320</cp:revision>
  <dcterms:created xsi:type="dcterms:W3CDTF">2019-03-04T02:36:55Z</dcterms:created>
  <dcterms:modified xsi:type="dcterms:W3CDTF">2023-05-07T00:04:47Z</dcterms:modified>
</cp:coreProperties>
</file>