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94" r:id="rId3"/>
    <p:sldId id="279" r:id="rId4"/>
    <p:sldId id="288" r:id="rId5"/>
    <p:sldId id="296" r:id="rId6"/>
    <p:sldId id="295" r:id="rId7"/>
    <p:sldId id="267" r:id="rId8"/>
    <p:sldId id="286" r:id="rId9"/>
    <p:sldId id="302" r:id="rId10"/>
    <p:sldId id="287" r:id="rId11"/>
    <p:sldId id="280" r:id="rId12"/>
    <p:sldId id="289" r:id="rId13"/>
    <p:sldId id="297" r:id="rId14"/>
    <p:sldId id="281" r:id="rId15"/>
    <p:sldId id="282" r:id="rId16"/>
    <p:sldId id="298" r:id="rId17"/>
    <p:sldId id="290" r:id="rId18"/>
    <p:sldId id="303" r:id="rId19"/>
    <p:sldId id="304" r:id="rId20"/>
    <p:sldId id="305" r:id="rId21"/>
    <p:sldId id="306" r:id="rId22"/>
    <p:sldId id="310" r:id="rId23"/>
    <p:sldId id="309" r:id="rId24"/>
    <p:sldId id="308" r:id="rId25"/>
    <p:sldId id="307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8" y="3776299"/>
            <a:ext cx="515918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4064331"/>
            <a:ext cx="944962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0" y="1563491"/>
            <a:ext cx="5875529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980728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연산 규칙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34074"/>
              </p:ext>
            </p:extLst>
          </p:nvPr>
        </p:nvGraphicFramePr>
        <p:xfrm>
          <a:off x="755576" y="1556792"/>
          <a:ext cx="6912768" cy="16561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반환값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+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-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–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날짜에서 날짜를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일수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320480"/>
              </p:ext>
            </p:extLst>
          </p:nvPr>
        </p:nvGraphicFramePr>
        <p:xfrm>
          <a:off x="755576" y="3861048"/>
          <a:ext cx="7992888" cy="21303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MONTH_BETWEEN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날짜 사이의 월수를 계산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MONTH_BETWEEN(SYSDATE, HIRE_DATE)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ADD_MONTHS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월을 날짜에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ADD_MONTHS(HIRE_DATE, 5)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NEXT_DAY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명시된 날짜부터 돌아오는 요일의 날짜를 출력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NEXT_DAY(HIRE_DATE, 1)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11560" y="3284984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함</a:t>
            </a:r>
            <a:r>
              <a:rPr lang="ko-KR" altLang="en-US" sz="2000" b="1" dirty="0"/>
              <a:t>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48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6" y="1556792"/>
            <a:ext cx="6325552" cy="1680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238526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3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3452178"/>
            <a:ext cx="672024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4" y="5324386"/>
            <a:ext cx="3040644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1196752"/>
            <a:ext cx="5906012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1844824"/>
            <a:ext cx="3154954" cy="124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908720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9359"/>
              </p:ext>
            </p:extLst>
          </p:nvPr>
        </p:nvGraphicFramePr>
        <p:xfrm>
          <a:off x="863588" y="2060848"/>
          <a:ext cx="4680520" cy="172819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NUMBER(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DATE(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83568" y="141277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자동 데이터 타입 변환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7"/>
            <a:ext cx="2138940" cy="104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6298"/>
            <a:ext cx="1038972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12075"/>
              </p:ext>
            </p:extLst>
          </p:nvPr>
        </p:nvGraphicFramePr>
        <p:xfrm>
          <a:off x="755576" y="2132856"/>
          <a:ext cx="7344816" cy="19706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TO_CHAR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날짜 값을 형식을 </a:t>
                      </a:r>
                      <a:r>
                        <a:rPr lang="en-US" altLang="ko-KR" sz="1600" dirty="0" smtClean="0"/>
                        <a:t>VARCHAR2</a:t>
                      </a:r>
                      <a:r>
                        <a:rPr lang="ko-KR" altLang="en-US" sz="1600" dirty="0" smtClean="0"/>
                        <a:t>로 변환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문자를 숫자 타입으로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날짜를 나타내는 문자열을 지정 형식의 날짜 타입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으로 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11560" y="1556792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ko-KR" altLang="en-US" sz="2000" b="1" dirty="0" smtClean="0"/>
              <a:t>수</a:t>
            </a:r>
            <a:r>
              <a:rPr lang="ko-KR" altLang="en-US" sz="2000" b="1" dirty="0"/>
              <a:t>동</a:t>
            </a:r>
            <a:r>
              <a:rPr lang="ko-KR" altLang="en-US" sz="2000" b="1" dirty="0" smtClean="0"/>
              <a:t> 데이터 타입 변환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9" y="1556792"/>
            <a:ext cx="2890999" cy="101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1" y="1916832"/>
            <a:ext cx="1730653" cy="464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6" y="3140968"/>
            <a:ext cx="6133422" cy="1196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653136"/>
            <a:ext cx="2808313" cy="45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" y="4215554"/>
            <a:ext cx="6162934" cy="1129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82" y="5538853"/>
            <a:ext cx="2834886" cy="495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1" y="1358705"/>
            <a:ext cx="4381880" cy="241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5332" y="1484784"/>
            <a:ext cx="78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NULL</a:t>
            </a:r>
            <a:r>
              <a:rPr lang="ko-KR" altLang="en-US" sz="1600" dirty="0"/>
              <a:t>값이란 아직 지정되지 않은 값을 말한다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지정되지 </a:t>
            </a:r>
            <a:r>
              <a:rPr lang="ko-KR" altLang="en-US" sz="1600" dirty="0"/>
              <a:t>않았다는 것은 값을 </a:t>
            </a:r>
            <a:r>
              <a:rPr lang="ko-KR" altLang="en-US" sz="1600" dirty="0" err="1"/>
              <a:t>알수도</a:t>
            </a:r>
            <a:r>
              <a:rPr lang="ko-KR" altLang="en-US" sz="1600" dirty="0"/>
              <a:t> 없고 적용할 수도 없다는 뜻이다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 열의 행에 대한 데이터 값이 없다면 데이터 값은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테이블을 정의할 때 </a:t>
            </a:r>
            <a:r>
              <a:rPr lang="en-US" altLang="ko-KR" sz="1600" dirty="0" smtClean="0"/>
              <a:t>NOT NULL</a:t>
            </a:r>
            <a:r>
              <a:rPr lang="ko-KR" altLang="en-US" sz="1600" dirty="0" smtClean="0"/>
              <a:t>을 지정하면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61616" y="3462099"/>
            <a:ext cx="273630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NVL (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1, 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32" y="4110171"/>
            <a:ext cx="788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일 경우 인수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반환하고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아닌 경우 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반환해 주는 함수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10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34635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2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내장함수</a:t>
            </a:r>
            <a:endParaRPr lang="en-US" altLang="ko-KR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73216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수학에서 함수 </a:t>
            </a:r>
            <a:r>
              <a:rPr lang="en-US" altLang="ko-KR" sz="1600" dirty="0" smtClean="0"/>
              <a:t>y=f(x)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함수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에 넣으면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값을 결과로 반환한다는 의미이다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수학의 함수와 마찬가지로 특정 값이나 열이 값을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그 값을 계산하여 결과값을 돌려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12976"/>
            <a:ext cx="6213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상수나 속성 이름을 입력 값으로 받아 단일 값을 결과로 반환한다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모든 내장 함수는 최초에 선언될 때 유효한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받아야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수학 함수의 </a:t>
            </a:r>
            <a:r>
              <a:rPr lang="ko-KR" altLang="en-US" sz="1600" dirty="0" err="1" smtClean="0"/>
              <a:t>입력값은</a:t>
            </a:r>
            <a:r>
              <a:rPr lang="ko-KR" altLang="en-US" sz="1600" dirty="0" smtClean="0"/>
              <a:t> 정수 또는 실수 여야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절과 </a:t>
            </a:r>
            <a:r>
              <a:rPr lang="en-US" altLang="ko-KR" sz="1600" dirty="0" smtClean="0"/>
              <a:t>WHERE </a:t>
            </a:r>
            <a:r>
              <a:rPr lang="ko-KR" altLang="en-US" sz="1600" dirty="0" smtClean="0"/>
              <a:t>절</a:t>
            </a:r>
            <a:r>
              <a:rPr lang="en-US" altLang="ko-KR" sz="1600" dirty="0" smtClean="0"/>
              <a:t>, UPDATE </a:t>
            </a:r>
            <a:r>
              <a:rPr lang="ko-KR" altLang="en-US" sz="1600" dirty="0" smtClean="0"/>
              <a:t>절 등에서 모두 사용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DECODE()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CASE WHEN </a:t>
            </a:r>
            <a:r>
              <a:rPr lang="ko-KR" altLang="en-US" sz="2000" b="1" dirty="0" err="1" smtClean="0"/>
              <a:t>표현식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0362" y="1766024"/>
            <a:ext cx="4752528" cy="244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CASE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  WHEN </a:t>
            </a:r>
            <a:r>
              <a:rPr lang="ko-KR" altLang="en-US" sz="1800" dirty="0" smtClean="0"/>
              <a:t>조건 </a:t>
            </a:r>
            <a:r>
              <a:rPr lang="en-US" altLang="ko-KR" sz="1800" dirty="0" smtClean="0"/>
              <a:t>1 THEN </a:t>
            </a:r>
            <a:r>
              <a:rPr lang="ko-KR" altLang="en-US" sz="1800" dirty="0" smtClean="0"/>
              <a:t>출력 값</a:t>
            </a:r>
            <a:r>
              <a:rPr lang="en-US" altLang="ko-KR" sz="1800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WHEN </a:t>
            </a:r>
            <a:r>
              <a:rPr lang="ko-KR" altLang="en-US" sz="1800" dirty="0"/>
              <a:t>조건 </a:t>
            </a:r>
            <a:r>
              <a:rPr lang="en-US" altLang="ko-KR" sz="1800" dirty="0" smtClean="0"/>
              <a:t>2 </a:t>
            </a:r>
            <a:r>
              <a:rPr lang="en-US" altLang="ko-KR" sz="1800" dirty="0"/>
              <a:t>THEN </a:t>
            </a:r>
            <a:r>
              <a:rPr lang="ko-KR" altLang="en-US" sz="1800" dirty="0"/>
              <a:t>출력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ELSE </a:t>
            </a:r>
            <a:r>
              <a:rPr lang="ko-KR" altLang="en-US" sz="1800" dirty="0" err="1" smtClean="0"/>
              <a:t>출력값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3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DECODE </a:t>
            </a:r>
            <a:r>
              <a:rPr lang="ko-KR" altLang="en-US" sz="2000" b="1" dirty="0" smtClean="0"/>
              <a:t>함수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0362" y="4922269"/>
            <a:ext cx="4959830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DECODE (</a:t>
            </a:r>
            <a:r>
              <a:rPr lang="ko-KR" altLang="en-US" sz="1800" dirty="0" err="1" smtClean="0"/>
              <a:t>열이름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조건 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참인값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거짓인값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4850998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37"/>
          <a:stretch/>
        </p:blipFill>
        <p:spPr>
          <a:xfrm>
            <a:off x="1043608" y="1628800"/>
            <a:ext cx="706435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/>
          <a:stretch/>
        </p:blipFill>
        <p:spPr>
          <a:xfrm>
            <a:off x="1115616" y="1083974"/>
            <a:ext cx="4168501" cy="3049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7"/>
          <a:stretch/>
        </p:blipFill>
        <p:spPr>
          <a:xfrm>
            <a:off x="2267744" y="4293096"/>
            <a:ext cx="4549534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7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73361"/>
            <a:ext cx="1226926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6"/>
          <a:stretch/>
        </p:blipFill>
        <p:spPr>
          <a:xfrm>
            <a:off x="1162829" y="1452044"/>
            <a:ext cx="4549534" cy="2117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"/>
          <a:stretch/>
        </p:blipFill>
        <p:spPr>
          <a:xfrm>
            <a:off x="1149442" y="3933056"/>
            <a:ext cx="4549533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0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41998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00156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49896" y="1196752"/>
            <a:ext cx="791053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– </a:t>
            </a:r>
            <a:r>
              <a:rPr lang="ko-KR" altLang="en-US" sz="1800" dirty="0" smtClean="0"/>
              <a:t>단일 행 함수와 달리 여러 행에 대해 함수가 적용되어 하나의 결과를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나타내는 함수</a:t>
            </a:r>
            <a:endParaRPr lang="en-US" altLang="ko-KR" sz="1800" dirty="0" smtClean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1691680" y="2852936"/>
          <a:ext cx="4409664" cy="273630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/>
          </p:nvPr>
        </p:nvGraphicFramePr>
        <p:xfrm>
          <a:off x="827584" y="1844824"/>
          <a:ext cx="7632848" cy="22622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RANK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공통 순위를 출력하되 공통 순위만큼 건너뛰어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1, 2, 2, 4, 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DENSE_RANK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공통 순위를 출력하되 공통 건너 뛰지 않고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1, 2, 2, 3, …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6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35696" y="170080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2642"/>
            <a:ext cx="622608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40086"/>
            <a:ext cx="4122777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835696" y="232624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DENSE_RANK()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8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1718753"/>
            <a:ext cx="6120680" cy="1371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</a:t>
            </a:r>
            <a:r>
              <a:rPr lang="ko-KR" altLang="en-US" sz="1800" dirty="0" smtClean="0"/>
              <a:t>의 칼럼에 대해서 소계를 만들어 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 </a:t>
            </a:r>
            <a:r>
              <a:rPr lang="ko-KR" altLang="en-US" sz="1800" dirty="0" smtClean="0"/>
              <a:t>구문에 칼럼이 두 개 이상 오면 순서에 따라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결과가 달라진다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217691"/>
            <a:ext cx="6984776" cy="109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의 칼럼에 대해서 </a:t>
            </a:r>
            <a:r>
              <a:rPr lang="ko-KR" altLang="en-US" sz="1800" dirty="0" smtClean="0"/>
              <a:t>결합 가능한 모든 집계를 계산한다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다차원 집계를 제공하여 다양하게 데이터를 분석할 수 있다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ko-KR" altLang="en-US" sz="2000" b="1" dirty="0" smtClean="0"/>
              <a:t>숫자 타입 함수</a:t>
            </a:r>
            <a:endParaRPr lang="en-US" altLang="ko-KR" sz="20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726805"/>
              </p:ext>
            </p:extLst>
          </p:nvPr>
        </p:nvGraphicFramePr>
        <p:xfrm>
          <a:off x="467544" y="1772816"/>
          <a:ext cx="8280921" cy="3888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숫자를 반올림한다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TRUNC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절삭한다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버림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TRUNC(12.583,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나누기 후 나머지를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MOD(15,</a:t>
                      </a:r>
                      <a:r>
                        <a:rPr lang="en-US" altLang="ko-KR" sz="1600" baseline="0" dirty="0" smtClean="0"/>
                        <a:t> 2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CEIL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올림한다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CEIL(15.351)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FLOOR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내림한다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FLOOR(15.351)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절대값을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ABS(-10)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거듭제곱을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POWER(2,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SQRT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제곱근을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SQRT(4)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78" y="1772816"/>
            <a:ext cx="5121084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27584" y="11933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DEPT </a:t>
            </a:r>
            <a:r>
              <a:rPr lang="ko-KR" altLang="en-US" sz="2000" b="1" dirty="0" smtClean="0"/>
              <a:t>테이블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19335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 smtClean="0"/>
              <a:t>그룹함수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Group By </a:t>
            </a:r>
            <a:r>
              <a:rPr lang="ko-KR" altLang="en-US" sz="2000" b="1" dirty="0" smtClean="0"/>
              <a:t>절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1752"/>
            <a:ext cx="5253798" cy="2311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95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8"/>
          <a:stretch/>
        </p:blipFill>
        <p:spPr>
          <a:xfrm>
            <a:off x="1986279" y="1844824"/>
            <a:ext cx="3967155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85" y="3717032"/>
            <a:ext cx="3964165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5580112" y="4077072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2464" y="3907795"/>
            <a:ext cx="12338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부서별소계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V="1">
            <a:off x="5580112" y="4069125"/>
            <a:ext cx="782352" cy="13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464" y="5233473"/>
            <a:ext cx="6480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계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 flipV="1">
            <a:off x="5580112" y="5394803"/>
            <a:ext cx="782352" cy="3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71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9199" y="5586837"/>
            <a:ext cx="648072" cy="354925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총</a:t>
            </a:r>
            <a:r>
              <a:rPr lang="ko-KR" altLang="en-US" sz="1600" dirty="0" smtClean="0"/>
              <a:t>계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60032" y="5822686"/>
            <a:ext cx="936104" cy="5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4382" y="4261063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446" y="5065930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4894160" y="4403366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855646" y="5180125"/>
            <a:ext cx="720080" cy="1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46798" y="5234710"/>
            <a:ext cx="728928" cy="22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56914" y="5331017"/>
            <a:ext cx="818812" cy="3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2"/>
          </p:cNvCxnSpPr>
          <p:nvPr/>
        </p:nvCxnSpPr>
        <p:spPr>
          <a:xfrm flipV="1">
            <a:off x="4904201" y="4422393"/>
            <a:ext cx="770181" cy="6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4" y="1931887"/>
            <a:ext cx="4000847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4" y="3718233"/>
            <a:ext cx="3017782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43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06886" y="3800272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393268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endCxn id="13" idx="2"/>
          </p:cNvCxnSpPr>
          <p:nvPr/>
        </p:nvCxnSpPr>
        <p:spPr>
          <a:xfrm>
            <a:off x="5126664" y="3942575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0" idx="3"/>
            <a:endCxn id="14" idx="2"/>
          </p:cNvCxnSpPr>
          <p:nvPr/>
        </p:nvCxnSpPr>
        <p:spPr>
          <a:xfrm>
            <a:off x="5126664" y="4393269"/>
            <a:ext cx="885496" cy="1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8" y="1803148"/>
            <a:ext cx="4176122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/>
          <a:stretch/>
        </p:blipFill>
        <p:spPr>
          <a:xfrm>
            <a:off x="1706585" y="3653209"/>
            <a:ext cx="3420079" cy="1480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5" name="직선 화살표 연결선 34"/>
          <p:cNvCxnSpPr>
            <a:endCxn id="14" idx="2"/>
          </p:cNvCxnSpPr>
          <p:nvPr/>
        </p:nvCxnSpPr>
        <p:spPr>
          <a:xfrm flipV="1">
            <a:off x="5126664" y="4554598"/>
            <a:ext cx="885496" cy="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4" idx="2"/>
          </p:cNvCxnSpPr>
          <p:nvPr/>
        </p:nvCxnSpPr>
        <p:spPr>
          <a:xfrm flipV="1">
            <a:off x="5126664" y="4554598"/>
            <a:ext cx="885496" cy="27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126664" y="3961602"/>
            <a:ext cx="780222" cy="2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584" y="11933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 SETS(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3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의 실행 계획을 수립하고</a:t>
            </a:r>
            <a:r>
              <a:rPr lang="en-US" altLang="ko-KR" sz="1600" dirty="0" smtClean="0"/>
              <a:t>, SQL</a:t>
            </a:r>
            <a:r>
              <a:rPr lang="ko-KR" altLang="en-US" sz="1600" dirty="0" smtClean="0"/>
              <a:t>을 실행하는 데이터베이스 관리 시스템의 소프트웨어이다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동일한 결과가 나오는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도 어떻게 </a:t>
            </a:r>
            <a:r>
              <a:rPr lang="ko-KR" altLang="en-US" sz="1600" dirty="0" err="1" smtClean="0"/>
              <a:t>실행하느냐에</a:t>
            </a:r>
            <a:r>
              <a:rPr lang="ko-KR" altLang="en-US" sz="1600" dirty="0" smtClean="0"/>
              <a:t> 따라 성능이 달라진다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딕셔너리에</a:t>
            </a:r>
            <a:r>
              <a:rPr lang="ko-KR" altLang="en-US" sz="1600" dirty="0" smtClean="0"/>
              <a:t> 있는 오브젝트 통계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통계등의</a:t>
            </a:r>
            <a:r>
              <a:rPr lang="ko-KR" altLang="en-US" sz="1600" dirty="0" smtClean="0"/>
              <a:t> 정보를 사용해서 예상되는 비용을 산정한다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여러 개의 실행 계획 중에서 </a:t>
            </a:r>
            <a:r>
              <a:rPr lang="ko-KR" altLang="en-US" sz="1600" dirty="0" err="1" smtClean="0"/>
              <a:t>최저비용을</a:t>
            </a:r>
            <a:r>
              <a:rPr lang="ko-KR" altLang="en-US" sz="1600" dirty="0" smtClean="0"/>
              <a:t> 가지고 있는 계획을 선택해서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실행한다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2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8092" y="22255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 PLAN_TABLE</a:t>
            </a:r>
            <a:r>
              <a:rPr lang="en-US" altLang="ko-KR" dirty="0" smtClean="0"/>
              <a:t>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28" y="1876762"/>
            <a:ext cx="3863675" cy="3947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61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60432" cy="600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544" y="14454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* FROM employee;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5654530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60" y="3431863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221088"/>
            <a:ext cx="858935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32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524328" cy="2428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38163"/>
            <a:ext cx="6923519" cy="429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43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13875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43836"/>
            <a:ext cx="1584176" cy="501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8" y="4725143"/>
            <a:ext cx="1567172" cy="541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42421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38" y="4551639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89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205378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6221487" cy="1583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69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(INDEX)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데이터를 빠르게 검색할 수 있는 방법을 제공함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인덱스 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예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bookid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로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정렬</a:t>
            </a:r>
            <a:r>
              <a:rPr lang="ko-KR" altLang="en-US" sz="1600" dirty="0" smtClean="0"/>
              <a:t>되어 있기 때문에 원하는 데이터를 빠르게 조회한다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오름차순 및 내림차순으로 탐색이 가능하다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하나의 테이블에 여러 개의 인덱스를 생성할 수 있고 하나의 인덱스는 여러 개의 칼럼으로 구성될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오라클은 힌트</a:t>
            </a:r>
            <a:r>
              <a:rPr lang="ko-KR" altLang="en-US" sz="1600" dirty="0" smtClean="0"/>
              <a:t>를 사용하면 확실하게 인덱스를 실행 </a:t>
            </a:r>
            <a:r>
              <a:rPr lang="ko-KR" altLang="en-US" sz="1600" dirty="0" err="1" smtClean="0"/>
              <a:t>시킬수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56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5920" y="1052736"/>
            <a:ext cx="8054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CREATE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ON 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힌트 사용법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/*+ INDEX(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테이블명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인덱스명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*/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9" y="5013176"/>
            <a:ext cx="8208912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4" y="2565319"/>
            <a:ext cx="7224386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64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삭제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DROP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2994"/>
            <a:ext cx="3520745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05877"/>
            <a:ext cx="8579296" cy="99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60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1268760"/>
            <a:ext cx="5121084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861048"/>
            <a:ext cx="5509738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003080"/>
            <a:ext cx="6652837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3" y="5589239"/>
            <a:ext cx="6652837" cy="643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7" y="1690946"/>
            <a:ext cx="5431149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4" y="1749406"/>
            <a:ext cx="1486029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3590788"/>
            <a:ext cx="5959356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3450"/>
              </p:ext>
            </p:extLst>
          </p:nvPr>
        </p:nvGraphicFramePr>
        <p:xfrm>
          <a:off x="467543" y="1700808"/>
          <a:ext cx="8280921" cy="41764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소문자로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LOWER(‘ABCD’)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UPPER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UPPER(‘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INITCAP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첫번째</a:t>
                      </a:r>
                      <a:r>
                        <a:rPr lang="ko-KR" altLang="en-US" sz="1600" baseline="0" dirty="0" smtClean="0"/>
                        <a:t> 글자만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INITCAP 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문자열중 일부분을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SUBSTR(‘ABC’, 1, 2)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REPLACE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문자열을 찾아 바꾼다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REPLACE(‘AB’, ‘A’, ‘E’)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EB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CONCAT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문자열을 연결</a:t>
                      </a:r>
                      <a:r>
                        <a:rPr lang="en-US" altLang="ko-KR" sz="1600" dirty="0" smtClean="0"/>
                        <a:t>(|| </a:t>
                      </a:r>
                      <a:r>
                        <a:rPr lang="ko-KR" altLang="en-US" sz="1600" dirty="0" smtClean="0"/>
                        <a:t>연산자와 같다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CONCAT(‘A’, ‘B’)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LENGTH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문자열의 길이를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LENGTH(‘AB’)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명명된 문자의 위치를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INSTR(‘ABCD’, ‘D’)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왼쪽부터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**ABCD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오른쪽부터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ABCD**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8698"/>
            <a:ext cx="45495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81128"/>
            <a:ext cx="1653683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469"/>
            <a:ext cx="5655231" cy="1034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1" y="2179999"/>
            <a:ext cx="670618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7477"/>
            <a:ext cx="5175252" cy="153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81"/>
          <a:stretch/>
        </p:blipFill>
        <p:spPr>
          <a:xfrm>
            <a:off x="5601005" y="5085184"/>
            <a:ext cx="2571395" cy="937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1291</Words>
  <Application>Microsoft Office PowerPoint</Application>
  <PresentationFormat>화면 슬라이드 쇼(4:3)</PresentationFormat>
  <Paragraphs>308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 함수</vt:lpstr>
      <vt:lpstr>  SQL 내장 함수</vt:lpstr>
      <vt:lpstr>  단일행 함수</vt:lpstr>
      <vt:lpstr>  숫자 함수</vt:lpstr>
      <vt:lpstr>  숫자 함수</vt:lpstr>
      <vt:lpstr>  숫자 함수</vt:lpstr>
      <vt:lpstr>  단일행 함수</vt:lpstr>
      <vt:lpstr>  문자타입 함수</vt:lpstr>
      <vt:lpstr>  문자타입 함수</vt:lpstr>
      <vt:lpstr>  문자타입 함수</vt:lpstr>
      <vt:lpstr>  단일행 함수</vt:lpstr>
      <vt:lpstr>  날짜 함수</vt:lpstr>
      <vt:lpstr>  날짜 함수</vt:lpstr>
      <vt:lpstr>  단일행 함수</vt:lpstr>
      <vt:lpstr>  단일행 함수</vt:lpstr>
      <vt:lpstr>  단일행 함수</vt:lpstr>
      <vt:lpstr>  단일행 함수</vt:lpstr>
      <vt:lpstr>  일반 함수 – NVL() 함수</vt:lpstr>
      <vt:lpstr>  일반 함수 – NVL() 함수</vt:lpstr>
      <vt:lpstr> DECODE() 함수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그룹 함수</vt:lpstr>
      <vt:lpstr>  그룹 함수 – RANK()</vt:lpstr>
      <vt:lpstr>  그룹 함수 – RANK()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278</cp:revision>
  <dcterms:created xsi:type="dcterms:W3CDTF">2019-03-04T02:36:55Z</dcterms:created>
  <dcterms:modified xsi:type="dcterms:W3CDTF">2023-05-06T20:22:38Z</dcterms:modified>
</cp:coreProperties>
</file>