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326" r:id="rId3"/>
    <p:sldId id="327" r:id="rId4"/>
    <p:sldId id="328" r:id="rId5"/>
    <p:sldId id="334" r:id="rId6"/>
    <p:sldId id="343" r:id="rId7"/>
    <p:sldId id="344" r:id="rId8"/>
    <p:sldId id="345" r:id="rId9"/>
    <p:sldId id="346" r:id="rId10"/>
    <p:sldId id="347" r:id="rId11"/>
    <p:sldId id="348" r:id="rId12"/>
    <p:sldId id="356" r:id="rId13"/>
    <p:sldId id="349" r:id="rId14"/>
    <p:sldId id="350" r:id="rId15"/>
    <p:sldId id="335" r:id="rId16"/>
    <p:sldId id="336" r:id="rId17"/>
    <p:sldId id="351" r:id="rId18"/>
    <p:sldId id="337" r:id="rId19"/>
    <p:sldId id="385" r:id="rId20"/>
    <p:sldId id="352" r:id="rId21"/>
    <p:sldId id="354" r:id="rId22"/>
    <p:sldId id="370" r:id="rId23"/>
    <p:sldId id="355" r:id="rId24"/>
    <p:sldId id="376" r:id="rId25"/>
    <p:sldId id="380" r:id="rId26"/>
    <p:sldId id="381" r:id="rId27"/>
    <p:sldId id="379" r:id="rId28"/>
    <p:sldId id="382" r:id="rId29"/>
    <p:sldId id="383" r:id="rId30"/>
    <p:sldId id="377" r:id="rId31"/>
    <p:sldId id="378" r:id="rId32"/>
    <p:sldId id="384" r:id="rId33"/>
    <p:sldId id="316" r:id="rId34"/>
    <p:sldId id="325" r:id="rId35"/>
    <p:sldId id="318" r:id="rId36"/>
    <p:sldId id="317" r:id="rId37"/>
    <p:sldId id="314" r:id="rId38"/>
    <p:sldId id="319" r:id="rId39"/>
    <p:sldId id="338" r:id="rId40"/>
    <p:sldId id="309" r:id="rId41"/>
    <p:sldId id="353" r:id="rId42"/>
    <p:sldId id="310" r:id="rId43"/>
    <p:sldId id="365" r:id="rId44"/>
    <p:sldId id="366" r:id="rId45"/>
    <p:sldId id="367" r:id="rId46"/>
    <p:sldId id="375" r:id="rId47"/>
    <p:sldId id="368" r:id="rId48"/>
    <p:sldId id="369" r:id="rId49"/>
    <p:sldId id="371" r:id="rId50"/>
    <p:sldId id="372" r:id="rId51"/>
    <p:sldId id="373" r:id="rId52"/>
    <p:sldId id="374" r:id="rId5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9" autoAdjust="0"/>
  </p:normalViewPr>
  <p:slideViewPr>
    <p:cSldViewPr>
      <p:cViewPr varScale="1">
        <p:scale>
          <a:sx n="80" d="100"/>
          <a:sy n="80" d="100"/>
        </p:scale>
        <p:origin x="52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815" y="6237312"/>
            <a:ext cx="9894185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  <p:sp>
        <p:nvSpPr>
          <p:cNvPr id="12" name="직사각형 7"/>
          <p:cNvSpPr/>
          <p:nvPr userDrawn="1"/>
        </p:nvSpPr>
        <p:spPr>
          <a:xfrm>
            <a:off x="11815" y="6511626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naconda.com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분석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및 시각화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81" y="1700808"/>
            <a:ext cx="3604572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3528392" cy="36795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9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340768"/>
            <a:ext cx="4248472" cy="51855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4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Markdown </a:t>
            </a:r>
            <a:r>
              <a:rPr lang="ko-KR" altLang="en-US" sz="2800" dirty="0"/>
              <a:t>문서 이해하기</a:t>
            </a:r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0363" y="1608763"/>
            <a:ext cx="4527410" cy="1231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en-US" altLang="ko-KR" sz="2000" dirty="0" smtClean="0"/>
              <a:t>Markdown </a:t>
            </a:r>
            <a:r>
              <a:rPr lang="ko-KR" altLang="en-US" sz="2000" dirty="0" smtClean="0"/>
              <a:t>문서 이해하기</a:t>
            </a:r>
            <a:endParaRPr lang="en-US" altLang="ko-KR" sz="2000" dirty="0" smtClean="0"/>
          </a:p>
          <a:p>
            <a:r>
              <a:rPr lang="en-US" altLang="ko-KR" dirty="0" smtClean="0"/>
              <a:t>    # </a:t>
            </a:r>
            <a:r>
              <a:rPr lang="ko-KR" altLang="en-US" dirty="0" err="1" smtClean="0"/>
              <a:t>큰제목</a:t>
            </a:r>
            <a:endParaRPr lang="en-US" altLang="ko-KR" dirty="0" smtClean="0"/>
          </a:p>
          <a:p>
            <a:r>
              <a:rPr lang="en-US" altLang="ko-KR" dirty="0" smtClean="0"/>
              <a:t>    ## </a:t>
            </a:r>
            <a:r>
              <a:rPr lang="ko-KR" altLang="en-US" dirty="0" smtClean="0"/>
              <a:t>중간 제목</a:t>
            </a:r>
            <a:endParaRPr lang="en-US" altLang="ko-KR" dirty="0" smtClean="0"/>
          </a:p>
          <a:p>
            <a:r>
              <a:rPr lang="en-US" altLang="ko-KR" dirty="0" smtClean="0"/>
              <a:t>    ### </a:t>
            </a:r>
            <a:r>
              <a:rPr lang="ko-KR" altLang="en-US" dirty="0" smtClean="0"/>
              <a:t>작은 제목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40363" y="3247816"/>
            <a:ext cx="3217406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◈ 주요 단축키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위로 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a]</a:t>
            </a:r>
          </a:p>
          <a:p>
            <a:r>
              <a:rPr lang="ko-KR" altLang="en-US" dirty="0" smtClean="0"/>
              <a:t>    아래로 </a:t>
            </a:r>
            <a:r>
              <a:rPr lang="ko-KR" altLang="en-US" dirty="0"/>
              <a:t>셀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- [</a:t>
            </a:r>
            <a:r>
              <a:rPr lang="en-US" altLang="ko-KR" dirty="0"/>
              <a:t>b]</a:t>
            </a:r>
          </a:p>
          <a:p>
            <a:r>
              <a:rPr lang="ko-KR" altLang="en-US" dirty="0" smtClean="0"/>
              <a:t>    선택 </a:t>
            </a:r>
            <a:r>
              <a:rPr lang="ko-KR" altLang="en-US" dirty="0"/>
              <a:t>셀 삭제</a:t>
            </a:r>
          </a:p>
          <a:p>
            <a:r>
              <a:rPr lang="en-US" altLang="ko-KR" dirty="0" smtClean="0"/>
              <a:t>      - [</a:t>
            </a:r>
            <a:r>
              <a:rPr lang="en-US" altLang="ko-KR" dirty="0"/>
              <a:t>d][d] (d</a:t>
            </a:r>
            <a:r>
              <a:rPr lang="ko-KR" altLang="en-US" dirty="0"/>
              <a:t>를 </a:t>
            </a:r>
            <a:r>
              <a:rPr lang="ko-KR" altLang="en-US" dirty="0" err="1"/>
              <a:t>두번</a:t>
            </a:r>
            <a:r>
              <a:rPr lang="ko-KR" altLang="en-US" dirty="0"/>
              <a:t> 누름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80" y="3517809"/>
            <a:ext cx="4153260" cy="937341"/>
          </a:xfrm>
          <a:prstGeom prst="rect">
            <a:avLst/>
          </a:prstGeom>
        </p:spPr>
      </p:pic>
      <p:sp>
        <p:nvSpPr>
          <p:cNvPr id="14" name="타원형 설명선 13"/>
          <p:cNvSpPr/>
          <p:nvPr/>
        </p:nvSpPr>
        <p:spPr>
          <a:xfrm>
            <a:off x="8264654" y="2839869"/>
            <a:ext cx="936818" cy="832232"/>
          </a:xfrm>
          <a:prstGeom prst="wedgeEllipseCallout">
            <a:avLst>
              <a:gd name="adj1" fmla="val -52165"/>
              <a:gd name="adj2" fmla="val 59771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smtClean="0"/>
              <a:t>Markdown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3140968"/>
            <a:ext cx="4206605" cy="224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32" y="1494108"/>
            <a:ext cx="5273497" cy="1318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47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628800"/>
            <a:ext cx="5418290" cy="2857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DataFrame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만들기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12776"/>
            <a:ext cx="4682993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32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64569" y="1300698"/>
            <a:ext cx="5616623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2000" b="1" dirty="0"/>
              <a:t>운동</a:t>
            </a:r>
            <a:r>
              <a:rPr lang="en-US" altLang="ko-KR" sz="2000" b="1" dirty="0"/>
              <a:t>(practice) </a:t>
            </a:r>
            <a:r>
              <a:rPr lang="ko-KR" altLang="en-US" sz="2000" b="1" dirty="0"/>
              <a:t>데이터프레임 만들기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13" y="1948770"/>
            <a:ext cx="427378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126162"/>
            <a:ext cx="4214225" cy="55097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01" y="1340768"/>
            <a:ext cx="3909399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027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파일로 내보내기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41" y="2996952"/>
            <a:ext cx="2301439" cy="24386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83914"/>
            <a:ext cx="4313294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6624735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파일로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내보내기 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‘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날짜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’ : 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인덱스로 설정</a:t>
            </a: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894766"/>
            <a:ext cx="3734124" cy="4282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04" y="3140968"/>
            <a:ext cx="4244708" cy="495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94" y="3774494"/>
            <a:ext cx="2027096" cy="2331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71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 smtClean="0"/>
              <a:t>아나콘다 설치하기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2560" y="1426402"/>
            <a:ext cx="8208912" cy="9694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▶ 아나콘다 설치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anaconda </a:t>
            </a:r>
            <a:r>
              <a:rPr lang="ko-KR" altLang="en-US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네비게이터</a:t>
            </a:r>
            <a:r>
              <a:rPr lang="ko-KR" altLang="en-US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-&gt; </a:t>
            </a:r>
            <a:r>
              <a:rPr lang="en-US" altLang="ko-KR" sz="2000" b="1" i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jupyter</a:t>
            </a:r>
            <a:r>
              <a:rPr lang="en-US" altLang="ko-KR" sz="2000" b="1" i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notebook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  <a:hlinkClick r:id="rId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  <a:hlinkClick r:id="rId2"/>
              </a:rPr>
              <a:t>www.anaconda.com</a:t>
            </a:r>
            <a:endParaRPr lang="en-US" altLang="ko-KR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86" y="2553653"/>
            <a:ext cx="6933639" cy="2386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타원형 설명선 8"/>
          <p:cNvSpPr/>
          <p:nvPr/>
        </p:nvSpPr>
        <p:spPr>
          <a:xfrm>
            <a:off x="3728864" y="5057098"/>
            <a:ext cx="1026824" cy="892182"/>
          </a:xfrm>
          <a:prstGeom prst="wedgeEllipseCallout">
            <a:avLst>
              <a:gd name="adj1" fmla="val 8491"/>
              <a:gd name="adj2" fmla="val -847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개발도구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8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4569" y="1196752"/>
            <a:ext cx="3024335" cy="4821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csv</a:t>
            </a:r>
            <a:r>
              <a:rPr lang="ko-KR" altLang="en-US" sz="20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파일 읽기</a:t>
            </a:r>
            <a:endParaRPr lang="en-US" altLang="ko-KR" sz="20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916832"/>
            <a:ext cx="6233700" cy="444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12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DataFrame</a:t>
            </a:r>
            <a:r>
              <a:rPr lang="en-US" altLang="ko-KR" sz="2800" dirty="0"/>
              <a:t> </a:t>
            </a:r>
            <a:r>
              <a:rPr lang="ko-KR" altLang="en-US" sz="2800" dirty="0"/>
              <a:t>만들기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873836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00808"/>
            <a:ext cx="4824536" cy="28192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65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/>
              <a:t>numpy</a:t>
            </a:r>
            <a:r>
              <a:rPr lang="en-US" altLang="ko-KR" sz="2800" dirty="0"/>
              <a:t> </a:t>
            </a:r>
            <a:r>
              <a:rPr lang="ko-KR" altLang="en-US" sz="2800" dirty="0"/>
              <a:t>라이브러리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4392488" cy="543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53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14" y="1340768"/>
            <a:ext cx="5509737" cy="48238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64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4877223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90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628800"/>
            <a:ext cx="4930567" cy="36274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7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484784"/>
            <a:ext cx="5590438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69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556792"/>
            <a:ext cx="4892464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00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628800"/>
            <a:ext cx="4511431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68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90" y="2028910"/>
            <a:ext cx="4358339" cy="20105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92560" y="1340768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study_data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폴더 생성하고 경로 설정하기</a:t>
            </a:r>
            <a:endParaRPr lang="ko-KR" altLang="en-US" sz="2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3137175"/>
            <a:ext cx="3581342" cy="2380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– </a:t>
            </a:r>
            <a:r>
              <a:rPr lang="ko-KR" altLang="en-US" sz="2800" dirty="0" smtClean="0"/>
              <a:t>이미지 표시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412776"/>
            <a:ext cx="442718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77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3"/>
          <a:stretch/>
        </p:blipFill>
        <p:spPr>
          <a:xfrm>
            <a:off x="2144688" y="1628800"/>
            <a:ext cx="3945096" cy="38884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063088" y="1556792"/>
            <a:ext cx="1740164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+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40" y="1340768"/>
            <a:ext cx="4215731" cy="4580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3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837644"/>
            <a:ext cx="2592288" cy="25436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6559" y="1268760"/>
            <a:ext cx="6558729" cy="18466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넘파이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Numpy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Numerical Python</a:t>
            </a:r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줄임말이다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16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수치 계산용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파이썬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라이브러이다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배열이나 행렬 계산에 사용된다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.-  </a:t>
            </a:r>
            <a:r>
              <a:rPr lang="ko-KR" altLang="en-US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딥러닝에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자주 등장</a:t>
            </a:r>
            <a:endParaRPr lang="en-US" altLang="ko-KR" sz="1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sz="1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matplotlib</a:t>
            </a:r>
            <a:r>
              <a:rPr lang="ko-KR" altLang="en-US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기반이기도 하다</a:t>
            </a:r>
            <a:r>
              <a:rPr lang="en-US" altLang="ko-KR" sz="1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3230117"/>
            <a:ext cx="3894433" cy="5078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넘파</a:t>
            </a:r>
            <a:r>
              <a:rPr lang="ko-KR" altLang="en-US" dirty="0" err="1">
                <a:latin typeface="+mn-ea"/>
              </a:rPr>
              <a:t>이</a:t>
            </a:r>
            <a:r>
              <a:rPr lang="ko-KR" altLang="en-US" dirty="0" smtClean="0">
                <a:latin typeface="+mn-ea"/>
              </a:rPr>
              <a:t> 배열 생성하</a:t>
            </a:r>
            <a:r>
              <a:rPr lang="ko-KR" altLang="en-US" dirty="0">
                <a:latin typeface="+mn-ea"/>
              </a:rPr>
              <a:t>기</a:t>
            </a:r>
            <a:endParaRPr lang="en-US" altLang="ko-KR" dirty="0" smtClean="0">
              <a:latin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877227" y="5953496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664968" y="5773476"/>
            <a:ext cx="1944217" cy="360040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는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step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#3, 5, 7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536255" y="4521770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4354115"/>
            <a:ext cx="3528392" cy="345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7" y="4846217"/>
            <a:ext cx="3528392" cy="7112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58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87" y="2356447"/>
            <a:ext cx="4027074" cy="3160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53433" y="6520259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268760"/>
            <a:ext cx="627069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넘파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배열 생성하기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np.array</a:t>
            </a:r>
            <a:r>
              <a:rPr lang="en-US" altLang="ko-KR" dirty="0">
                <a:solidFill>
                  <a:sysClr val="windowText" lastClr="000000"/>
                </a:solidFill>
              </a:rPr>
              <a:t>()</a:t>
            </a:r>
            <a:r>
              <a:rPr lang="ko-KR" altLang="en-US" dirty="0">
                <a:solidFill>
                  <a:sysClr val="windowText" lastClr="000000"/>
                </a:solidFill>
              </a:rPr>
              <a:t>는 리스트를 인수로 받아 배열을 반환한다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071760" y="3181845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931510" y="3020031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존재하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는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리스트를 이용하여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169024" y="3992139"/>
            <a:ext cx="6819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56765" y="3812119"/>
            <a:ext cx="3400531" cy="36004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리스트를 직접 입력하여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산술연산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78"/>
          <a:stretch/>
        </p:blipFill>
        <p:spPr>
          <a:xfrm>
            <a:off x="1757363" y="1772816"/>
            <a:ext cx="3695467" cy="2226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7" r="55615"/>
          <a:stretch/>
        </p:blipFill>
        <p:spPr>
          <a:xfrm>
            <a:off x="3814664" y="2924944"/>
            <a:ext cx="1640246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flipV="1">
            <a:off x="5032363" y="3014750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892113" y="2852936"/>
            <a:ext cx="1409867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덧셈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5058865" y="3492632"/>
            <a:ext cx="792089" cy="1820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18615" y="3330818"/>
            <a:ext cx="1383365" cy="36004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원소별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곱셈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74"/>
          <a:stretch/>
        </p:blipFill>
        <p:spPr>
          <a:xfrm>
            <a:off x="1757363" y="4254390"/>
            <a:ext cx="3697547" cy="11000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9" r="60513"/>
          <a:stretch/>
        </p:blipFill>
        <p:spPr>
          <a:xfrm>
            <a:off x="3840412" y="4570369"/>
            <a:ext cx="1889552" cy="711924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4881623" y="4645904"/>
            <a:ext cx="103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103763" y="4444371"/>
            <a:ext cx="2089597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배열의 형상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54893" y="4959453"/>
            <a:ext cx="937220" cy="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6103763" y="4922253"/>
            <a:ext cx="2953693" cy="36004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배열에 담긴 자료의 타입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(type)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77041" y="5661248"/>
            <a:ext cx="5963648" cy="50405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차원 배열과 수치 하나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스칼라값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의 조합으로 산술연산 수행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48209" y="5360702"/>
            <a:ext cx="357927" cy="30054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 응용 예제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924944"/>
            <a:ext cx="7353488" cy="33843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484784"/>
            <a:ext cx="3240361" cy="2053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86559" y="1196752"/>
            <a:ext cx="3534393" cy="4431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2019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년 프로야구 성적표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3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8767290" cy="120032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넘파이의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N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차원 배열은 벡터</a:t>
            </a:r>
            <a:r>
              <a: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(vector)</a:t>
            </a:r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 함</a:t>
            </a:r>
            <a:endParaRPr lang="en-US" altLang="ko-KR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행렬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(matrix)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</a:t>
            </a:r>
            <a:r>
              <a:rPr lang="en-US" altLang="ko-KR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문자를 </a:t>
            </a:r>
            <a:r>
              <a:rPr lang="ko-KR" altLang="en-US" b="1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괄호안에</a:t>
            </a:r>
            <a:r>
              <a:rPr lang="ko-KR" altLang="en-US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직사각형 형태로 배열 </a:t>
            </a:r>
            <a:endParaRPr lang="en-US" altLang="ko-KR" b="1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배열은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텐서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(tensor)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라고 함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47"/>
          <a:stretch/>
        </p:blipFill>
        <p:spPr>
          <a:xfrm>
            <a:off x="1496616" y="2708920"/>
            <a:ext cx="3179920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4160" r="70454" b="17920"/>
          <a:stretch/>
        </p:blipFill>
        <p:spPr>
          <a:xfrm>
            <a:off x="3554734" y="2972430"/>
            <a:ext cx="1099005" cy="780606"/>
          </a:xfrm>
          <a:prstGeom prst="rect">
            <a:avLst/>
          </a:prstGeom>
          <a:ln>
            <a:noFill/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80" r="73018"/>
          <a:stretch/>
        </p:blipFill>
        <p:spPr>
          <a:xfrm>
            <a:off x="3554733" y="4365104"/>
            <a:ext cx="1048315" cy="86409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3663998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89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96077" y="188640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8238" y="1344441"/>
            <a:ext cx="2142554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원소 접근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5"/>
          <a:stretch/>
        </p:blipFill>
        <p:spPr>
          <a:xfrm>
            <a:off x="1424608" y="1852272"/>
            <a:ext cx="3014671" cy="2926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4" r="52453" b="13853"/>
          <a:stretch/>
        </p:blipFill>
        <p:spPr>
          <a:xfrm>
            <a:off x="3512840" y="2204862"/>
            <a:ext cx="2016224" cy="11298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31" r="82146"/>
          <a:stretch/>
        </p:blipFill>
        <p:spPr>
          <a:xfrm>
            <a:off x="3682172" y="4286440"/>
            <a:ext cx="694763" cy="436070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931943" y="3042059"/>
            <a:ext cx="580897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20752" y="2552969"/>
            <a:ext cx="699520" cy="21682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39375" y="4396065"/>
            <a:ext cx="580897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4000722"/>
            <a:ext cx="3067478" cy="790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92524" y="2826886"/>
            <a:ext cx="3456384" cy="92333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브로드캐스트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형상이 다른 배열끼리 연산 수행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정육면체 22"/>
          <p:cNvSpPr/>
          <p:nvPr/>
        </p:nvSpPr>
        <p:spPr>
          <a:xfrm>
            <a:off x="3157143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315815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정육면체 23"/>
          <p:cNvSpPr/>
          <p:nvPr/>
        </p:nvSpPr>
        <p:spPr>
          <a:xfrm>
            <a:off x="3558950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3558950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52095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정육면체 27"/>
          <p:cNvSpPr/>
          <p:nvPr/>
        </p:nvSpPr>
        <p:spPr>
          <a:xfrm>
            <a:off x="492174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5888088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정육면체 29"/>
          <p:cNvSpPr/>
          <p:nvPr/>
        </p:nvSpPr>
        <p:spPr>
          <a:xfrm>
            <a:off x="5889104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정육면체 30"/>
          <p:cNvSpPr/>
          <p:nvPr/>
        </p:nvSpPr>
        <p:spPr>
          <a:xfrm>
            <a:off x="6289895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정육면체 31"/>
          <p:cNvSpPr/>
          <p:nvPr/>
        </p:nvSpPr>
        <p:spPr>
          <a:xfrm>
            <a:off x="6289895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정육면체 32"/>
          <p:cNvSpPr/>
          <p:nvPr/>
        </p:nvSpPr>
        <p:spPr>
          <a:xfrm>
            <a:off x="7184232" y="548413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7185248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7586039" y="5480821"/>
            <a:ext cx="504056" cy="432048"/>
          </a:xfrm>
          <a:prstGeom prst="cub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7586039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20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8480376" y="548413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30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8481392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10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8882183" y="5480821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80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8882183" y="5157192"/>
            <a:ext cx="504056" cy="432048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40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2881" y="5333870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2755" y="5407955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31017" y="5373216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69414" y="5404574"/>
            <a:ext cx="27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2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9" b="45313"/>
          <a:stretch/>
        </p:blipFill>
        <p:spPr>
          <a:xfrm>
            <a:off x="1280592" y="1556792"/>
            <a:ext cx="3775052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420225" y="1988840"/>
            <a:ext cx="2524663" cy="50405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2"/>
          <a:stretch/>
        </p:blipFill>
        <p:spPr>
          <a:xfrm>
            <a:off x="3656856" y="4172122"/>
            <a:ext cx="4970018" cy="20662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7" name="직선 연결선 16"/>
          <p:cNvCxnSpPr/>
          <p:nvPr/>
        </p:nvCxnSpPr>
        <p:spPr>
          <a:xfrm>
            <a:off x="3768999" y="5013176"/>
            <a:ext cx="4745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 </a:t>
            </a:r>
            <a:r>
              <a:rPr lang="ko-KR" altLang="en-US" sz="2800" dirty="0" smtClean="0"/>
              <a:t>사용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60" y="1507083"/>
            <a:ext cx="3198075" cy="20859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71807" t="20277" r="12928" b="56462"/>
          <a:stretch/>
        </p:blipFill>
        <p:spPr>
          <a:xfrm>
            <a:off x="4444815" y="1606593"/>
            <a:ext cx="1774606" cy="15210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모서리가 둥근 사각형 설명선 10"/>
          <p:cNvSpPr/>
          <p:nvPr/>
        </p:nvSpPr>
        <p:spPr>
          <a:xfrm>
            <a:off x="6219421" y="1598666"/>
            <a:ext cx="1109843" cy="945987"/>
          </a:xfrm>
          <a:prstGeom prst="wedgeRoundRectCallout">
            <a:avLst>
              <a:gd name="adj1" fmla="val -88214"/>
              <a:gd name="adj2" fmla="val -9946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우측상단 </a:t>
            </a:r>
            <a:r>
              <a:rPr lang="en-US" altLang="ko-KR" sz="1600" dirty="0" smtClean="0"/>
              <a:t>New-&gt;</a:t>
            </a:r>
          </a:p>
          <a:p>
            <a:r>
              <a:rPr lang="en-US" altLang="ko-KR" sz="1600" dirty="0" smtClean="0"/>
              <a:t>Python3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2" y="3846158"/>
            <a:ext cx="4424443" cy="1733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모서리가 둥근 사각형 설명선 12"/>
          <p:cNvSpPr/>
          <p:nvPr/>
        </p:nvSpPr>
        <p:spPr>
          <a:xfrm>
            <a:off x="1921498" y="5579357"/>
            <a:ext cx="1797164" cy="945987"/>
          </a:xfrm>
          <a:prstGeom prst="wedgeRoundRectCallout">
            <a:avLst>
              <a:gd name="adj1" fmla="val -12887"/>
              <a:gd name="adj2" fmla="val -6978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코드 입력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실행 </a:t>
            </a:r>
            <a:r>
              <a:rPr lang="en-US" altLang="ko-KR" sz="1600" dirty="0" smtClean="0"/>
              <a:t>: Run </a:t>
            </a:r>
            <a:r>
              <a:rPr lang="ko-KR" altLang="en-US" sz="1600" dirty="0" smtClean="0"/>
              <a:t>또는 </a:t>
            </a:r>
            <a:endParaRPr lang="en-US" altLang="ko-KR" sz="1600" dirty="0" smtClean="0"/>
          </a:p>
          <a:p>
            <a:r>
              <a:rPr lang="en-US" altLang="ko-KR" sz="1600" dirty="0" smtClean="0"/>
              <a:t>shift + Enter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15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484784"/>
            <a:ext cx="7493881" cy="45365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41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484784"/>
            <a:ext cx="639459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68760"/>
            <a:ext cx="9410700" cy="41726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7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2" y="1412776"/>
            <a:ext cx="8985448" cy="3899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6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6" y="1484784"/>
            <a:ext cx="8769424" cy="31333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1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255470"/>
            <a:ext cx="9289032" cy="1981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446615"/>
            <a:ext cx="3358020" cy="3155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67" y="3438977"/>
            <a:ext cx="3378125" cy="31451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29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6" y="1484784"/>
            <a:ext cx="8712968" cy="31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268760"/>
            <a:ext cx="8702794" cy="4724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37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44824"/>
            <a:ext cx="7100478" cy="32174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3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3"/>
          <a:stretch/>
        </p:blipFill>
        <p:spPr>
          <a:xfrm>
            <a:off x="628137" y="1412776"/>
            <a:ext cx="8788128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53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559" y="126876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Pandas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패키지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대부분의 데이터는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시계열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(Series)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이나 표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(table)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형태로 표현 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클래스와 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클래스가 제공된다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4591" y="2708920"/>
            <a:ext cx="7638849" cy="1274195"/>
          </a:xfrm>
          <a:prstGeom prst="rect">
            <a:avLst/>
          </a:prstGeom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Series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클래스</a:t>
            </a:r>
            <a:endParaRPr lang="en-US" altLang="ko-KR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값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(value) + 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인덱스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(Index)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형태이다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벡터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4149080"/>
            <a:ext cx="2210109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9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8" y="1645765"/>
            <a:ext cx="9274344" cy="356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50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21" b="50000"/>
          <a:stretch/>
        </p:blipFill>
        <p:spPr>
          <a:xfrm>
            <a:off x="776536" y="1628800"/>
            <a:ext cx="8410395" cy="31683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32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서울시 </a:t>
            </a:r>
            <a:r>
              <a:rPr lang="ko-KR" altLang="en-US" sz="2800" dirty="0" smtClean="0"/>
              <a:t>운동을 하지 않는 이유 통계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53"/>
          <a:stretch/>
        </p:blipFill>
        <p:spPr>
          <a:xfrm>
            <a:off x="416496" y="2060848"/>
            <a:ext cx="9236240" cy="27407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2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340768"/>
            <a:ext cx="4709568" cy="2080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640632" y="3789040"/>
            <a:ext cx="6858601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023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4568" y="1196752"/>
            <a:ext cx="7992888" cy="13388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DataFrame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 프레임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행렬 데이터에 </a:t>
            </a: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행방향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인덱스를 붙인 것이다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.(2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차원 리스트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열방향</a:t>
            </a:r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인덱스도 붙일 수 있다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2780928"/>
            <a:ext cx="3848433" cy="2865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666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772816"/>
            <a:ext cx="5052498" cy="3452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45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Pandas </a:t>
            </a:r>
            <a:r>
              <a:rPr lang="ko-KR" altLang="en-US" sz="2800" dirty="0" smtClean="0"/>
              <a:t>라이브러리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556792"/>
            <a:ext cx="4496190" cy="3939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87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625</Words>
  <Application>Microsoft Office PowerPoint</Application>
  <PresentationFormat>A4 용지(210x297mm)</PresentationFormat>
  <Paragraphs>183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돋움</vt:lpstr>
      <vt:lpstr>맑은 고딕</vt:lpstr>
      <vt:lpstr>휴먼엑스포</vt:lpstr>
      <vt:lpstr>Arial</vt:lpstr>
      <vt:lpstr>Wingdings</vt:lpstr>
      <vt:lpstr>Office 테마</vt:lpstr>
      <vt:lpstr>13장. 데이터 분석 및 시각화</vt:lpstr>
      <vt:lpstr> 아나콘다 설치하기</vt:lpstr>
      <vt:lpstr> jupyter notebook 사용</vt:lpstr>
      <vt:lpstr> jupyter notebook 사용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Pandas 라이브러리</vt:lpstr>
      <vt:lpstr> Markdown 문서 이해하기</vt:lpstr>
      <vt:lpstr> Pandas 라이브러리</vt:lpstr>
      <vt:lpstr> Pandas 라이브러리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DataFrame 만들기 예제</vt:lpstr>
      <vt:lpstr> numpy 라이브러리</vt:lpstr>
      <vt:lpstr> numpy 라이브러리</vt:lpstr>
      <vt:lpstr> Matplotlib 모듈</vt:lpstr>
      <vt:lpstr> Matplotlib 모듈</vt:lpstr>
      <vt:lpstr> Matplotlib 모듈</vt:lpstr>
      <vt:lpstr> Matplotlib 모듈</vt:lpstr>
      <vt:lpstr> Matplotlib 모듈</vt:lpstr>
      <vt:lpstr> Matplotlib 모듈</vt:lpstr>
      <vt:lpstr> Matplotlib – 이미지 표시</vt:lpstr>
      <vt:lpstr> Matplotlib + Numpy 모듈</vt:lpstr>
      <vt:lpstr> Matplotlib + Numpy 모듈</vt:lpstr>
      <vt:lpstr>PowerPoint 프레젠테이션</vt:lpstr>
      <vt:lpstr>PowerPoint 프레젠테이션</vt:lpstr>
      <vt:lpstr>PowerPoint 프레젠테이션</vt:lpstr>
      <vt:lpstr> numpy 모듈 응용 예제</vt:lpstr>
      <vt:lpstr>PowerPoint 프레젠테이션</vt:lpstr>
      <vt:lpstr>PowerPoint 프레젠테이션</vt:lpstr>
      <vt:lpstr> numpy 모듈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  <vt:lpstr> 서울시 운동을 하지 않는 이유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347</cp:revision>
  <dcterms:created xsi:type="dcterms:W3CDTF">2019-03-04T02:36:55Z</dcterms:created>
  <dcterms:modified xsi:type="dcterms:W3CDTF">2023-05-04T20:58:36Z</dcterms:modified>
</cp:coreProperties>
</file>