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352" r:id="rId3"/>
    <p:sldId id="373" r:id="rId4"/>
    <p:sldId id="354" r:id="rId5"/>
    <p:sldId id="376" r:id="rId6"/>
    <p:sldId id="356" r:id="rId7"/>
    <p:sldId id="371" r:id="rId8"/>
    <p:sldId id="389" r:id="rId9"/>
    <p:sldId id="395" r:id="rId10"/>
    <p:sldId id="439" r:id="rId11"/>
    <p:sldId id="440" r:id="rId12"/>
    <p:sldId id="393" r:id="rId13"/>
    <p:sldId id="369" r:id="rId14"/>
    <p:sldId id="397" r:id="rId15"/>
    <p:sldId id="441" r:id="rId16"/>
    <p:sldId id="390" r:id="rId17"/>
    <p:sldId id="379" r:id="rId18"/>
    <p:sldId id="380" r:id="rId19"/>
    <p:sldId id="386" r:id="rId20"/>
    <p:sldId id="400" r:id="rId21"/>
    <p:sldId id="402" r:id="rId22"/>
    <p:sldId id="401" r:id="rId23"/>
    <p:sldId id="436" r:id="rId24"/>
    <p:sldId id="437" r:id="rId25"/>
    <p:sldId id="442" r:id="rId26"/>
    <p:sldId id="438" r:id="rId27"/>
    <p:sldId id="398" r:id="rId28"/>
    <p:sldId id="384" r:id="rId29"/>
    <p:sldId id="399" r:id="rId30"/>
    <p:sldId id="381" r:id="rId31"/>
    <p:sldId id="382" r:id="rId32"/>
    <p:sldId id="403" r:id="rId33"/>
    <p:sldId id="404" r:id="rId34"/>
    <p:sldId id="405" r:id="rId35"/>
    <p:sldId id="412" r:id="rId36"/>
    <p:sldId id="406" r:id="rId37"/>
    <p:sldId id="407" r:id="rId38"/>
    <p:sldId id="408" r:id="rId39"/>
    <p:sldId id="409" r:id="rId40"/>
    <p:sldId id="410" r:id="rId41"/>
    <p:sldId id="411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28" r:id="rId57"/>
    <p:sldId id="429" r:id="rId58"/>
    <p:sldId id="430" r:id="rId59"/>
    <p:sldId id="432" r:id="rId60"/>
    <p:sldId id="431" r:id="rId61"/>
    <p:sldId id="433" r:id="rId62"/>
    <p:sldId id="434" r:id="rId63"/>
    <p:sldId id="435" r:id="rId6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swiperjs.com/demos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jQuery(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제이쿼리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628800"/>
            <a:ext cx="4846740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53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84784"/>
            <a:ext cx="3740902" cy="32403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540017" y="175828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jquery2.html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323" y="2236011"/>
            <a:ext cx="5090319" cy="4217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37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292351"/>
            <a:ext cx="48051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click()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85248" y="247261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jq_click.html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9797"/>
            <a:ext cx="5578323" cy="2941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4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 smtClean="0"/>
              <a:t>– click(), html()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292351"/>
            <a:ext cx="48051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html() </a:t>
            </a:r>
            <a:r>
              <a:rPr lang="ko-KR" altLang="en-US" b="1" dirty="0" smtClean="0"/>
              <a:t>함수 </a:t>
            </a:r>
            <a:r>
              <a:rPr lang="en-US" altLang="ko-KR" b="1" dirty="0"/>
              <a:t>:</a:t>
            </a:r>
            <a:r>
              <a:rPr lang="en-US" altLang="ko-KR" b="1" dirty="0" smtClean="0"/>
              <a:t> html(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2550238"/>
            <a:ext cx="6656624" cy="3111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905328" y="233113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jq_html.html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039797"/>
            <a:ext cx="2301440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40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83" y="1772816"/>
            <a:ext cx="5083461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18" y="3789040"/>
            <a:ext cx="4430387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65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804931"/>
            <a:ext cx="5845666" cy="39972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37176" y="2492896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jq_text.html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80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</a:t>
            </a:r>
            <a:r>
              <a:rPr lang="ko-KR" altLang="en-US" sz="2800" dirty="0" smtClean="0"/>
              <a:t>함수</a:t>
            </a:r>
            <a:r>
              <a:rPr lang="en-US" altLang="ko-KR" sz="2800" dirty="0" smtClean="0"/>
              <a:t>- next(), append()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6980525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86" y="4133061"/>
            <a:ext cx="3312367" cy="15250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576" y="1336993"/>
            <a:ext cx="5616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–next(), append()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29264" y="2276872"/>
            <a:ext cx="187220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jq_append.html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5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on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4985"/>
            <a:ext cx="47330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on()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5265877" cy="4046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93160" y="2492896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jq_on.html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12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err="1" smtClean="0"/>
              <a:t>val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64985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val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1988840"/>
            <a:ext cx="2746382" cy="849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06495" y="3717032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jq_val.html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7" y="1938806"/>
            <a:ext cx="5971577" cy="43055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59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slideToggle</a:t>
            </a:r>
            <a:r>
              <a:rPr lang="en-US" altLang="ko-KR" sz="2800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slideUp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slideDown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slideToggle</a:t>
            </a:r>
            <a:r>
              <a:rPr lang="en-US" altLang="ko-KR" b="1" dirty="0" smtClean="0"/>
              <a:t>()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88839"/>
            <a:ext cx="2309060" cy="405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41" y="4749195"/>
            <a:ext cx="3529747" cy="158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5" y="1988839"/>
            <a:ext cx="3816425" cy="24907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22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jQuery(</a:t>
            </a:r>
            <a:r>
              <a:rPr lang="ko-KR" altLang="en-US" sz="2800" b="1" dirty="0"/>
              <a:t>제이쿼리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00229"/>
            <a:ext cx="82809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HTML5 </a:t>
            </a:r>
            <a:r>
              <a:rPr lang="ko-KR" altLang="en-US" sz="1600" dirty="0" smtClean="0"/>
              <a:t>웹 문서 안의 스크립트 언어를 간결하고 효과적으로 사용할 수 있도록 설계된   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자바스크립트 기반 라이브러리이다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동적인 웹 페이지를 브라우저 종류에 상관없이 동일한 방식으로 구현할 수 있다</a:t>
            </a:r>
            <a:r>
              <a:rPr lang="en-US" altLang="ko-KR" sz="1600" dirty="0" smtClean="0"/>
              <a:t>.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제이쿼리의 주요 특징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70C0"/>
                </a:solidFill>
              </a:rPr>
              <a:t>CSS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선택자를</a:t>
            </a:r>
            <a:r>
              <a:rPr lang="ko-KR" altLang="en-US" sz="1600" dirty="0" smtClean="0">
                <a:solidFill>
                  <a:srgbClr val="0070C0"/>
                </a:solidFill>
              </a:rPr>
              <a:t> 사용해 각 </a:t>
            </a:r>
            <a:r>
              <a:rPr lang="en-US" altLang="ko-KR" sz="1600" dirty="0" smtClean="0">
                <a:solidFill>
                  <a:srgbClr val="0070C0"/>
                </a:solidFill>
              </a:rPr>
              <a:t>HTML </a:t>
            </a:r>
            <a:r>
              <a:rPr lang="ko-KR" altLang="en-US" sz="1600" dirty="0" smtClean="0">
                <a:solidFill>
                  <a:srgbClr val="0070C0"/>
                </a:solidFill>
              </a:rPr>
              <a:t>태그에 접근해서 작업하므로 명료하면서도 읽기 쉬운 형태로 표현할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sz="1600" dirty="0" smtClean="0">
                <a:solidFill>
                  <a:srgbClr val="0070C0"/>
                </a:solidFill>
              </a:rPr>
              <a:t> 체인 방식으로 수행하므로 여러 개의 동작</a:t>
            </a:r>
            <a:r>
              <a:rPr lang="en-US" altLang="ko-KR" sz="1600" dirty="0" smtClean="0">
                <a:solidFill>
                  <a:srgbClr val="0070C0"/>
                </a:solidFill>
              </a:rPr>
              <a:t>(</a:t>
            </a:r>
            <a:r>
              <a:rPr lang="ko-KR" altLang="en-US" sz="1600" dirty="0" smtClean="0">
                <a:solidFill>
                  <a:srgbClr val="0070C0"/>
                </a:solidFill>
              </a:rPr>
              <a:t>기능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  <a:r>
              <a:rPr lang="ko-KR" altLang="en-US" sz="1600" dirty="0" smtClean="0">
                <a:solidFill>
                  <a:srgbClr val="0070C0"/>
                </a:solidFill>
              </a:rPr>
              <a:t>이 한 줄로 나열되어 코드가 불필요하게 반복되는 것을 피할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풍부한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플러그인을</a:t>
            </a:r>
            <a:r>
              <a:rPr lang="ko-KR" altLang="en-US" sz="1600" dirty="0" smtClean="0">
                <a:solidFill>
                  <a:srgbClr val="0070C0"/>
                </a:solidFill>
              </a:rPr>
              <a:t> 제공하므로 이미 개발된 많은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플러그인을</a:t>
            </a:r>
            <a:r>
              <a:rPr lang="ko-KR" altLang="en-US" sz="1600" dirty="0" smtClean="0">
                <a:solidFill>
                  <a:srgbClr val="0070C0"/>
                </a:solidFill>
              </a:rPr>
              <a:t> 쉽고 빠르게 이용할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51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관련 </a:t>
            </a:r>
            <a:r>
              <a:rPr lang="ko-KR" altLang="en-US" sz="2800" dirty="0" err="1" smtClean="0"/>
              <a:t>메서드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each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64985"/>
            <a:ext cx="689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each()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일치하는 각 요소에 대해 실행할 함수를 지정함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217540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85" y="3789040"/>
            <a:ext cx="3093988" cy="1592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987481" y="324171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</a:t>
            </a:r>
            <a:r>
              <a:rPr lang="en-US" altLang="ko-KR" sz="1600" dirty="0" smtClean="0"/>
              <a:t>q_each.html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405890"/>
            <a:ext cx="5029636" cy="2766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7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</a:t>
            </a:r>
            <a:r>
              <a:rPr lang="ko-KR" altLang="en-US" sz="2800" dirty="0"/>
              <a:t>성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689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attr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속성</a:t>
            </a:r>
            <a:r>
              <a:rPr lang="en-US" altLang="ko-KR" b="1" dirty="0" smtClean="0"/>
              <a:t>(attribute)</a:t>
            </a:r>
            <a:r>
              <a:rPr lang="ko-KR" altLang="en-US" b="1" dirty="0" smtClean="0"/>
              <a:t>을 선택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변경할 수 있음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76165" y="2481602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jq_attr.html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75449"/>
            <a:ext cx="2408911" cy="244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92" y="2924944"/>
            <a:ext cx="4625741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89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class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00026" y="1336993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addClass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removeClass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ToggleClass</a:t>
            </a:r>
            <a:r>
              <a:rPr lang="en-US" altLang="ko-KR" b="1" dirty="0" smtClean="0"/>
              <a:t>()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564904"/>
            <a:ext cx="2986044" cy="10290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2" y="3861048"/>
            <a:ext cx="3863675" cy="1173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555043"/>
            <a:ext cx="3871296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352600" y="184482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요소에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속성을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토글할</a:t>
            </a:r>
            <a:r>
              <a:rPr lang="ko-KR" altLang="en-US" dirty="0" smtClean="0"/>
              <a:t> 수 있음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2" y="5218463"/>
            <a:ext cx="2926334" cy="678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0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689333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accordion(</a:t>
            </a:r>
            <a:r>
              <a:rPr lang="ko-KR" altLang="en-US" sz="2000" b="1" dirty="0" smtClean="0"/>
              <a:t>펼치기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접기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71728"/>
            <a:ext cx="8193360" cy="4155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17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816083"/>
            <a:ext cx="8255151" cy="3629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29264" y="1628798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faq.html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60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7438179" cy="37440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32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3" y="1628800"/>
            <a:ext cx="8847587" cy="3825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1192" y="2132856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u</a:t>
            </a:r>
            <a:r>
              <a:rPr lang="en-US" altLang="ko-KR" sz="1600" dirty="0" smtClean="0"/>
              <a:t>i.css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1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jQuery </a:t>
            </a:r>
            <a:r>
              <a:rPr lang="ko-KR" altLang="en-US" sz="2800" b="1" dirty="0" err="1" smtClean="0"/>
              <a:t>선택자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206314"/>
            <a:ext cx="34563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탐색 함수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61033"/>
              </p:ext>
            </p:extLst>
          </p:nvPr>
        </p:nvGraphicFramePr>
        <p:xfrm>
          <a:off x="1064568" y="1844823"/>
          <a:ext cx="8496944" cy="4392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선택</a:t>
                      </a:r>
                      <a:r>
                        <a:rPr lang="ko-KR" altLang="en-US" sz="1600" baseline="0" dirty="0" smtClean="0"/>
                        <a:t> 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children()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$(“div”).children()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요소의 자식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parent()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$(“p”).parent()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 </a:t>
                      </a:r>
                      <a:r>
                        <a:rPr lang="ko-KR" altLang="en-US" sz="1600" dirty="0" smtClean="0"/>
                        <a:t>요소의 부모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next()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”).next()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요소의 다음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prev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”).</a:t>
                      </a:r>
                      <a:r>
                        <a:rPr lang="en-US" altLang="ko-KR" sz="1600" dirty="0" err="1" smtClean="0"/>
                        <a:t>prev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요소의 이전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siblings()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$(“div”).siblings(“p”)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요소의 형제 요소 중 </a:t>
                      </a:r>
                      <a:r>
                        <a:rPr lang="en-US" altLang="ko-KR" sz="1600" dirty="0" smtClean="0"/>
                        <a:t>p </a:t>
                      </a:r>
                      <a:r>
                        <a:rPr lang="ko-KR" altLang="en-US" sz="1600" dirty="0" smtClean="0"/>
                        <a:t>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find()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$(“div”).find(“span”)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요소의 하위 요소 중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has()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$(“div”).has(“span”)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 중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가지고 있는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eq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eq</a:t>
                      </a:r>
                      <a:r>
                        <a:rPr lang="en-US" altLang="ko-KR" sz="1600" dirty="0" smtClean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 중 </a:t>
                      </a:r>
                      <a:r>
                        <a:rPr lang="en-US" altLang="ko-KR" sz="1600" baseline="0" dirty="0" smtClean="0"/>
                        <a:t>index</a:t>
                      </a:r>
                      <a:r>
                        <a:rPr lang="ko-KR" altLang="en-US" sz="1600" baseline="0" dirty="0" smtClean="0"/>
                        <a:t>가 </a:t>
                      </a:r>
                      <a:r>
                        <a:rPr lang="en-US" altLang="ko-KR" sz="1600" baseline="0" dirty="0" smtClean="0"/>
                        <a:t>0</a:t>
                      </a:r>
                      <a:r>
                        <a:rPr lang="ko-KR" altLang="en-US" sz="1600" baseline="0" dirty="0" smtClean="0"/>
                        <a:t>인 요소를 선택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gt</a:t>
                      </a:r>
                      <a:r>
                        <a:rPr lang="en-US" altLang="ko-KR" sz="1600" dirty="0" smtClean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index</a:t>
                      </a:r>
                      <a:r>
                        <a:rPr lang="ko-KR" altLang="en-US" sz="1600" dirty="0" smtClean="0"/>
                        <a:t>가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보다 큰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요소들을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lt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lt</a:t>
                      </a:r>
                      <a:r>
                        <a:rPr lang="en-US" altLang="ko-KR" sz="1600" dirty="0" smtClean="0"/>
                        <a:t>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index</a:t>
                      </a:r>
                      <a:r>
                        <a:rPr lang="ko-KR" altLang="en-US" sz="1600" dirty="0" smtClean="0"/>
                        <a:t>가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보다 작은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요소들을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parent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8760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6591"/>
            <a:ext cx="5822744" cy="2150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1" y="4076962"/>
            <a:ext cx="4115157" cy="2499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105128" y="429309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jq_parent.html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87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parent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8760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6985534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b="1" dirty="0" smtClean="0"/>
              <a:t>jQuery(</a:t>
            </a:r>
            <a:r>
              <a:rPr lang="ko-KR" altLang="en-US" sz="2800" b="1" dirty="0" smtClean="0"/>
              <a:t>제이쿼리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9" y="123536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다운로</a:t>
            </a:r>
            <a:r>
              <a:rPr lang="ko-KR" altLang="en-US" sz="2000" b="1" dirty="0"/>
              <a:t>드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40361"/>
            <a:ext cx="4155097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916832"/>
            <a:ext cx="4070065" cy="3689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4994407"/>
            <a:ext cx="2507197" cy="131837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3728864" y="461767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링크 클릭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897215" y="2372409"/>
            <a:ext cx="259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우측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다른이름저장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 메뉴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39410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서브 메뉴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9" y="2059958"/>
            <a:ext cx="1826487" cy="2597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55" y="2060847"/>
            <a:ext cx="1080120" cy="928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40" y="1916833"/>
            <a:ext cx="335724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43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 smtClean="0"/>
              <a:t>– parent</a:t>
            </a:r>
            <a:r>
              <a:rPr lang="en-US" altLang="ko-KR" sz="2800" b="1" dirty="0" smtClean="0"/>
              <a:t>().next()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parent().next()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3573016"/>
            <a:ext cx="3355286" cy="972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24342"/>
            <a:ext cx="4248472" cy="4873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37176" y="285293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submenu.html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37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삽</a:t>
            </a:r>
            <a:r>
              <a:rPr lang="ko-KR" altLang="en-US" sz="2800" dirty="0"/>
              <a:t>입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0907"/>
              </p:ext>
            </p:extLst>
          </p:nvPr>
        </p:nvGraphicFramePr>
        <p:xfrm>
          <a:off x="416496" y="1484784"/>
          <a:ext cx="9073007" cy="3816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prepend()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$(“div”).prepend(“&lt;span&gt;”)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자식 요소로 삽입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append()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$(“div”).append(“&lt;span&gt;”)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마지막 자식 요소로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before()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$(“div”).before(“&lt;span&gt;”)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 이전에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after()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$(“div”).after(“&lt;span&gt;”)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 이후에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prependTo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prependTo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자식 요소로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appendTo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appendTo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마지막 자식 요소로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insertBefore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insertBefore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를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요소의 이전 요소로 삽입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insertAfter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insertAfter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를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요소의 다음 요소로 삽입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9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삽입</a:t>
            </a:r>
            <a:r>
              <a:rPr lang="en-US" altLang="ko-KR" sz="2800" dirty="0"/>
              <a:t> </a:t>
            </a:r>
            <a:r>
              <a:rPr lang="ko-KR" altLang="en-US" sz="2800" dirty="0"/>
              <a:t>관련 </a:t>
            </a:r>
            <a:r>
              <a:rPr lang="ko-KR" altLang="en-US" sz="2800" dirty="0" err="1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84784"/>
            <a:ext cx="200423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1916833"/>
            <a:ext cx="4287558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681192" y="2348880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jq_append.html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11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삽입</a:t>
            </a:r>
            <a:r>
              <a:rPr lang="en-US" altLang="ko-KR" sz="2800" dirty="0"/>
              <a:t> </a:t>
            </a:r>
            <a:r>
              <a:rPr lang="ko-KR" altLang="en-US" sz="2800" dirty="0"/>
              <a:t>관련 </a:t>
            </a:r>
            <a:r>
              <a:rPr lang="ko-KR" altLang="en-US" sz="2800" dirty="0" err="1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695690"/>
            <a:ext cx="5014395" cy="3878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41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스크</a:t>
            </a:r>
            <a:r>
              <a:rPr lang="ko-KR" altLang="en-US" sz="2800" dirty="0"/>
              <a:t>롤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6237"/>
              </p:ext>
            </p:extLst>
          </p:nvPr>
        </p:nvGraphicFramePr>
        <p:xfrm>
          <a:off x="920552" y="1484784"/>
          <a:ext cx="8424937" cy="2476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55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scrollTop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취득함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55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scrollTop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</a:t>
                      </a:r>
                      <a:r>
                        <a:rPr lang="en-US" altLang="ko-KR" sz="1600" baseline="0" dirty="0" smtClean="0"/>
                        <a:t>100</a:t>
                      </a:r>
                      <a:r>
                        <a:rPr lang="ko-KR" altLang="en-US" sz="1600" baseline="0" dirty="0" smtClean="0"/>
                        <a:t>으로 변경함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55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scrollLeft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취득함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255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scrollLeft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</a:t>
                      </a:r>
                      <a:r>
                        <a:rPr lang="en-US" altLang="ko-KR" sz="1600" baseline="0" dirty="0" smtClean="0"/>
                        <a:t>50</a:t>
                      </a:r>
                      <a:r>
                        <a:rPr lang="ko-KR" altLang="en-US" sz="1600" baseline="0" dirty="0" smtClean="0"/>
                        <a:t>으로 변경함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3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74404"/>
              </p:ext>
            </p:extLst>
          </p:nvPr>
        </p:nvGraphicFramePr>
        <p:xfrm>
          <a:off x="920552" y="1484784"/>
          <a:ext cx="8424937" cy="266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removeAttr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$(“a”).</a:t>
                      </a:r>
                      <a:r>
                        <a:rPr lang="en-US" altLang="ko-KR" sz="1600" dirty="0" err="1" smtClean="0"/>
                        <a:t>removeAttr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en-US" altLang="ko-KR" sz="1600" dirty="0" err="1" smtClean="0"/>
                        <a:t>href</a:t>
                      </a:r>
                      <a:r>
                        <a:rPr lang="en-US" altLang="ko-KR" sz="1600" dirty="0" smtClean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a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href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속성을 제거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empty()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$(“div”).empty()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요소의 하위 요소를 삭제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remove()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$(“div”).remove()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를 완전히 삭제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detach()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$(“div”).detach()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Remove() </a:t>
                      </a:r>
                      <a:r>
                        <a:rPr lang="ko-KR" altLang="en-US" sz="1600" dirty="0" err="1" smtClean="0"/>
                        <a:t>메서드처럼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div</a:t>
                      </a:r>
                      <a:r>
                        <a:rPr lang="ko-KR" altLang="en-US" sz="1600" dirty="0" smtClean="0"/>
                        <a:t>를 삭제하지만 필요할 때 원하는 위치에 다시 삽입 가능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8" y="1700808"/>
            <a:ext cx="1662531" cy="1294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27" y="2345265"/>
            <a:ext cx="5745978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882227" y="177281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jq_remove.html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13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28800"/>
            <a:ext cx="4824536" cy="3183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38" y="4376682"/>
            <a:ext cx="4102768" cy="17886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1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04770"/>
              </p:ext>
            </p:extLst>
          </p:nvPr>
        </p:nvGraphicFramePr>
        <p:xfrm>
          <a:off x="937955" y="1916832"/>
          <a:ext cx="8064896" cy="3595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click()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마우스를 </a:t>
                      </a:r>
                      <a:r>
                        <a:rPr lang="ko-KR" altLang="en-US" sz="1600" baseline="0" dirty="0" err="1" smtClean="0"/>
                        <a:t>클릭했을때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dbclick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 마우스를 더블 </a:t>
                      </a:r>
                      <a:r>
                        <a:rPr lang="ko-KR" altLang="en-US" sz="1600" baseline="0" dirty="0" err="1" smtClean="0"/>
                        <a:t>클릭했을때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mouseover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마우스를 </a:t>
                      </a:r>
                      <a:r>
                        <a:rPr lang="ko-KR" altLang="en-US" sz="1600" baseline="0" dirty="0" err="1" smtClean="0"/>
                        <a:t>올려놓을때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aseline="0" dirty="0" smtClean="0"/>
                        <a:t>마우스가 </a:t>
                      </a:r>
                      <a:r>
                        <a:rPr lang="ko-KR" altLang="en-US" sz="1600" baseline="0" dirty="0" err="1" smtClean="0"/>
                        <a:t>벗어났을때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mouseenter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마우스가 </a:t>
                      </a:r>
                      <a:r>
                        <a:rPr lang="ko-KR" altLang="en-US" sz="1600" dirty="0" err="1" smtClean="0"/>
                        <a:t>들어갔을때</a:t>
                      </a:r>
                      <a:r>
                        <a:rPr lang="ko-KR" altLang="en-US" sz="1600" dirty="0" smtClean="0"/>
                        <a:t> 이벤트를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mouseleave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마우스가 </a:t>
                      </a:r>
                      <a:r>
                        <a:rPr lang="ko-KR" altLang="en-US" sz="1600" dirty="0" err="1" smtClean="0"/>
                        <a:t>떠났을때</a:t>
                      </a:r>
                      <a:r>
                        <a:rPr lang="ko-KR" altLang="en-US" sz="1600" dirty="0" smtClean="0"/>
                        <a:t> 이벤트를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hover()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mouseenter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err="1" smtClean="0"/>
                        <a:t>mouseleave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를 하나로 만든 이벤트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268760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mtClean="0"/>
              <a:t>마우스 이벤트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270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jQuery(</a:t>
            </a:r>
            <a:r>
              <a:rPr lang="ko-KR" altLang="en-US" sz="2400" b="1" dirty="0"/>
              <a:t>제이쿼리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24744"/>
            <a:ext cx="82809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다운로드 </a:t>
            </a:r>
            <a:r>
              <a:rPr lang="en-US" altLang="ko-KR" sz="2000" b="1" dirty="0" smtClean="0"/>
              <a:t>– CDN </a:t>
            </a:r>
            <a:r>
              <a:rPr lang="ko-KR" altLang="en-US" sz="2000" b="1" dirty="0" smtClean="0"/>
              <a:t>방식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sz="1600" dirty="0" smtClean="0"/>
              <a:t>- CDN(Contents Delivery Network)</a:t>
            </a:r>
            <a:r>
              <a:rPr lang="ko-KR" altLang="en-US" sz="1600" dirty="0" smtClean="0"/>
              <a:t>은 사용자와 가까운 곳에 위치한 캐</a:t>
            </a:r>
            <a:r>
              <a:rPr lang="ko-KR" altLang="en-US" sz="1600" dirty="0"/>
              <a:t>시</a:t>
            </a:r>
            <a:r>
              <a:rPr lang="ko-KR" altLang="en-US" sz="1600" dirty="0" smtClean="0"/>
              <a:t>서버 </a:t>
            </a:r>
            <a:r>
              <a:rPr lang="en-US" altLang="ko-KR" sz="1600" dirty="0" smtClean="0"/>
              <a:t>(Cache Server)</a:t>
            </a:r>
            <a:r>
              <a:rPr lang="ko-KR" altLang="en-US" sz="1600" dirty="0" smtClean="0"/>
              <a:t>에서 다운로드 받도록 응답을 해 주는 기술이다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" y="2463572"/>
            <a:ext cx="5936495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61" y="3048928"/>
            <a:ext cx="5616624" cy="1346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304928" y="501463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</a:t>
            </a:r>
            <a:r>
              <a:rPr lang="ko-KR" altLang="en-US" sz="1600" b="1" dirty="0" smtClean="0"/>
              <a:t>링크 클릭  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5601072" y="3718486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</a:t>
            </a:r>
            <a:r>
              <a:rPr lang="ko-KR" altLang="en-US" sz="1600" b="1" dirty="0" smtClean="0"/>
              <a:t>클</a:t>
            </a:r>
            <a:r>
              <a:rPr lang="ko-KR" altLang="en-US" sz="1600" b="1" dirty="0"/>
              <a:t>릭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5365542"/>
            <a:ext cx="5843593" cy="915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2000673" y="5654189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③ </a:t>
            </a:r>
            <a:r>
              <a:rPr lang="ko-KR" altLang="en-US" sz="1600" b="1" dirty="0" smtClean="0"/>
              <a:t>클</a:t>
            </a:r>
            <a:r>
              <a:rPr lang="ko-KR" altLang="en-US" sz="1600" b="1" dirty="0"/>
              <a:t>릭</a:t>
            </a:r>
          </a:p>
        </p:txBody>
      </p:sp>
    </p:spTree>
    <p:extLst>
      <p:ext uri="{BB962C8B-B14F-4D97-AF65-F5344CB8AC3E}">
        <p14:creationId xmlns:p14="http://schemas.microsoft.com/office/powerpoint/2010/main" val="2331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88842"/>
              </p:ext>
            </p:extLst>
          </p:nvPr>
        </p:nvGraphicFramePr>
        <p:xfrm>
          <a:off x="937955" y="1844824"/>
          <a:ext cx="8064896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keydown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키보드를 </a:t>
                      </a:r>
                      <a:r>
                        <a:rPr lang="ko-KR" altLang="en-US" sz="1600" baseline="0" dirty="0" err="1" smtClean="0"/>
                        <a:t>누를때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keypress()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keydown</a:t>
                      </a:r>
                      <a:r>
                        <a:rPr lang="en-US" altLang="ko-KR" sz="1600" baseline="0" dirty="0" smtClean="0"/>
                        <a:t>()</a:t>
                      </a:r>
                      <a:r>
                        <a:rPr lang="ko-KR" altLang="en-US" sz="1600" baseline="0" dirty="0" smtClean="0"/>
                        <a:t>과 유사하지만 </a:t>
                      </a:r>
                      <a:r>
                        <a:rPr lang="en-US" altLang="ko-KR" sz="1600" baseline="0" dirty="0" smtClean="0"/>
                        <a:t>alt, ctrl, shift. esc </a:t>
                      </a:r>
                      <a:r>
                        <a:rPr lang="ko-KR" altLang="en-US" sz="1600" baseline="0" dirty="0" smtClean="0"/>
                        <a:t>같은 특수키는 이벤트가 발생하지 않음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keyup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키보드를 </a:t>
                      </a:r>
                      <a:r>
                        <a:rPr lang="ko-KR" altLang="en-US" sz="1600" baseline="0" dirty="0" err="1" smtClean="0"/>
                        <a:t>떼었을때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268760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키보드 이벤트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65874"/>
              </p:ext>
            </p:extLst>
          </p:nvPr>
        </p:nvGraphicFramePr>
        <p:xfrm>
          <a:off x="937955" y="4509120"/>
          <a:ext cx="8064896" cy="1746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ready()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문서가 모두 </a:t>
                      </a:r>
                      <a:r>
                        <a:rPr lang="ko-KR" altLang="en-US" sz="1600" baseline="0" dirty="0" err="1" smtClean="0"/>
                        <a:t>로드되면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resize()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윈도우의 사이즈가 </a:t>
                      </a:r>
                      <a:r>
                        <a:rPr lang="ko-KR" altLang="en-US" sz="1600" baseline="0" dirty="0" err="1" smtClean="0"/>
                        <a:t>변경될때</a:t>
                      </a:r>
                      <a:r>
                        <a:rPr lang="ko-KR" altLang="en-US" sz="1600" baseline="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scroll()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스크롤바를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움직일때</a:t>
                      </a:r>
                      <a:r>
                        <a:rPr lang="ko-KR" altLang="en-US" sz="1600" baseline="0" dirty="0" smtClean="0"/>
                        <a:t> 이벤트가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0552" y="3933056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윈도우 이벤트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481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20235"/>
              </p:ext>
            </p:extLst>
          </p:nvPr>
        </p:nvGraphicFramePr>
        <p:xfrm>
          <a:off x="937955" y="1772816"/>
          <a:ext cx="8064896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focus()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선택된 요소에 커서가 들어오면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blur()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선택된 요소에 커서가 떠나면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change()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선택된 요소에 값이 </a:t>
                      </a:r>
                      <a:r>
                        <a:rPr lang="ko-KR" altLang="en-US" sz="1600" baseline="0" dirty="0" err="1" smtClean="0"/>
                        <a:t>변경되었을때</a:t>
                      </a:r>
                      <a:r>
                        <a:rPr lang="ko-KR" altLang="en-US" sz="1600" baseline="0" dirty="0" smtClean="0"/>
                        <a:t>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select()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aseline="0" dirty="0" smtClean="0"/>
                        <a:t>선택된 요소에 텍스트를 </a:t>
                      </a:r>
                      <a:r>
                        <a:rPr lang="ko-KR" altLang="en-US" sz="1600" baseline="0" dirty="0" err="1" smtClean="0"/>
                        <a:t>선택했을때</a:t>
                      </a:r>
                      <a:r>
                        <a:rPr lang="ko-KR" altLang="en-US" sz="1600" baseline="0" dirty="0" smtClean="0"/>
                        <a:t> 이벤트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196752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폼 관련 이벤트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55951"/>
              </p:ext>
            </p:extLst>
          </p:nvPr>
        </p:nvGraphicFramePr>
        <p:xfrm>
          <a:off x="937955" y="4643908"/>
          <a:ext cx="8064896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및 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val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입력 요소의 값을 취득하거나 변경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length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요소나 값의 개수를 취득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0552" y="4117608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폼 관련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및 속성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429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41109" y="263691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95" y="1683788"/>
            <a:ext cx="2448272" cy="14792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094007"/>
            <a:ext cx="8611347" cy="983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99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4968552" cy="4931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33120" y="2285823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03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21152" y="169124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stopwatch.js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12" y="2314490"/>
            <a:ext cx="6044387" cy="2482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15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53200" y="227687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stopwatch.js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26" y="1196751"/>
            <a:ext cx="4032448" cy="55314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14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93" y="1844824"/>
            <a:ext cx="6261939" cy="381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55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4" y="1340768"/>
            <a:ext cx="3528366" cy="4915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30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40522"/>
              </p:ext>
            </p:extLst>
          </p:nvPr>
        </p:nvGraphicFramePr>
        <p:xfrm>
          <a:off x="937953" y="1700808"/>
          <a:ext cx="8407534" cy="3551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show()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$(“div”).show()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div </a:t>
                      </a:r>
                      <a:r>
                        <a:rPr lang="ko-KR" altLang="en-US" sz="1600" baseline="0" dirty="0" smtClean="0"/>
                        <a:t>요소가 보이기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hide()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$(“div”).hide()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숨기기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fadeIn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fadeIn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서서히 나타남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fadeOut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fadeOut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서서히 사라짐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slideDown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slideDown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아래로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slideUp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baseline="0" dirty="0" err="1" smtClean="0"/>
                        <a:t>slideUp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위로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slideToggle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slideToggle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위로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아래로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196752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기본 효과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92560" y="5330532"/>
            <a:ext cx="81369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$(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선택자</a:t>
            </a:r>
            <a:r>
              <a:rPr lang="en-US" altLang="ko-KR" b="1" dirty="0" smtClean="0">
                <a:solidFill>
                  <a:srgbClr val="C00000"/>
                </a:solidFill>
              </a:rPr>
              <a:t>).show(speed, easing, callback)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</a:t>
            </a:r>
            <a:r>
              <a:rPr lang="en-US" altLang="ko-KR" dirty="0" smtClean="0"/>
              <a:t>peed</a:t>
            </a:r>
            <a:r>
              <a:rPr lang="ko-KR" altLang="en-US" dirty="0" smtClean="0"/>
              <a:t>의 매개변수 </a:t>
            </a:r>
            <a:r>
              <a:rPr lang="en-US" altLang="ko-KR" dirty="0" smtClean="0"/>
              <a:t>– “slow”, “fast”, milliseconds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e</a:t>
            </a:r>
            <a:r>
              <a:rPr lang="en-US" altLang="ko-KR" dirty="0" smtClean="0"/>
              <a:t>asing</a:t>
            </a:r>
            <a:r>
              <a:rPr lang="ko-KR" altLang="en-US" dirty="0" smtClean="0"/>
              <a:t>은 움직임 효과 </a:t>
            </a:r>
            <a:r>
              <a:rPr lang="en-US" altLang="ko-KR" dirty="0" smtClean="0"/>
              <a:t>– “swing”, “linear”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75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30678"/>
              </p:ext>
            </p:extLst>
          </p:nvPr>
        </p:nvGraphicFramePr>
        <p:xfrm>
          <a:off x="865945" y="1875521"/>
          <a:ext cx="8407534" cy="4404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animate()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$(“div”).animate({left: 50}, “fast”, “swing”, function(){})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$(“div”).animate({width: “toggle”}, “fast”, “swing”, function(){})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$(</a:t>
                      </a:r>
                      <a:r>
                        <a:rPr lang="ko-KR" altLang="en-US" sz="1600" b="1" dirty="0" err="1" smtClean="0">
                          <a:solidFill>
                            <a:srgbClr val="C00000"/>
                          </a:solidFill>
                        </a:rPr>
                        <a:t>선택자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).animate({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속성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값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}, speed, easing, callback)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속성은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속성을 의미함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callback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은 애니메이션이 종료된 후 실행되는 함수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Width: “toggle”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div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요소의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값이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100px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인 경우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값을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100px~0,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0~100px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로 애니메이션 시킴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stop()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$(“div”).stop();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현재 적용되던 애니메이션은 멈추고 다음에 대기하고 있던 애니메이션이 실행됨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delay()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$(“div”).delay(2000).</a:t>
                      </a:r>
                      <a:r>
                        <a:rPr lang="en-US" altLang="ko-KR" sz="1600" dirty="0" err="1" smtClean="0"/>
                        <a:t>slideUp</a:t>
                      </a:r>
                      <a:r>
                        <a:rPr lang="en-US" altLang="ko-KR" sz="1600" dirty="0" smtClean="0"/>
                        <a:t>()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요소에 적용된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slideUp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메서드가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초 후에 작동함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1299456"/>
            <a:ext cx="8568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custom</a:t>
            </a:r>
            <a:r>
              <a:rPr lang="ko-KR" altLang="en-US" b="1" dirty="0" smtClean="0"/>
              <a:t> 효과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사용자가 원하는 애니메이션을 직접 만들어 사용할 수 있음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1792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 </a:t>
            </a:r>
            <a:r>
              <a:rPr lang="ko-KR" altLang="en-US" sz="2800" b="1" dirty="0"/>
              <a:t>기본 구문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6010" y="1290826"/>
            <a:ext cx="451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기본 구문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09101" y="2599744"/>
            <a:ext cx="468052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    $(document).ready(function(){</a:t>
            </a:r>
          </a:p>
          <a:p>
            <a:endParaRPr lang="en-US" altLang="ko-KR" dirty="0"/>
          </a:p>
          <a:p>
            <a:r>
              <a:rPr lang="en-US" altLang="ko-KR" dirty="0" smtClean="0"/>
              <a:t>     });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553117" y="2887776"/>
            <a:ext cx="576064" cy="4506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44888" y="4327936"/>
            <a:ext cx="32403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    $(function(){</a:t>
            </a:r>
          </a:p>
          <a:p>
            <a:endParaRPr lang="en-US" altLang="ko-KR" dirty="0"/>
          </a:p>
          <a:p>
            <a:r>
              <a:rPr lang="en-US" altLang="ko-KR" dirty="0" smtClean="0"/>
              <a:t>     });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45088" y="4227074"/>
            <a:ext cx="1368152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 smtClean="0"/>
              <a:t>간단한 형식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9101" y="1988840"/>
            <a:ext cx="455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$(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기호로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</a:t>
            </a:r>
            <a:r>
              <a:rPr lang="en-US" altLang="ko-KR" b="1" dirty="0" smtClean="0"/>
              <a:t>nimate(), stop()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1874683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1901697"/>
            <a:ext cx="4945809" cy="4534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46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이미지 슬라이드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페이징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280920" cy="32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사이트 </a:t>
            </a:r>
            <a:r>
              <a:rPr lang="en-US" altLang="ko-KR" b="1" dirty="0" smtClean="0"/>
              <a:t>&gt; </a:t>
            </a:r>
            <a:r>
              <a:rPr lang="en-US" altLang="ko-KR" b="1" dirty="0"/>
              <a:t>Demos : </a:t>
            </a:r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swiperjs.com/demos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Pagination &gt; core &gt; copy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21" y="2276872"/>
            <a:ext cx="7566326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07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3096344" cy="5533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04" y="1556792"/>
            <a:ext cx="3535987" cy="457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58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35773"/>
            <a:ext cx="6391553" cy="53175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28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Pagination &gt; progress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2" y="2276872"/>
            <a:ext cx="8801514" cy="30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jQuery(</a:t>
            </a:r>
            <a:r>
              <a:rPr lang="ko-KR" altLang="en-US" sz="2000" dirty="0" smtClean="0"/>
              <a:t>제이쿼리</a:t>
            </a:r>
            <a:r>
              <a:rPr lang="en-US" altLang="ko-KR" sz="2000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Ajax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기능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7978" y="1916832"/>
            <a:ext cx="869353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C00000"/>
                </a:solidFill>
              </a:rPr>
              <a:t>Ajax</a:t>
            </a:r>
            <a:r>
              <a:rPr lang="ko-KR" altLang="en-US" sz="1600" dirty="0" smtClean="0"/>
              <a:t>란 </a:t>
            </a:r>
            <a:r>
              <a:rPr lang="en-US" altLang="ko-KR" sz="1600" dirty="0" smtClean="0"/>
              <a:t>Asynchronous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자바스크립트</a:t>
            </a:r>
            <a:r>
              <a:rPr lang="en-US" altLang="ko-KR" sz="1600" dirty="0" smtClean="0"/>
              <a:t>) + XML</a:t>
            </a:r>
            <a:r>
              <a:rPr lang="ko-KR" altLang="en-US" sz="1600" dirty="0" smtClean="0"/>
              <a:t>의 의미로 자바스크립트를 사용한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통신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클라이언트와 서버 간의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JSON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데이터를 주고 받는 기술을 말한다</a:t>
            </a:r>
            <a:r>
              <a:rPr lang="en-US" altLang="ko-KR" sz="1600" dirty="0" smtClean="0"/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Ajax</a:t>
            </a:r>
            <a:r>
              <a:rPr lang="ko-KR" altLang="en-US" sz="1600" dirty="0" smtClean="0"/>
              <a:t>는 페이지 이동 없이 데이터 처리가 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서버의 처리를 기다리지 않고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요청이 가능하다는 특징이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1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372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웹 페이지 동작 방식 비교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8814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48544" y="2174166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7341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854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712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8544" y="4118382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408" y="4400835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8544" y="3699606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요청 페이지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4768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808984" y="1556792"/>
            <a:ext cx="0" cy="43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0184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0184" y="3555590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00184" y="4687973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HTML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37512" y="2825524"/>
            <a:ext cx="6112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703197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3197" y="4203662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120120" y="4839845"/>
            <a:ext cx="66869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613350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028954" y="2174166"/>
            <a:ext cx="1397844" cy="32507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5382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95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11753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81818" y="4419686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8930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724720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724720" y="3536426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4720" y="4563702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XML </a:t>
            </a:r>
            <a:r>
              <a:rPr lang="ko-KR" altLang="en-US" sz="1400" dirty="0" smtClean="0"/>
              <a:t>또는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JSON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177136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527733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8527733" y="4059646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6177136" y="4789249"/>
            <a:ext cx="511015" cy="26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617076" y="2174166"/>
            <a:ext cx="712188" cy="325070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037066" y="3555590"/>
            <a:ext cx="17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XMLHttpRequest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298042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7243437" y="4785900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7122" y="5571814"/>
            <a:ext cx="351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페이지를 생성하여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중복코드가 발생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사용자와의 대화를 </a:t>
            </a:r>
            <a:r>
              <a:rPr lang="ko-KR" altLang="en-US" sz="1600" dirty="0" err="1" smtClean="0"/>
              <a:t>어렵게함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15286" y="5571814"/>
            <a:ext cx="384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데이터만 웹 서버에 요청하여 </a:t>
            </a:r>
            <a:r>
              <a:rPr lang="ko-KR" altLang="en-US" sz="1600" dirty="0" err="1" smtClean="0"/>
              <a:t>받은후</a:t>
            </a:r>
            <a:r>
              <a:rPr lang="ko-KR" altLang="en-US" sz="1600" dirty="0" smtClean="0"/>
              <a:t> 클라이언트에서 데이터에 대한 처리를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48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4062" y="1988840"/>
            <a:ext cx="676875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$.ajax</a:t>
            </a:r>
            <a:r>
              <a:rPr lang="en-US" altLang="ko-KR" dirty="0"/>
              <a:t>({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type</a:t>
            </a:r>
            <a:r>
              <a:rPr lang="en-US" altLang="ko-KR" dirty="0" smtClean="0"/>
              <a:t>: “</a:t>
            </a:r>
            <a:r>
              <a:rPr lang="en-US" altLang="ko-KR" sz="1600" dirty="0" smtClean="0"/>
              <a:t>post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get</a:t>
            </a:r>
            <a:r>
              <a:rPr lang="en-US" altLang="ko-KR" dirty="0" smtClean="0"/>
              <a:t>",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데이터를 읽어오는 방식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url</a:t>
            </a:r>
            <a:r>
              <a:rPr lang="en-US" altLang="ko-KR" dirty="0"/>
              <a:t>: “</a:t>
            </a:r>
            <a:r>
              <a:rPr lang="ko-KR" altLang="en-US" sz="1600" dirty="0"/>
              <a:t>요청할 </a:t>
            </a:r>
            <a:r>
              <a:rPr lang="en-US" altLang="ko-KR" sz="1600" dirty="0"/>
              <a:t>URL</a:t>
            </a:r>
            <a:r>
              <a:rPr lang="en-US" altLang="ko-KR" dirty="0" smtClean="0"/>
              <a:t>",     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요청할 </a:t>
            </a:r>
            <a:r>
              <a:rPr lang="en-US" altLang="ko-KR" dirty="0" err="1" smtClean="0">
                <a:solidFill>
                  <a:schemeClr val="accent1"/>
                </a:solidFill>
              </a:rPr>
              <a:t>url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또는 파일명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err="1" smtClean="0">
                <a:solidFill>
                  <a:srgbClr val="C00000"/>
                </a:solidFill>
              </a:rPr>
              <a:t>dataType</a:t>
            </a:r>
            <a:r>
              <a:rPr lang="en-US" altLang="ko-KR" dirty="0" smtClean="0"/>
              <a:t>:  “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” ,     </a:t>
            </a:r>
            <a:r>
              <a:rPr lang="en-US" altLang="ko-KR" dirty="0" smtClean="0">
                <a:solidFill>
                  <a:schemeClr val="accent1"/>
                </a:solidFill>
              </a:rPr>
              <a:t>//＂</a:t>
            </a:r>
            <a:r>
              <a:rPr lang="ko-KR" altLang="en-US" sz="1600" dirty="0" smtClean="0">
                <a:solidFill>
                  <a:schemeClr val="accent1"/>
                </a:solidFill>
              </a:rPr>
              <a:t>서버에서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전송받을</a:t>
            </a:r>
            <a:r>
              <a:rPr lang="ko-KR" altLang="en-US" sz="1600" dirty="0" smtClean="0">
                <a:solidFill>
                  <a:schemeClr val="accent1"/>
                </a:solidFill>
              </a:rPr>
              <a:t> 데이터형식</a:t>
            </a:r>
            <a:r>
              <a:rPr lang="en-US" altLang="ko-KR" dirty="0" smtClean="0">
                <a:solidFill>
                  <a:schemeClr val="accent1"/>
                </a:solidFill>
              </a:rPr>
              <a:t>",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success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function(data){</a:t>
            </a:r>
            <a:endParaRPr lang="en-US" altLang="ko-KR" b="1" dirty="0"/>
          </a:p>
          <a:p>
            <a:r>
              <a:rPr lang="en-US" altLang="ko-KR" dirty="0" smtClean="0"/>
              <a:t>        </a:t>
            </a:r>
            <a:r>
              <a:rPr lang="en-US" altLang="ko-KR" sz="1600" dirty="0">
                <a:solidFill>
                  <a:srgbClr val="C00000"/>
                </a:solidFill>
              </a:rPr>
              <a:t> data</a:t>
            </a:r>
            <a:r>
              <a:rPr lang="en-US" altLang="ko-KR" sz="1600" dirty="0"/>
              <a:t>: {</a:t>
            </a:r>
            <a:r>
              <a:rPr lang="ko-KR" altLang="en-US" sz="1600" dirty="0"/>
              <a:t>서버로 전송할 데이터</a:t>
            </a:r>
            <a:r>
              <a:rPr lang="en-US" altLang="ko-KR" sz="1600" dirty="0" smtClean="0"/>
              <a:t>},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정상 요청</a:t>
            </a:r>
            <a:r>
              <a:rPr lang="en-US" altLang="ko-KR" sz="1600" dirty="0" smtClean="0">
                <a:solidFill>
                  <a:schemeClr val="accent1"/>
                </a:solidFill>
              </a:rPr>
              <a:t>,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응답 시 처리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error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xhr</a:t>
            </a:r>
            <a:r>
              <a:rPr lang="en-US" altLang="ko-KR" b="1" dirty="0" smtClean="0"/>
              <a:t>){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오류 발생 시 </a:t>
            </a:r>
            <a:r>
              <a:rPr lang="ko-KR" altLang="en-US" sz="1600" dirty="0">
                <a:solidFill>
                  <a:schemeClr val="accent1"/>
                </a:solidFill>
              </a:rPr>
              <a:t>처리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4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23" y="4523651"/>
            <a:ext cx="6081287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85543" y="4992321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jax1.html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030388"/>
            <a:ext cx="2736304" cy="3239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48944" y="4005064"/>
            <a:ext cx="115212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test.txt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7" y="2218091"/>
            <a:ext cx="4534293" cy="1066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91" y="2218091"/>
            <a:ext cx="3345470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5529064" y="2620184"/>
            <a:ext cx="360040" cy="13135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javaScript</a:t>
            </a:r>
            <a:r>
              <a:rPr lang="en-US" altLang="ko-KR" sz="2800" dirty="0" smtClean="0"/>
              <a:t> VS jQuery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953000" y="1916832"/>
            <a:ext cx="0" cy="34610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15517" y="3645024"/>
            <a:ext cx="1073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/>
              <a:t>javaScript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618530" y="4712955"/>
            <a:ext cx="3350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jQuery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라이브러리가 </a:t>
            </a:r>
            <a:r>
              <a:rPr lang="ko-KR" altLang="en-US" sz="1600" dirty="0" err="1" smtClean="0"/>
              <a:t>없을때</a:t>
            </a:r>
            <a:r>
              <a:rPr lang="ko-KR" altLang="en-US" sz="1600" dirty="0" smtClean="0"/>
              <a:t> 오류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5" y="5229200"/>
            <a:ext cx="3673159" cy="868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6" y="1916832"/>
            <a:ext cx="4050199" cy="1486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36" y="1916832"/>
            <a:ext cx="4237087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04528" y="1235368"/>
            <a:ext cx="3240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javaScript</a:t>
            </a:r>
            <a:r>
              <a:rPr lang="en-US" altLang="ko-KR" dirty="0"/>
              <a:t> VS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비교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0372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04864"/>
            <a:ext cx="6984776" cy="259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329264" y="2564904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jax1.html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08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7" b="72581"/>
          <a:stretch/>
        </p:blipFill>
        <p:spPr>
          <a:xfrm>
            <a:off x="1494356" y="1999410"/>
            <a:ext cx="5654675" cy="12855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9"/>
          <a:stretch/>
        </p:blipFill>
        <p:spPr>
          <a:xfrm>
            <a:off x="3512840" y="3489992"/>
            <a:ext cx="3291481" cy="2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2049969"/>
            <a:ext cx="4331440" cy="260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30" y="4941168"/>
            <a:ext cx="6370872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82897" y="4465850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</a:t>
            </a:r>
            <a:r>
              <a:rPr lang="en-US" altLang="ko-KR" sz="1600" dirty="0" err="1" smtClean="0"/>
              <a:t>core.json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7586" y="2492896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ajax2.html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73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97133"/>
            <a:ext cx="555343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1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jQuery </a:t>
            </a:r>
            <a:r>
              <a:rPr lang="ko-KR" altLang="en-US" sz="2800" b="1" dirty="0" err="1" smtClean="0"/>
              <a:t>선택자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318524"/>
            <a:ext cx="34563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94396"/>
              </p:ext>
            </p:extLst>
          </p:nvPr>
        </p:nvGraphicFramePr>
        <p:xfrm>
          <a:off x="1064568" y="1988840"/>
          <a:ext cx="8496944" cy="353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9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태그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$(‘p’)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id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class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$(‘.logo’)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.logo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자식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baseline="0" dirty="0" smtClean="0"/>
                        <a:t> &gt;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baseline="0" dirty="0" smtClean="0"/>
                        <a:t> &gt; li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ko-KR" altLang="en-US" sz="1600" baseline="0" dirty="0" smtClean="0"/>
                        <a:t>의 자식요소 </a:t>
                      </a:r>
                      <a:r>
                        <a:rPr lang="en-US" altLang="ko-KR" sz="1600" baseline="0" dirty="0" smtClean="0"/>
                        <a:t>li</a:t>
                      </a:r>
                      <a:r>
                        <a:rPr lang="ko-KR" altLang="en-US" sz="1600" baseline="0" dirty="0" smtClean="0"/>
                        <a:t>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하위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ko-KR" altLang="en-US" sz="1600" baseline="0" dirty="0" smtClean="0"/>
                        <a:t>의 하위에 있는 모든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인접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$(‘#heading</a:t>
                      </a:r>
                      <a:r>
                        <a:rPr lang="en-US" altLang="ko-KR" sz="1600" baseline="0" dirty="0" smtClean="0"/>
                        <a:t> + p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#heading</a:t>
                      </a:r>
                      <a:r>
                        <a:rPr lang="ko-KR" altLang="en-US" sz="1600" dirty="0" smtClean="0"/>
                        <a:t>의 다음에 오는 </a:t>
                      </a:r>
                      <a:r>
                        <a:rPr lang="en-US" altLang="ko-KR" sz="1600" dirty="0" smtClean="0"/>
                        <a:t>p</a:t>
                      </a:r>
                      <a:r>
                        <a:rPr lang="ko-KR" altLang="en-US" sz="1600" dirty="0" smtClean="0"/>
                        <a:t>요소를 선택합니다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그룹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$(‘.left,</a:t>
                      </a:r>
                      <a:r>
                        <a:rPr lang="en-US" altLang="ko-KR" sz="1600" baseline="0" dirty="0" smtClean="0"/>
                        <a:t> .right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.left,</a:t>
                      </a:r>
                      <a:r>
                        <a:rPr lang="en-US" altLang="ko-KR" sz="1600" baseline="0" dirty="0" smtClean="0"/>
                        <a:t> .right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문서 객체 </a:t>
            </a:r>
            <a:r>
              <a:rPr lang="ko-KR" altLang="en-US" sz="2800" b="1" dirty="0" smtClean="0"/>
              <a:t>제</a:t>
            </a:r>
            <a:r>
              <a:rPr lang="ko-KR" altLang="en-US" sz="2800" b="1" dirty="0"/>
              <a:t>어</a:t>
            </a:r>
            <a:r>
              <a:rPr lang="ko-KR" altLang="en-US" sz="2800" b="1" dirty="0" smtClean="0"/>
              <a:t> 함수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318524"/>
            <a:ext cx="3456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문서 객체 제어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0811"/>
              </p:ext>
            </p:extLst>
          </p:nvPr>
        </p:nvGraphicFramePr>
        <p:xfrm>
          <a:off x="1064568" y="1988840"/>
          <a:ext cx="8496944" cy="349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dirty="0" smtClean="0"/>
                        <a:t>”).click()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선택한 요소를 클릭함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</a:t>
                      </a:r>
                      <a:r>
                        <a:rPr lang="en-US" altLang="ko-KR" sz="1600" baseline="0" dirty="0" err="1" smtClean="0"/>
                        <a:t>css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선택한 요소의 스타일을 변경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”).text(“</a:t>
                      </a:r>
                      <a:r>
                        <a:rPr lang="ko-KR" altLang="en-US" sz="1600" baseline="0" dirty="0" smtClean="0"/>
                        <a:t>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요소의 텍스트를 취득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변경할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”).html(“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요소의 하위 요소들을 새 텍스트로 변경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”).append(“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요소의 마지막 자식요소로 새 요소를 추가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”).remove(“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</a:t>
                      </a:r>
                      <a:r>
                        <a:rPr lang="ko-KR" altLang="en-US" sz="1600" baseline="0" dirty="0" smtClean="0"/>
                        <a:t> 요소를 삭제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</a:t>
                      </a:r>
                      <a:r>
                        <a:rPr lang="en-US" altLang="ko-KR" sz="1600" baseline="0" dirty="0" err="1" smtClean="0"/>
                        <a:t>attr</a:t>
                      </a:r>
                      <a:r>
                        <a:rPr lang="en-US" altLang="ko-KR" sz="1600" baseline="0" dirty="0" smtClean="0"/>
                        <a:t>(“</a:t>
                      </a:r>
                      <a:r>
                        <a:rPr lang="ko-KR" altLang="en-US" sz="1600" baseline="0" dirty="0" smtClean="0"/>
                        <a:t>속성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ko-KR" altLang="en-US" sz="1600" baseline="0" dirty="0" smtClean="0"/>
                        <a:t>의 특성 속성을 지정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0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81192" y="2780928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</a:t>
            </a:r>
            <a:r>
              <a:rPr lang="en-US" altLang="ko-KR" sz="1600" dirty="0" smtClean="0"/>
              <a:t>query1.html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28800"/>
            <a:ext cx="4435224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429000"/>
            <a:ext cx="7128792" cy="23810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80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6505</TotalTime>
  <Words>1992</Words>
  <Application>Microsoft Office PowerPoint</Application>
  <PresentationFormat>A4 용지(210x297mm)</PresentationFormat>
  <Paragraphs>490</Paragraphs>
  <Slides>63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8" baseType="lpstr">
      <vt:lpstr>맑은 고딕</vt:lpstr>
      <vt:lpstr>휴먼엑스포</vt:lpstr>
      <vt:lpstr>Arial</vt:lpstr>
      <vt:lpstr>Wingdings</vt:lpstr>
      <vt:lpstr>Office 테마</vt:lpstr>
      <vt:lpstr>9강. jQuery(제이쿼리)</vt:lpstr>
      <vt:lpstr>jQuery(제이쿼리)</vt:lpstr>
      <vt:lpstr> jQuery(제이쿼리)</vt:lpstr>
      <vt:lpstr>jQuery(제이쿼리)</vt:lpstr>
      <vt:lpstr>jQuery 기본 구문</vt:lpstr>
      <vt:lpstr>javaScript VS jQuery</vt:lpstr>
      <vt:lpstr>jQuery 선택자</vt:lpstr>
      <vt:lpstr>문서 객체 제어 함수</vt:lpstr>
      <vt:lpstr>jQuery 선택자</vt:lpstr>
      <vt:lpstr>jQuery 선택자</vt:lpstr>
      <vt:lpstr>jQuery 선택자</vt:lpstr>
      <vt:lpstr>jQuery 효과</vt:lpstr>
      <vt:lpstr>객체 제어 함수 – click(), html()</vt:lpstr>
      <vt:lpstr>jQuery 선택자</vt:lpstr>
      <vt:lpstr>jQuery 선택자</vt:lpstr>
      <vt:lpstr>객체 제어 함수- next(), append()</vt:lpstr>
      <vt:lpstr>객체 제어 함수 – on()</vt:lpstr>
      <vt:lpstr>객체 제어 함수 – val()</vt:lpstr>
      <vt:lpstr>slideToggle()</vt:lpstr>
      <vt:lpstr>배열 관련 메서드 – each()</vt:lpstr>
      <vt:lpstr>속성 관련 메서드</vt:lpstr>
      <vt:lpstr>class 관련 메서드</vt:lpstr>
      <vt:lpstr>아코디언 기능 구현</vt:lpstr>
      <vt:lpstr>아코디언 기능 구현</vt:lpstr>
      <vt:lpstr>아코디언 기능 구현</vt:lpstr>
      <vt:lpstr>아코디언 기능 구현</vt:lpstr>
      <vt:lpstr>jQuery 선택자</vt:lpstr>
      <vt:lpstr>객체 제어 함수 – parent()</vt:lpstr>
      <vt:lpstr>객체 제어 함수 – parent()</vt:lpstr>
      <vt:lpstr>서브 메뉴 만들기</vt:lpstr>
      <vt:lpstr>객체 제어 함수 – parent().next()</vt:lpstr>
      <vt:lpstr>삽입 관련 메서드</vt:lpstr>
      <vt:lpstr>삽입 관련 메서드</vt:lpstr>
      <vt:lpstr>삽입 관련 메서드</vt:lpstr>
      <vt:lpstr>스크롤 관련 메서드</vt:lpstr>
      <vt:lpstr>삭제 관련 메서드</vt:lpstr>
      <vt:lpstr>삭제 관련 메서드</vt:lpstr>
      <vt:lpstr>삭제 관련 메서드</vt:lpstr>
      <vt:lpstr>jQuery 이벤트</vt:lpstr>
      <vt:lpstr>jQuery 이벤트</vt:lpstr>
      <vt:lpstr>jQuery 이벤트</vt:lpstr>
      <vt:lpstr>스톱워치 프로그램</vt:lpstr>
      <vt:lpstr>스톱워치 프로그램</vt:lpstr>
      <vt:lpstr>스톱워치 프로그램</vt:lpstr>
      <vt:lpstr>스톱워치 프로그램</vt:lpstr>
      <vt:lpstr>스톱워치 프로그램</vt:lpstr>
      <vt:lpstr>스톱워치 프로그램</vt:lpstr>
      <vt:lpstr>jQuery 효과</vt:lpstr>
      <vt:lpstr>jQuery 효과</vt:lpstr>
      <vt:lpstr>jQuery 효과</vt:lpstr>
      <vt:lpstr>Swiper 효과</vt:lpstr>
      <vt:lpstr>Swiper 효과</vt:lpstr>
      <vt:lpstr>Swiper 효과</vt:lpstr>
      <vt:lpstr>Swiper 효과</vt:lpstr>
      <vt:lpstr>Swiper 효과</vt:lpstr>
      <vt:lpstr>Ajax 개요</vt:lpstr>
      <vt:lpstr>Ajax 개요</vt:lpstr>
      <vt:lpstr>Ajax 사용법</vt:lpstr>
      <vt:lpstr>Ajax 사용법</vt:lpstr>
      <vt:lpstr>Ajax 사용법</vt:lpstr>
      <vt:lpstr>Ajax 사용법</vt:lpstr>
      <vt:lpstr>Ajax 사용법</vt:lpstr>
      <vt:lpstr>Ajax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483</cp:revision>
  <dcterms:created xsi:type="dcterms:W3CDTF">2019-03-04T02:36:55Z</dcterms:created>
  <dcterms:modified xsi:type="dcterms:W3CDTF">2023-04-11T22:52:55Z</dcterms:modified>
</cp:coreProperties>
</file>