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98" r:id="rId3"/>
    <p:sldId id="418" r:id="rId4"/>
    <p:sldId id="380" r:id="rId5"/>
    <p:sldId id="397" r:id="rId6"/>
    <p:sldId id="411" r:id="rId7"/>
    <p:sldId id="333" r:id="rId8"/>
    <p:sldId id="331" r:id="rId9"/>
    <p:sldId id="412" r:id="rId10"/>
    <p:sldId id="335" r:id="rId11"/>
    <p:sldId id="419" r:id="rId12"/>
    <p:sldId id="413" r:id="rId13"/>
    <p:sldId id="336" r:id="rId14"/>
    <p:sldId id="405" r:id="rId15"/>
    <p:sldId id="401" r:id="rId16"/>
    <p:sldId id="402" r:id="rId17"/>
    <p:sldId id="403" r:id="rId18"/>
    <p:sldId id="389" r:id="rId19"/>
    <p:sldId id="391" r:id="rId20"/>
    <p:sldId id="400" r:id="rId21"/>
    <p:sldId id="407" r:id="rId22"/>
    <p:sldId id="392" r:id="rId23"/>
    <p:sldId id="377" r:id="rId24"/>
    <p:sldId id="406" r:id="rId25"/>
    <p:sldId id="378" r:id="rId26"/>
    <p:sldId id="414" r:id="rId27"/>
    <p:sldId id="415" r:id="rId28"/>
    <p:sldId id="416" r:id="rId29"/>
    <p:sldId id="417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객체 배열과 </a:t>
            </a:r>
            <a:r>
              <a:rPr lang="en-US" altLang="ko-KR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ArrayList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err="1" smtClean="0">
                <a:solidFill>
                  <a:schemeClr val="bg1"/>
                </a:solidFill>
              </a:rPr>
              <a:t>ArrayList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 smtClean="0"/>
              <a:t>깊은 </a:t>
            </a:r>
            <a:r>
              <a:rPr lang="ko-KR" altLang="en-US" dirty="0"/>
              <a:t>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62780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(deep copy)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66908"/>
              </p:ext>
            </p:extLst>
          </p:nvPr>
        </p:nvGraphicFramePr>
        <p:xfrm>
          <a:off x="1803914" y="2269664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8464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array1[0]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56656" y="2894918"/>
            <a:ext cx="1386902" cy="68078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607862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176324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17096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835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array1[1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5206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4848" y="289836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69024" y="289836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78464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array2[0]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1835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array2[1]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5206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array2[2]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84848" y="404435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169024" y="404435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41282"/>
              </p:ext>
            </p:extLst>
          </p:nvPr>
        </p:nvGraphicFramePr>
        <p:xfrm>
          <a:off x="1803914" y="4941168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직선 화살표 연결선 63"/>
          <p:cNvCxnSpPr/>
          <p:nvPr/>
        </p:nvCxnSpPr>
        <p:spPr>
          <a:xfrm flipV="1">
            <a:off x="2607862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76324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817096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1885526" y="404435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박은종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08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 smtClean="0"/>
              <a:t>깊은 </a:t>
            </a:r>
            <a:r>
              <a:rPr lang="ko-KR" altLang="en-US" dirty="0"/>
              <a:t>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62780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(deep copy)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00808"/>
            <a:ext cx="5400600" cy="4619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4" name="직선 연결선 3"/>
          <p:cNvCxnSpPr/>
          <p:nvPr/>
        </p:nvCxnSpPr>
        <p:spPr>
          <a:xfrm>
            <a:off x="1496616" y="2852936"/>
            <a:ext cx="50405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깊은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77032" y="980728"/>
            <a:ext cx="430801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31829"/>
            <a:ext cx="6599492" cy="46943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208584" y="3857694"/>
            <a:ext cx="7047523" cy="245162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깊은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05024" y="1124744"/>
            <a:ext cx="430801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2573"/>
            <a:ext cx="6165115" cy="30558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429000"/>
            <a:ext cx="2552921" cy="1844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75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93440" y="1052735"/>
            <a:ext cx="9079366" cy="170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기존 배열의 단점과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배열의 길이가 미리 정해져 있어 길이가 늘어났을 때 새로 배열을 만들어야 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배열의 요소가 변경되거나 삭제 되었을 때  요소를 비워둘 수 없으므로 배열 요소 위치를 변경해야 함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6496" y="3362216"/>
            <a:ext cx="5109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배열 길이를 정하지 않으며 배열 길이와 상관없이 객체를 추가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배열 중간의 어떤 요소 값이 제거되면 그 다음 요소 값을 하나씩 앞으로 이동함</a:t>
            </a: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59" y="2759759"/>
            <a:ext cx="365974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7326" y="2921169"/>
            <a:ext cx="19303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ArrayList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/>
              <a:t>클래스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503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4864" y="2420888"/>
            <a:ext cx="420817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10236"/>
              </p:ext>
            </p:extLst>
          </p:nvPr>
        </p:nvGraphicFramePr>
        <p:xfrm>
          <a:off x="1496615" y="3068960"/>
          <a:ext cx="7128792" cy="2771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요소 하나를 배열에 추가합니다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size()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요소 전체 개수를 반환합니다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get(index)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index</a:t>
                      </a:r>
                      <a:r>
                        <a:rPr lang="ko-KR" altLang="en-US" sz="1800" dirty="0" smtClean="0"/>
                        <a:t>위치의 요소 값을 반환합니다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set(index,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요소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index </a:t>
                      </a:r>
                      <a:r>
                        <a:rPr lang="ko-KR" altLang="en-US" sz="1800" dirty="0" smtClean="0"/>
                        <a:t>위치의 요소 값을 변경합니다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remove(index)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index</a:t>
                      </a:r>
                      <a:r>
                        <a:rPr lang="ko-KR" altLang="en-US" sz="1800" dirty="0" smtClean="0"/>
                        <a:t>위치의 요소 값을 제거합니다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isEmpty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배열이 비어있는지 확인합니다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24744"/>
            <a:ext cx="411081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6615" y="1772816"/>
            <a:ext cx="5688633" cy="504056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b="1" dirty="0" smtClean="0"/>
              <a:t>&lt;E&gt; </a:t>
            </a:r>
            <a:r>
              <a:rPr lang="ko-KR" altLang="en-US" b="1" dirty="0" smtClean="0">
                <a:solidFill>
                  <a:srgbClr val="0070C0"/>
                </a:solidFill>
              </a:rPr>
              <a:t>리스</a:t>
            </a:r>
            <a:r>
              <a:rPr lang="ko-KR" altLang="en-US" b="1" dirty="0">
                <a:solidFill>
                  <a:srgbClr val="0070C0"/>
                </a:solidFill>
              </a:rPr>
              <a:t>트</a:t>
            </a:r>
            <a:r>
              <a:rPr lang="ko-KR" altLang="en-US" b="1" dirty="0" smtClean="0">
                <a:solidFill>
                  <a:srgbClr val="0070C0"/>
                </a:solidFill>
              </a:rPr>
              <a:t>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solidFill>
                  <a:srgbClr val="C0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&lt;E&gt;()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340768"/>
            <a:ext cx="2376264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String </a:t>
            </a:r>
            <a:r>
              <a:rPr lang="ko-KR" altLang="en-US" sz="1800" b="1" dirty="0" smtClean="0"/>
              <a:t>클래스로 </a:t>
            </a:r>
            <a:r>
              <a:rPr lang="en-US" altLang="ko-KR" sz="1800" b="1" dirty="0" err="1" smtClean="0"/>
              <a:t>ArrayList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구현 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908719"/>
            <a:ext cx="5400600" cy="5792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52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052736"/>
            <a:ext cx="483089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Book </a:t>
            </a:r>
            <a:r>
              <a:rPr lang="ko-KR" altLang="en-US" sz="1800" b="1" dirty="0" smtClean="0"/>
              <a:t>클래스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</a:t>
            </a:r>
            <a:r>
              <a:rPr lang="en-US" altLang="ko-KR" sz="1800" b="1" dirty="0" err="1" smtClean="0"/>
              <a:t>ArrayList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구현 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06082"/>
            <a:ext cx="6348011" cy="46257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2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참조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3641" y="1549818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학번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학생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국어 성적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수학 성적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수강 과목 이름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8299" y="1180486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endParaRPr lang="en-US" altLang="ko-KR" sz="1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749945" y="1549818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학번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학생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국어 과목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수학 과목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4603" y="1180486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endParaRPr lang="en-US" altLang="ko-KR" sz="1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393160" y="1549818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과목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과목 점수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84736" y="2046375"/>
            <a:ext cx="192406" cy="43458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971143" y="2079001"/>
            <a:ext cx="36527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+</a:t>
            </a:r>
            <a:endParaRPr lang="en-US" altLang="ko-KR" sz="16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61613" y="515719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</a:t>
            </a:r>
            <a:r>
              <a:rPr lang="ko-KR" altLang="en-US" b="1" dirty="0" smtClean="0">
                <a:solidFill>
                  <a:srgbClr val="002060"/>
                </a:solidFill>
              </a:rPr>
              <a:t>문제점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이 클래스는 학생에 대한 클래스인데 과목 변수가 계속 늘어남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</a:t>
            </a:r>
            <a:r>
              <a:rPr lang="ko-KR" altLang="en-US" b="1" dirty="0" smtClean="0">
                <a:solidFill>
                  <a:srgbClr val="002060"/>
                </a:solidFill>
              </a:rPr>
              <a:t>해결책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과목이름과 성적을 과목</a:t>
            </a:r>
            <a:r>
              <a:rPr lang="en-US" altLang="ko-KR" b="1" dirty="0" smtClean="0">
                <a:solidFill>
                  <a:srgbClr val="002060"/>
                </a:solidFill>
              </a:rPr>
              <a:t>(Subject) </a:t>
            </a:r>
            <a:r>
              <a:rPr lang="ko-KR" altLang="en-US" b="1" dirty="0" smtClean="0">
                <a:solidFill>
                  <a:srgbClr val="002060"/>
                </a:solidFill>
              </a:rPr>
              <a:t>클래스로 분리함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9945" y="3569954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studentID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String </a:t>
            </a:r>
            <a:r>
              <a:rPr lang="en-US" altLang="ko-KR" sz="1600" dirty="0" err="1" smtClean="0">
                <a:latin typeface="+mn-ea"/>
              </a:rPr>
              <a:t>studentName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Subject Korean</a:t>
            </a:r>
          </a:p>
          <a:p>
            <a:r>
              <a:rPr lang="en-US" altLang="ko-KR" sz="1600" dirty="0" smtClean="0">
                <a:latin typeface="+mn-ea"/>
              </a:rPr>
              <a:t> Subject math</a:t>
            </a:r>
          </a:p>
          <a:p>
            <a:endParaRPr lang="en-US" altLang="ko-KR" sz="1600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4603" y="3200622"/>
            <a:ext cx="97643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Student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93160" y="3569954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 String </a:t>
            </a:r>
            <a:r>
              <a:rPr lang="en-US" altLang="ko-KR" sz="1600" dirty="0" err="1" smtClean="0">
                <a:latin typeface="+mn-ea"/>
              </a:rPr>
              <a:t>subjectName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scorePoint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1143" y="4099137"/>
            <a:ext cx="36527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+</a:t>
            </a:r>
            <a:endParaRPr lang="en-US" altLang="ko-KR" sz="1600" b="1" dirty="0" smtClean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5536276" y="3381457"/>
            <a:ext cx="1356933" cy="970345"/>
          </a:xfrm>
          <a:prstGeom prst="straightConnector1">
            <a:avLst/>
          </a:prstGeom>
          <a:ln w="19050">
            <a:solidFill>
              <a:srgbClr val="E46C0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46290" y="3200622"/>
            <a:ext cx="97643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Subject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47586" y="4175708"/>
            <a:ext cx="1631952" cy="617943"/>
          </a:xfrm>
          <a:prstGeom prst="roundRect">
            <a:avLst>
              <a:gd name="adj" fmla="val 13110"/>
            </a:avLst>
          </a:prstGeom>
          <a:noFill/>
          <a:ln w="19050">
            <a:solidFill>
              <a:srgbClr val="E46C0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43762" y="1180486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과목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232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031848"/>
            <a:ext cx="207576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과목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54" y="1628800"/>
            <a:ext cx="5577502" cy="38219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98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7255" y="1117775"/>
            <a:ext cx="2059521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6576" y="157559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동일한 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 여러 개를 배열로 사용할 수 있듯이 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변수도 여러 개를 배열로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636912"/>
            <a:ext cx="5980575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18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14300"/>
            <a:ext cx="180020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학</a:t>
            </a:r>
            <a:r>
              <a:rPr lang="ko-KR" altLang="en-US" sz="1800" dirty="0">
                <a:solidFill>
                  <a:srgbClr val="002060"/>
                </a:solidFill>
              </a:rPr>
              <a:t>생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7" b="55517"/>
          <a:stretch/>
        </p:blipFill>
        <p:spPr>
          <a:xfrm>
            <a:off x="968151" y="1743706"/>
            <a:ext cx="7930415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03856"/>
            <a:ext cx="180020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학</a:t>
            </a:r>
            <a:r>
              <a:rPr lang="ko-KR" altLang="en-US" sz="1800" dirty="0">
                <a:solidFill>
                  <a:srgbClr val="002060"/>
                </a:solidFill>
              </a:rPr>
              <a:t>생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2" y="1700808"/>
            <a:ext cx="9076255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93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75864"/>
            <a:ext cx="200376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S</a:t>
            </a:r>
            <a:r>
              <a:rPr lang="en-US" altLang="ko-KR" sz="1800" dirty="0" smtClean="0">
                <a:solidFill>
                  <a:srgbClr val="002060"/>
                </a:solidFill>
              </a:rPr>
              <a:t>tudentTest.java</a:t>
            </a:r>
            <a:endParaRPr lang="en-US" altLang="ko-KR" sz="1800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07" y="1766832"/>
            <a:ext cx="5353035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35" y="4625299"/>
            <a:ext cx="5380187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61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037570"/>
            <a:ext cx="6192688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학생 성적 출력 프로그램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구현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6297062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45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08720"/>
            <a:ext cx="7699654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2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96752"/>
            <a:ext cx="6569010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933056"/>
            <a:ext cx="4541914" cy="1996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8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714152" y="1497557"/>
            <a:ext cx="8703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다음과 같이 </a:t>
            </a:r>
            <a:r>
              <a:rPr lang="en-US" altLang="ko-KR" dirty="0" smtClean="0"/>
              <a:t>Dog </a:t>
            </a:r>
            <a:r>
              <a:rPr lang="ko-KR" altLang="en-US" dirty="0" smtClean="0"/>
              <a:t>클래스가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DogArrayList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만들어 멤버변수로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Dog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생성하여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추가하고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출력하는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코드를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403442"/>
            <a:ext cx="1368152" cy="1302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6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"/>
          <a:stretch/>
        </p:blipFill>
        <p:spPr>
          <a:xfrm>
            <a:off x="1496616" y="980728"/>
            <a:ext cx="3888432" cy="5401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30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052736"/>
            <a:ext cx="4854361" cy="5022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204864"/>
            <a:ext cx="466384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85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908719"/>
            <a:ext cx="4281492" cy="5421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7255" y="1117775"/>
            <a:ext cx="2059521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6576" y="157559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동일한 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 여러 개를 배열로 사용할 수 있듯이 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변수도 여러 개를 배열로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636912"/>
            <a:ext cx="5086326" cy="3312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6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7855230" cy="1008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 만들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배열만 생성한 경우 요소는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로 초기화 됨</a:t>
            </a:r>
            <a:endParaRPr lang="en-US" altLang="ko-KR" sz="18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84180"/>
              </p:ext>
            </p:extLst>
          </p:nvPr>
        </p:nvGraphicFramePr>
        <p:xfrm>
          <a:off x="1645845" y="4974896"/>
          <a:ext cx="6912285" cy="54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40632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83664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966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library[2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6187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library[3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61984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library[4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9" y="2186202"/>
            <a:ext cx="6440080" cy="1964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36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46115"/>
              </p:ext>
            </p:extLst>
          </p:nvPr>
        </p:nvGraphicFramePr>
        <p:xfrm>
          <a:off x="1602030" y="5020998"/>
          <a:ext cx="6807355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602987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library[0]</a:t>
            </a:r>
            <a:endParaRPr lang="ko-KR" altLang="en-US" sz="1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40632" y="5578406"/>
            <a:ext cx="1224136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박은종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80792" y="5578406"/>
            <a:ext cx="1080121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박응용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15048" y="5578406"/>
            <a:ext cx="1371561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파랑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천선란</a:t>
            </a:r>
            <a:endParaRPr lang="ko-KR" altLang="en-US" sz="16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851460" y="5578406"/>
            <a:ext cx="1189772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ko-KR" altLang="en-US" sz="1600" dirty="0" smtClean="0"/>
              <a:t>윤태호</a:t>
            </a:r>
            <a:endParaRPr lang="ko-KR" altLang="en-US" sz="16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240445" y="5578406"/>
            <a:ext cx="1168939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2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288704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656856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03840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334682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689304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81259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315048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library[2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686610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library[3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020399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Library[4]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20" y="1003852"/>
            <a:ext cx="5716157" cy="35137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8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268760"/>
            <a:ext cx="2745248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객체 배열 복사하기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959430"/>
            <a:ext cx="5689994" cy="52513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9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얕은 복사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6202" y="1124744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(shallow copy)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13687"/>
              </p:ext>
            </p:extLst>
          </p:nvPr>
        </p:nvGraphicFramePr>
        <p:xfrm>
          <a:off x="1803914" y="2269664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8464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array1[0]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56656" y="2894918"/>
            <a:ext cx="1386902" cy="68078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607862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176324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817096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1835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array1[1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5206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84848" y="289836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69024" y="289836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08927"/>
              </p:ext>
            </p:extLst>
          </p:nvPr>
        </p:nvGraphicFramePr>
        <p:xfrm>
          <a:off x="1803913" y="3927467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 flipV="1">
            <a:off x="2623626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192088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695553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84648" y="4427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array2[0]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67892" y="44247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array2[1]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6485" y="4427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얕은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1159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592138" cy="3335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640632" y="4293096"/>
            <a:ext cx="5185334" cy="100811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얕은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1159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096529" cy="3650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861048"/>
            <a:ext cx="2263336" cy="18137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6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642</Words>
  <Application>Microsoft Office PowerPoint</Application>
  <PresentationFormat>A4 용지(210x297mm)</PresentationFormat>
  <Paragraphs>194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7장. 객체 배열과 ArrayList</vt:lpstr>
      <vt:lpstr> 객체 배열 만들기</vt:lpstr>
      <vt:lpstr> 객체 배열 만들기</vt:lpstr>
      <vt:lpstr> 객체 배열</vt:lpstr>
      <vt:lpstr> 객체 배열 만들기</vt:lpstr>
      <vt:lpstr> 객체 배열 복사하기</vt:lpstr>
      <vt:lpstr> 객체 배열 – 얕은 복사</vt:lpstr>
      <vt:lpstr> 객체 배열 – 얕은 복사</vt:lpstr>
      <vt:lpstr> 객체 배열 – 얕은 복사</vt:lpstr>
      <vt:lpstr> 객체 배열 – 깊은 복사</vt:lpstr>
      <vt:lpstr> 객체 배열 – 깊은 복사</vt:lpstr>
      <vt:lpstr> 객체 배열 – 깊은 복사</vt:lpstr>
      <vt:lpstr> 객체 배열 – 깊은 복사</vt:lpstr>
      <vt:lpstr> ArrayList 클래스</vt:lpstr>
      <vt:lpstr> ArrayList 클래스</vt:lpstr>
      <vt:lpstr> ArrayList 클래스(객체)</vt:lpstr>
      <vt:lpstr> ArrayList 클래스</vt:lpstr>
      <vt:lpstr>  클래스(자료형) 참조</vt:lpstr>
      <vt:lpstr>  클래스(자료형) 참조</vt:lpstr>
      <vt:lpstr>  클래스(자료형) 참조</vt:lpstr>
      <vt:lpstr>  클래스(자료형) 참조</vt:lpstr>
      <vt:lpstr>  클래스(자료형) 참조</vt:lpstr>
      <vt:lpstr>  ArrayList 응용 프로그램</vt:lpstr>
      <vt:lpstr> ArrayList 응용 프로그램</vt:lpstr>
      <vt:lpstr> ArrayList 응용 프로그램</vt:lpstr>
      <vt:lpstr> ArrayList 응용 프로그램</vt:lpstr>
      <vt:lpstr> ArrayList 응용 프로그램</vt:lpstr>
      <vt:lpstr> ArrayList 응용 프로그램</vt:lpstr>
      <vt:lpstr> ArrayList 응용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414</cp:revision>
  <dcterms:created xsi:type="dcterms:W3CDTF">2019-03-04T02:36:55Z</dcterms:created>
  <dcterms:modified xsi:type="dcterms:W3CDTF">2023-05-18T22:25:59Z</dcterms:modified>
</cp:coreProperties>
</file>