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460" r:id="rId3"/>
    <p:sldId id="461" r:id="rId4"/>
    <p:sldId id="473" r:id="rId5"/>
    <p:sldId id="476" r:id="rId6"/>
    <p:sldId id="475" r:id="rId7"/>
    <p:sldId id="474" r:id="rId8"/>
    <p:sldId id="463" r:id="rId9"/>
    <p:sldId id="477" r:id="rId10"/>
    <p:sldId id="478" r:id="rId11"/>
    <p:sldId id="464" r:id="rId12"/>
    <p:sldId id="465" r:id="rId13"/>
    <p:sldId id="466" r:id="rId14"/>
    <p:sldId id="462" r:id="rId15"/>
    <p:sldId id="479" r:id="rId16"/>
    <p:sldId id="480" r:id="rId17"/>
    <p:sldId id="50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9" r:id="rId31"/>
    <p:sldId id="493" r:id="rId32"/>
    <p:sldId id="498" r:id="rId33"/>
    <p:sldId id="495" r:id="rId34"/>
    <p:sldId id="496" r:id="rId35"/>
    <p:sldId id="497" r:id="rId3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6" d="100"/>
          <a:sy n="86" d="100"/>
        </p:scale>
        <p:origin x="1176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4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82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4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81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3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1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71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77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78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8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3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0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02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49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55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897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4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6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6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5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8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6"/>
          <p:cNvSpPr/>
          <p:nvPr userDrawn="1"/>
        </p:nvSpPr>
        <p:spPr>
          <a:xfrm>
            <a:off x="331006" y="0"/>
            <a:ext cx="2144688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1" y="0"/>
            <a:ext cx="2222697" cy="6858000"/>
          </a:xfrm>
          <a:custGeom>
            <a:avLst/>
            <a:gdLst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  <a:gd name="connsiteX0" fmla="*/ 0 w 2144688"/>
              <a:gd name="connsiteY0" fmla="*/ 0 h 6858000"/>
              <a:gd name="connsiteX1" fmla="*/ 2144688 w 2144688"/>
              <a:gd name="connsiteY1" fmla="*/ 0 h 6858000"/>
              <a:gd name="connsiteX2" fmla="*/ 2144688 w 2144688"/>
              <a:gd name="connsiteY2" fmla="*/ 6858000 h 6858000"/>
              <a:gd name="connsiteX3" fmla="*/ 0 w 2144688"/>
              <a:gd name="connsiteY3" fmla="*/ 6858000 h 6858000"/>
              <a:gd name="connsiteX4" fmla="*/ 0 w 214468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4688" h="6858000">
                <a:moveTo>
                  <a:pt x="0" y="0"/>
                </a:moveTo>
                <a:lnTo>
                  <a:pt x="2144688" y="0"/>
                </a:lnTo>
                <a:cubicBezTo>
                  <a:pt x="1083331" y="2392136"/>
                  <a:pt x="1320095" y="4678136"/>
                  <a:pt x="214468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619888"/>
            <a:ext cx="9945555" cy="238111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88505" y="260649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12" name="직사각형 7"/>
          <p:cNvSpPr/>
          <p:nvPr userDrawn="1"/>
        </p:nvSpPr>
        <p:spPr>
          <a:xfrm>
            <a:off x="-39555" y="6453337"/>
            <a:ext cx="9945555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Picture 6" descr="html5 &amp; css3 – Institute of Software Technologie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046207"/>
            <a:ext cx="1200394" cy="62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2720" y="2060848"/>
            <a:ext cx="6696744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. flex(</a:t>
            </a:r>
            <a:r>
              <a:rPr lang="ko-KR" altLang="en-US" sz="2800" b="1" dirty="0" err="1" smtClean="0">
                <a:solidFill>
                  <a:schemeClr val="tx1"/>
                </a:solidFill>
              </a:rPr>
              <a:t>플렉스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&amp;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부트스트랩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AutoShape 2" descr="HTML5 Introduction &amp; Syntax | Poiem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216" y="3916197"/>
            <a:ext cx="1283949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6"/>
          <a:stretch/>
        </p:blipFill>
        <p:spPr>
          <a:xfrm>
            <a:off x="5313040" y="3916197"/>
            <a:ext cx="1248807" cy="16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2034318"/>
            <a:ext cx="2901976" cy="2304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32" y="3717032"/>
            <a:ext cx="5154824" cy="21434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592635" y="3186446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flex-wrap1.html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5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flex-wrap : </a:t>
            </a:r>
            <a:r>
              <a:rPr lang="ko-KR" altLang="en-US" sz="2000" b="1" dirty="0" smtClean="0"/>
              <a:t>컨테이너의 범위에 따라 배치</a:t>
            </a:r>
            <a:endParaRPr lang="en-US" altLang="ko-KR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972480"/>
            <a:ext cx="3460080" cy="2016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28" y="1988840"/>
            <a:ext cx="5428502" cy="34518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2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justify-content : </a:t>
            </a:r>
            <a:r>
              <a:rPr lang="ko-KR" altLang="en-US" sz="2000" b="1" dirty="0" smtClean="0"/>
              <a:t>주축의 정렬 방법을 지정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844824"/>
            <a:ext cx="8616276" cy="830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2" y="2675653"/>
            <a:ext cx="6730544" cy="40014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169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/>
              <a:t>a</a:t>
            </a:r>
            <a:r>
              <a:rPr lang="en-US" altLang="ko-KR" sz="2000" b="1" dirty="0" smtClean="0"/>
              <a:t>lign-items : </a:t>
            </a:r>
            <a:r>
              <a:rPr lang="ko-KR" altLang="en-US" sz="2000" b="1" dirty="0" smtClean="0"/>
              <a:t>교</a:t>
            </a:r>
            <a:r>
              <a:rPr lang="ko-KR" altLang="en-US" sz="2000" b="1" dirty="0"/>
              <a:t>차</a:t>
            </a:r>
            <a:r>
              <a:rPr lang="ko-KR" altLang="en-US" sz="2000" b="1" dirty="0" smtClean="0"/>
              <a:t>축의 정렬 방법을 지정</a:t>
            </a:r>
            <a:endParaRPr lang="en-US" altLang="ko-KR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36" y="2204864"/>
            <a:ext cx="3478916" cy="1810588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48" y="2254984"/>
            <a:ext cx="4886403" cy="36942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03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060848"/>
            <a:ext cx="67624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536" y="1230121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97768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848544" y="1724615"/>
            <a:ext cx="8205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 smtClean="0"/>
              <a:t>라이브러</a:t>
            </a:r>
            <a:r>
              <a:rPr lang="ko-KR" altLang="en-US" sz="1600" dirty="0"/>
              <a:t>리</a:t>
            </a:r>
            <a:r>
              <a:rPr lang="ko-KR" altLang="en-US" sz="1600" dirty="0" smtClean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996952"/>
            <a:ext cx="3636404" cy="31455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6" name="직선 화살표 연결선 15"/>
          <p:cNvCxnSpPr/>
          <p:nvPr/>
        </p:nvCxnSpPr>
        <p:spPr>
          <a:xfrm flipV="1">
            <a:off x="3656856" y="4365104"/>
            <a:ext cx="2448272" cy="151216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4214143" y="5653599"/>
            <a:ext cx="2755081" cy="4086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5.1</a:t>
            </a:r>
            <a:r>
              <a:rPr lang="ko-KR" altLang="en-US" dirty="0" smtClean="0"/>
              <a:t>버전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1"/>
          <a:stretch/>
        </p:blipFill>
        <p:spPr>
          <a:xfrm>
            <a:off x="6135965" y="3507938"/>
            <a:ext cx="3215266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149079"/>
            <a:ext cx="2408129" cy="1036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39"/>
          <a:stretch/>
        </p:blipFill>
        <p:spPr>
          <a:xfrm>
            <a:off x="1761312" y="4221087"/>
            <a:ext cx="2880320" cy="11192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모서리가 둥근 직사각형 16"/>
          <p:cNvSpPr/>
          <p:nvPr/>
        </p:nvSpPr>
        <p:spPr>
          <a:xfrm>
            <a:off x="1856656" y="5370265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☞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8428" y="5867979"/>
            <a:ext cx="5356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&lt;link </a:t>
            </a:r>
            <a:r>
              <a:rPr lang="en-US" altLang="ko-KR" dirty="0" err="1"/>
              <a:t>rel</a:t>
            </a:r>
            <a:r>
              <a:rPr lang="en-US" altLang="ko-KR" dirty="0"/>
              <a:t>="stylesheet" </a:t>
            </a:r>
            <a:r>
              <a:rPr lang="en-US" altLang="ko-KR" dirty="0" err="1"/>
              <a:t>href</a:t>
            </a:r>
            <a:r>
              <a:rPr lang="en-US" altLang="ko-KR" dirty="0"/>
              <a:t>="</a:t>
            </a:r>
            <a:r>
              <a:rPr lang="en-US" altLang="ko-KR" dirty="0" err="1"/>
              <a:t>css</a:t>
            </a:r>
            <a:r>
              <a:rPr lang="en-US" altLang="ko-KR" dirty="0"/>
              <a:t>/bootstrap.css"&gt;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08784" y="4725143"/>
            <a:ext cx="1944216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1" y="1268760"/>
            <a:ext cx="6624736" cy="20697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1424608" y="3428999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다운로드 후 </a:t>
            </a:r>
            <a:r>
              <a:rPr lang="ko-KR" altLang="en-US" dirty="0" err="1" smtClean="0">
                <a:solidFill>
                  <a:srgbClr val="C00000"/>
                </a:solidFill>
              </a:rPr>
              <a:t>압축풀고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bootstrap.css </a:t>
            </a:r>
            <a:r>
              <a:rPr lang="ko-KR" altLang="en-US" dirty="0" smtClean="0">
                <a:solidFill>
                  <a:srgbClr val="C00000"/>
                </a:solidFill>
              </a:rPr>
              <a:t>파일을 </a:t>
            </a:r>
            <a:r>
              <a:rPr lang="en-US" altLang="ko-KR" dirty="0" err="1" smtClean="0">
                <a:solidFill>
                  <a:srgbClr val="C00000"/>
                </a:solidFill>
              </a:rPr>
              <a:t>css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디렉터리 안에 삽입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6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환경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5" y="1628800"/>
            <a:ext cx="7940728" cy="40541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0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552061" y="188640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Components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0" y="1916832"/>
            <a:ext cx="2664296" cy="23046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888" y="1906706"/>
            <a:ext cx="5000497" cy="41145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78488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Get started &gt;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좌측 메뉴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: Components &gt; Button,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등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Buttons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98"/>
          <a:stretch/>
        </p:blipFill>
        <p:spPr>
          <a:xfrm>
            <a:off x="1496616" y="4365104"/>
            <a:ext cx="5544616" cy="19461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826014"/>
            <a:ext cx="3364087" cy="2298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22869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dirty="0" smtClean="0"/>
              <a:t>bootstrap.css &gt; </a:t>
            </a:r>
            <a:r>
              <a:rPr lang="en-US" altLang="ko-KR" sz="2000" dirty="0" err="1" smtClean="0"/>
              <a:t>ctrl+F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찾기</a:t>
            </a:r>
            <a:r>
              <a:rPr lang="en-US" altLang="ko-KR" sz="2000" dirty="0" smtClean="0"/>
              <a:t>) &gt; .</a:t>
            </a:r>
            <a:r>
              <a:rPr lang="en-US" altLang="ko-KR" sz="2000" dirty="0" err="1" smtClean="0"/>
              <a:t>btn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801750"/>
            <a:ext cx="2712158" cy="24021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3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5050"/>
            <a:ext cx="6264696" cy="4557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그리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레이아웃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(Grid Layout)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36576" y="1691223"/>
            <a:ext cx="806489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 디자인에서 웹 문서 요소를 배치하는 기준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웹 사이트 화면을 여러 개의 칼럼</a:t>
            </a:r>
            <a:r>
              <a:rPr lang="en-US" altLang="ko-KR" sz="1600" dirty="0" smtClean="0"/>
              <a:t>(column)</a:t>
            </a:r>
            <a:r>
              <a:rPr lang="ko-KR" altLang="en-US" sz="1600" dirty="0" smtClean="0"/>
              <a:t>으로 나눈 후 웹 요소를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화면을 규칙적으로 배열하므로 레이아웃을 일관성 있게 유지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14468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8484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025008" y="5145115"/>
            <a:ext cx="1368152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08784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72880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736976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601072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00672" y="3068960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▶ </a:t>
            </a:r>
            <a:r>
              <a:rPr lang="ko-KR" altLang="en-US" dirty="0" err="1" smtClean="0"/>
              <a:t>플렉스</a:t>
            </a:r>
            <a:r>
              <a:rPr lang="ko-KR" altLang="en-US" dirty="0" smtClean="0"/>
              <a:t> 박스 레이아웃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수평이나 수직 방향 중 하나를 주축으로 정하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고 박스를 배치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여유 공간이 생길 경우 너비나 높이를 적절하게 늘리거나 줄일 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있음</a:t>
            </a:r>
            <a:endParaRPr lang="ko-KR" altLang="en-US" sz="16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4688" y="5589240"/>
            <a:ext cx="792088" cy="36004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Badge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Badge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721696"/>
            <a:ext cx="6192688" cy="40418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49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 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card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309634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Card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6713802" cy="38941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11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- Pagination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41" y="1832471"/>
            <a:ext cx="7125318" cy="3193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208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400" dirty="0" smtClean="0"/>
              <a:t>구성 요소 예제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16832"/>
            <a:ext cx="4972620" cy="35394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6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73235"/>
            <a:ext cx="6161288" cy="4341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83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sz="2800" dirty="0" smtClean="0"/>
              <a:t>components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Pagination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24744"/>
            <a:ext cx="475252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구성요소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93704"/>
            <a:ext cx="3558848" cy="2156647"/>
          </a:xfrm>
          <a:prstGeom prst="rect">
            <a:avLst/>
          </a:prstGeom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48" y="3811405"/>
            <a:ext cx="5990895" cy="2734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23" y="1908723"/>
            <a:ext cx="2880320" cy="1714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16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smtClean="0"/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그리드</a:t>
            </a:r>
            <a:r>
              <a:rPr lang="ko-KR" altLang="en-US" sz="2800" b="1" dirty="0">
                <a:solidFill>
                  <a:schemeClr val="tx1"/>
                </a:solidFill>
              </a:rPr>
              <a:t> 시스템</a:t>
            </a:r>
            <a:r>
              <a:rPr lang="en-US" altLang="ko-KR" sz="2800" b="1" dirty="0">
                <a:solidFill>
                  <a:schemeClr val="tx1"/>
                </a:solidFill>
              </a:rPr>
              <a:t>(Grid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System)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1636345"/>
            <a:ext cx="8052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</a:t>
            </a:r>
            <a:r>
              <a:rPr lang="ko-KR" altLang="en-US" dirty="0"/>
              <a:t>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 </a:t>
            </a:r>
            <a:r>
              <a:rPr lang="en-US" altLang="ko-KR" dirty="0" smtClean="0"/>
              <a:t>&lt;div class=“col-6”&gt;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28664" y="3829109"/>
            <a:ext cx="2430991" cy="26862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83"/>
          <a:stretch/>
        </p:blipFill>
        <p:spPr>
          <a:xfrm>
            <a:off x="5025008" y="3829109"/>
            <a:ext cx="2430991" cy="2601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7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916832"/>
            <a:ext cx="8409384" cy="1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 smtClean="0"/>
              <a:t>그리드</a:t>
            </a:r>
            <a:r>
              <a:rPr lang="ko-KR" altLang="en-US" sz="2800" dirty="0" smtClean="0"/>
              <a:t> 사용 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사용 예제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777344"/>
            <a:ext cx="5399798" cy="49133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1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484784"/>
            <a:ext cx="7435217" cy="48378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73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3221" y="1730132"/>
            <a:ext cx="7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배치할 요소를 감싸는 부모 요소를 만든다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컨테이너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d</a:t>
            </a:r>
            <a:r>
              <a:rPr lang="en-US" altLang="ko-KR" dirty="0" smtClean="0"/>
              <a:t>isplay </a:t>
            </a:r>
            <a:r>
              <a:rPr lang="ko-KR" altLang="en-US" dirty="0" smtClean="0"/>
              <a:t>속성을 이용한다</a:t>
            </a:r>
            <a:r>
              <a:rPr lang="en-US" altLang="ko-KR" dirty="0" smtClean="0"/>
              <a:t>. (display: flex)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31" y="3284984"/>
            <a:ext cx="3269264" cy="11430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2708920"/>
            <a:ext cx="3168352" cy="3645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8049344" y="314096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453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쇼핑몰 메인 페이지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484784"/>
            <a:ext cx="5025799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83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7" b="3039"/>
          <a:stretch/>
        </p:blipFill>
        <p:spPr>
          <a:xfrm>
            <a:off x="1136418" y="1866541"/>
            <a:ext cx="5184576" cy="554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564904"/>
            <a:ext cx="7776863" cy="37444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22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err="1"/>
              <a:t>네비게이션</a:t>
            </a:r>
            <a:r>
              <a:rPr lang="ko-KR" altLang="en-US" sz="2800" dirty="0"/>
              <a:t> 바</a:t>
            </a:r>
            <a:r>
              <a:rPr lang="en-US" altLang="ko-KR" sz="2800" dirty="0"/>
              <a:t>(</a:t>
            </a:r>
            <a:r>
              <a:rPr lang="en-US" altLang="ko-KR" sz="2800" dirty="0" err="1"/>
              <a:t>navbar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24787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3645024"/>
            <a:ext cx="2070881" cy="20162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9" y="1988840"/>
            <a:ext cx="2202318" cy="14184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68" y="2298889"/>
            <a:ext cx="6102241" cy="27142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4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196752"/>
            <a:ext cx="5586566" cy="54218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20952" y="3818677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440832" y="4235907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360712" y="4096371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레이아</a:t>
            </a:r>
            <a:r>
              <a:rPr lang="ko-KR" altLang="en-US" sz="2800" dirty="0"/>
              <a:t>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034" y="1159515"/>
            <a:ext cx="4320480" cy="55502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1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sz="2800" dirty="0" smtClean="0"/>
              <a:t>부트 </a:t>
            </a:r>
            <a:r>
              <a:rPr lang="ko-KR" altLang="en-US" sz="2800" dirty="0" err="1" smtClean="0"/>
              <a:t>스트랩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60" y="3174267"/>
            <a:ext cx="8344624" cy="22709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" y="1793105"/>
            <a:ext cx="8568952" cy="120384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96752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바닥</a:t>
            </a:r>
            <a:r>
              <a:rPr lang="ko-KR" altLang="en-US" sz="2000" b="1" dirty="0">
                <a:solidFill>
                  <a:srgbClr val="002060"/>
                </a:solidFill>
              </a:rPr>
              <a:t>글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스타일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75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1842003"/>
            <a:ext cx="3398815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6814" y="3925862"/>
            <a:ext cx="127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flex2.html</a:t>
            </a:r>
            <a:endParaRPr lang="ko-KR" altLang="en-US" sz="1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4509120"/>
            <a:ext cx="7018222" cy="16212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866310"/>
            <a:ext cx="3673158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6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99056"/>
            <a:ext cx="3196818" cy="3583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3804738"/>
            <a:ext cx="4927439" cy="2024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393160" y="3356992"/>
            <a:ext cx="2012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r>
              <a:rPr lang="en-US" altLang="ko-KR" sz="1600" dirty="0" smtClean="0"/>
              <a:t>lex-direction1.html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055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1916832"/>
            <a:ext cx="4038950" cy="34369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74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2" y="1245051"/>
            <a:ext cx="742645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/>
              <a:t>flex-direction : </a:t>
            </a:r>
            <a:r>
              <a:rPr lang="ko-KR" altLang="en-US" sz="2000" b="1" dirty="0" smtClean="0"/>
              <a:t>가로</a:t>
            </a:r>
            <a:r>
              <a:rPr lang="en-US" altLang="ko-KR" sz="2000" b="1" dirty="0" smtClean="0"/>
              <a:t>(row), </a:t>
            </a:r>
            <a:r>
              <a:rPr lang="ko-KR" altLang="en-US" sz="2000" b="1" dirty="0" smtClean="0"/>
              <a:t>세로</a:t>
            </a:r>
            <a:r>
              <a:rPr lang="en-US" altLang="ko-KR" sz="2000" b="1" dirty="0" smtClean="0"/>
              <a:t>(column)</a:t>
            </a:r>
            <a:r>
              <a:rPr lang="ko-KR" altLang="en-US" sz="2000" b="1" dirty="0" smtClean="0"/>
              <a:t> 방향 배치</a:t>
            </a:r>
            <a:endParaRPr lang="en-US" altLang="ko-KR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846676"/>
            <a:ext cx="7872143" cy="8839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43" y="3011424"/>
            <a:ext cx="5298278" cy="3295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3" y="3501008"/>
            <a:ext cx="3196702" cy="18374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70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r>
              <a:rPr lang="en-US" altLang="ko-KR" dirty="0" smtClean="0"/>
              <a:t>- flex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0923" y="1245051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플렉스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박스 레이아웃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1996704"/>
            <a:ext cx="359695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578</Words>
  <Application>Microsoft Office PowerPoint</Application>
  <PresentationFormat>A4 용지(210x297mm)</PresentationFormat>
  <Paragraphs>158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휴먼엑스포</vt:lpstr>
      <vt:lpstr>Arial</vt:lpstr>
      <vt:lpstr>Wingdings</vt:lpstr>
      <vt:lpstr>Office 테마</vt:lpstr>
      <vt:lpstr>12강. flex(플렉스) &amp; 부트스트랩</vt:lpstr>
      <vt:lpstr> 그리드 레이아웃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그리드 레이아웃 - flex</vt:lpstr>
      <vt:lpstr> 부트 스트랩 환경 설정</vt:lpstr>
      <vt:lpstr> 부트 스트랩 환경 설정</vt:lpstr>
      <vt:lpstr> 부트 스트랩 환경 설정</vt:lpstr>
      <vt:lpstr> 부트 스트랩 Components</vt:lpstr>
      <vt:lpstr> Components – Buttons</vt:lpstr>
      <vt:lpstr> components – Badge</vt:lpstr>
      <vt:lpstr> components – card</vt:lpstr>
      <vt:lpstr> components – Pagination</vt:lpstr>
      <vt:lpstr> 구성 요소 예제</vt:lpstr>
      <vt:lpstr> components – Pagination</vt:lpstr>
      <vt:lpstr> components – Pagination</vt:lpstr>
      <vt:lpstr> 그리드 시스템(Grid System)</vt:lpstr>
      <vt:lpstr> 그리드 사용 </vt:lpstr>
      <vt:lpstr> 그리드 사용 </vt:lpstr>
      <vt:lpstr> 쇼핑몰 메인 페이지</vt:lpstr>
      <vt:lpstr> 쇼핑몰 메인 페이지</vt:lpstr>
      <vt:lpstr> 네비게이션 바(navbar)</vt:lpstr>
      <vt:lpstr> 네비게이션 바(navbar)</vt:lpstr>
      <vt:lpstr> 부트 스트랩 – 레이아웃</vt:lpstr>
      <vt:lpstr> 부트 스트랩 – 레이아웃</vt:lpstr>
      <vt:lpstr> 부트 스트랩 –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480</cp:revision>
  <dcterms:created xsi:type="dcterms:W3CDTF">2019-03-04T02:36:55Z</dcterms:created>
  <dcterms:modified xsi:type="dcterms:W3CDTF">2023-04-13T22:57:06Z</dcterms:modified>
</cp:coreProperties>
</file>