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302" r:id="rId4"/>
    <p:sldId id="372" r:id="rId5"/>
    <p:sldId id="373" r:id="rId6"/>
    <p:sldId id="374" r:id="rId7"/>
    <p:sldId id="377" r:id="rId8"/>
    <p:sldId id="383" r:id="rId9"/>
    <p:sldId id="384" r:id="rId10"/>
    <p:sldId id="378" r:id="rId11"/>
    <p:sldId id="379" r:id="rId12"/>
    <p:sldId id="380" r:id="rId13"/>
    <p:sldId id="322" r:id="rId14"/>
    <p:sldId id="348" r:id="rId15"/>
    <p:sldId id="323" r:id="rId16"/>
    <p:sldId id="349" r:id="rId17"/>
    <p:sldId id="325" r:id="rId18"/>
    <p:sldId id="324" r:id="rId19"/>
    <p:sldId id="334" r:id="rId20"/>
    <p:sldId id="326" r:id="rId21"/>
    <p:sldId id="350" r:id="rId22"/>
    <p:sldId id="370" r:id="rId23"/>
    <p:sldId id="331" r:id="rId24"/>
    <p:sldId id="381" r:id="rId25"/>
    <p:sldId id="382" r:id="rId26"/>
    <p:sldId id="330" r:id="rId27"/>
    <p:sldId id="335" r:id="rId28"/>
    <p:sldId id="336" r:id="rId29"/>
    <p:sldId id="387" r:id="rId30"/>
    <p:sldId id="388" r:id="rId31"/>
    <p:sldId id="389" r:id="rId32"/>
    <p:sldId id="305" r:id="rId33"/>
    <p:sldId id="342" r:id="rId34"/>
    <p:sldId id="304" r:id="rId35"/>
    <p:sldId id="307" r:id="rId36"/>
    <p:sldId id="308" r:id="rId37"/>
    <p:sldId id="352" r:id="rId38"/>
    <p:sldId id="362" r:id="rId39"/>
    <p:sldId id="386" r:id="rId40"/>
    <p:sldId id="385" r:id="rId41"/>
    <p:sldId id="364" r:id="rId42"/>
    <p:sldId id="365" r:id="rId43"/>
    <p:sldId id="371" r:id="rId4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6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모듈과 패키지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340768"/>
            <a:ext cx="7307791" cy="1512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time.time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현재 시간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실수 형태로 돌려주는 함수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time.localtime</a:t>
            </a:r>
            <a:r>
              <a:rPr lang="en-US" altLang="ko-KR" dirty="0">
                <a:solidFill>
                  <a:sysClr val="windowText" lastClr="0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연도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월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일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시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분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초</a:t>
            </a:r>
            <a:r>
              <a:rPr lang="en-US" altLang="ko-KR" dirty="0">
                <a:solidFill>
                  <a:sysClr val="windowText" lastClr="000000"/>
                </a:solidFill>
              </a:rPr>
              <a:t>.. </a:t>
            </a:r>
            <a:r>
              <a:rPr lang="ko-KR" altLang="en-US" dirty="0">
                <a:solidFill>
                  <a:sysClr val="windowText" lastClr="000000"/>
                </a:solidFill>
              </a:rPr>
              <a:t>형태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-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time.sleep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(2)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일정한 </a:t>
            </a:r>
            <a:r>
              <a:rPr lang="ko-KR" altLang="en-US" dirty="0" smtClean="0">
                <a:solidFill>
                  <a:srgbClr val="C00000"/>
                </a:solidFill>
              </a:rPr>
              <a:t>시간 간격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을 두고 루프를 실행할 수 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68960"/>
            <a:ext cx="5364945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784648" y="6093296"/>
            <a:ext cx="6909051" cy="338554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다</a:t>
            </a:r>
            <a:r>
              <a:rPr lang="ko-KR" altLang="en-US" sz="1600" dirty="0"/>
              <a:t>른</a:t>
            </a:r>
            <a:r>
              <a:rPr lang="ko-KR" altLang="en-US" sz="1600" dirty="0" smtClean="0"/>
              <a:t> 언어에서는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으로 표기하고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파이썬은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초를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표기함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09184" y="412850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3557" y="1412776"/>
            <a:ext cx="3211371" cy="36004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수행시간 측정하기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080792" y="2941300"/>
            <a:ext cx="1512168" cy="267073"/>
          </a:xfrm>
          <a:prstGeom prst="round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836876" y="3208373"/>
            <a:ext cx="224022" cy="320868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3251689" y="3536844"/>
            <a:ext cx="206506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초 기다리기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대기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4983912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120" y="257196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time_et.py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196752"/>
            <a:ext cx="7776864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속으로 </a:t>
            </a:r>
            <a:r>
              <a:rPr lang="en-US" altLang="ko-KR" sz="2000" b="1" dirty="0" smtClean="0"/>
              <a:t>20</a:t>
            </a:r>
            <a:r>
              <a:rPr lang="ko-KR" altLang="en-US" sz="2000" b="1" dirty="0" smtClean="0"/>
              <a:t>초를 세어 맞히는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1. “</a:t>
            </a:r>
            <a:r>
              <a:rPr lang="ko-KR" altLang="en-US" sz="1600" dirty="0" err="1" smtClean="0"/>
              <a:t>엔터를</a:t>
            </a:r>
            <a:r>
              <a:rPr lang="ko-KR" altLang="en-US" sz="1600" dirty="0" smtClean="0"/>
              <a:t> 누르고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초를 셉니다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라는 문장이 뜨면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누르고 속으로  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20</a:t>
            </a:r>
            <a:r>
              <a:rPr lang="ko-KR" altLang="en-US" sz="1600" dirty="0" smtClean="0"/>
              <a:t>초를 센다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2.  20</a:t>
            </a:r>
            <a:r>
              <a:rPr lang="ko-KR" altLang="en-US" sz="1600" dirty="0" smtClean="0"/>
              <a:t>초가 지났다고 생각되면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누른다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3.  </a:t>
            </a:r>
            <a:r>
              <a:rPr lang="ko-KR" altLang="en-US" sz="1600" dirty="0" smtClean="0"/>
              <a:t>실제 시간과 차이가 화면에 표시된다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34" y="3388838"/>
            <a:ext cx="3806011" cy="3162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411353"/>
            <a:ext cx="3159593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48839" y="290491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guess_time.py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1107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 smtClean="0">
                <a:solidFill>
                  <a:sysClr val="windowText" lastClr="000000"/>
                </a:solidFill>
              </a:rPr>
              <a:t>math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import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4648" y="2492896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math.ceil</a:t>
            </a:r>
            <a:r>
              <a:rPr lang="en-US" altLang="ko-KR" b="1" dirty="0" smtClean="0"/>
              <a:t>(2.54)     </a:t>
            </a:r>
            <a:r>
              <a:rPr lang="ko-KR" altLang="en-US" b="1" dirty="0" smtClean="0"/>
              <a:t>올림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 smtClean="0"/>
              <a:t>math.floor</a:t>
            </a:r>
            <a:r>
              <a:rPr lang="en-US" altLang="ko-KR" b="1" dirty="0" smtClean="0"/>
              <a:t>(2.54)   </a:t>
            </a:r>
            <a:r>
              <a:rPr lang="ko-KR" altLang="en-US" b="1" dirty="0" smtClean="0"/>
              <a:t>내림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ath.sqrt</a:t>
            </a:r>
            <a:r>
              <a:rPr lang="en-US" altLang="ko-KR" b="1" dirty="0" smtClean="0"/>
              <a:t>(4)        </a:t>
            </a:r>
            <a:r>
              <a:rPr lang="ko-KR" altLang="en-US" b="1" dirty="0" smtClean="0"/>
              <a:t>제곱근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ath.factorial</a:t>
            </a:r>
            <a:r>
              <a:rPr lang="en-US" altLang="ko-KR" b="1" dirty="0" smtClean="0"/>
              <a:t>(5)   </a:t>
            </a:r>
            <a:r>
              <a:rPr lang="ko-KR" altLang="en-US" b="1" dirty="0" err="1" smtClean="0"/>
              <a:t>팩토리얼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ath.pi</a:t>
            </a:r>
            <a:r>
              <a:rPr lang="en-US" altLang="ko-KR" b="1" dirty="0" smtClean="0"/>
              <a:t>               </a:t>
            </a:r>
            <a:r>
              <a:rPr lang="ko-KR" altLang="en-US" b="1" dirty="0" smtClean="0"/>
              <a:t>원주율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27" y="1725052"/>
            <a:ext cx="3589331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617296" y="224551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math </a:t>
            </a:r>
            <a:r>
              <a:rPr lang="ko-KR" altLang="en-US" dirty="0" smtClean="0"/>
              <a:t>모듈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705" y="1340768"/>
            <a:ext cx="396044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절대값 함수 구현하기 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6"/>
          <a:stretch/>
        </p:blipFill>
        <p:spPr>
          <a:xfrm>
            <a:off x="1496616" y="2060848"/>
            <a:ext cx="4333186" cy="216024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66"/>
          <a:stretch/>
        </p:blipFill>
        <p:spPr>
          <a:xfrm>
            <a:off x="4304928" y="3284984"/>
            <a:ext cx="3982384" cy="244827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49536" y="22909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math_abs.py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85" y="3114254"/>
            <a:ext cx="3952644" cy="33390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114255"/>
            <a:ext cx="2664296" cy="34378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992560" y="1268760"/>
            <a:ext cx="842493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◎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모듈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random.random</a:t>
            </a:r>
            <a:r>
              <a:rPr lang="en-US" altLang="ko-KR" dirty="0">
                <a:solidFill>
                  <a:sysClr val="windowText" lastClr="000000"/>
                </a:solidFill>
              </a:rPr>
              <a:t>() : </a:t>
            </a:r>
            <a:r>
              <a:rPr lang="en-US" altLang="ko-KR" dirty="0">
                <a:solidFill>
                  <a:srgbClr val="C00000"/>
                </a:solidFill>
              </a:rPr>
              <a:t>0.0</a:t>
            </a:r>
            <a:r>
              <a:rPr lang="ko-KR" altLang="en-US" dirty="0">
                <a:solidFill>
                  <a:srgbClr val="C00000"/>
                </a:solidFill>
              </a:rPr>
              <a:t>에서 </a:t>
            </a:r>
            <a:r>
              <a:rPr lang="en-US" altLang="ko-KR" dirty="0">
                <a:solidFill>
                  <a:srgbClr val="C00000"/>
                </a:solidFill>
              </a:rPr>
              <a:t>1.0</a:t>
            </a:r>
            <a:r>
              <a:rPr lang="ko-KR" altLang="en-US" dirty="0">
                <a:solidFill>
                  <a:srgbClr val="C00000"/>
                </a:solidFill>
              </a:rPr>
              <a:t>사이의 실수 값 </a:t>
            </a:r>
            <a:r>
              <a:rPr lang="ko-KR" altLang="en-US" dirty="0">
                <a:solidFill>
                  <a:sysClr val="windowText" lastClr="000000"/>
                </a:solidFill>
              </a:rPr>
              <a:t>중에서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random.randint</a:t>
            </a:r>
            <a:r>
              <a:rPr lang="en-US" altLang="ko-KR" dirty="0">
                <a:solidFill>
                  <a:sysClr val="windowText" lastClr="000000"/>
                </a:solidFill>
              </a:rPr>
              <a:t>(1, 10)  : 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r>
              <a:rPr lang="ko-KR" altLang="en-US" dirty="0">
                <a:solidFill>
                  <a:srgbClr val="C00000"/>
                </a:solidFill>
              </a:rPr>
              <a:t>과 </a:t>
            </a:r>
            <a:r>
              <a:rPr lang="en-US" altLang="ko-KR" dirty="0">
                <a:solidFill>
                  <a:srgbClr val="C00000"/>
                </a:solidFill>
              </a:rPr>
              <a:t>10</a:t>
            </a:r>
            <a:r>
              <a:rPr lang="ko-KR" altLang="en-US" dirty="0">
                <a:solidFill>
                  <a:srgbClr val="C00000"/>
                </a:solidFill>
              </a:rPr>
              <a:t>사이의 </a:t>
            </a:r>
            <a:r>
              <a:rPr lang="ko-KR" altLang="en-US" dirty="0" err="1">
                <a:solidFill>
                  <a:srgbClr val="C00000"/>
                </a:solidFill>
              </a:rPr>
              <a:t>정수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중에서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난수</a:t>
            </a:r>
            <a:r>
              <a:rPr lang="ko-KR" altLang="en-US" dirty="0">
                <a:solidFill>
                  <a:sysClr val="windowText" lastClr="000000"/>
                </a:solidFill>
              </a:rPr>
              <a:t> 값 발생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random.choice</a:t>
            </a:r>
            <a:r>
              <a:rPr lang="en-US" altLang="ko-KR" dirty="0">
                <a:solidFill>
                  <a:sysClr val="windowText" lastClr="000000"/>
                </a:solidFill>
              </a:rPr>
              <a:t>(a) : </a:t>
            </a:r>
            <a:r>
              <a:rPr lang="ko-KR" altLang="en-US" dirty="0">
                <a:solidFill>
                  <a:srgbClr val="C00000"/>
                </a:solidFill>
              </a:rPr>
              <a:t>리스트에서 무작위로 하나를 선택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random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6576" y="1268760"/>
            <a:ext cx="2088232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random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340768"/>
            <a:ext cx="4320480" cy="5075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158815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08584" y="1239123"/>
            <a:ext cx="432048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r</a:t>
            </a:r>
            <a:r>
              <a:rPr lang="en-US" altLang="ko-KR" sz="2000" dirty="0" smtClean="0"/>
              <a:t>andom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위치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79"/>
          <a:stretch/>
        </p:blipFill>
        <p:spPr>
          <a:xfrm>
            <a:off x="1868691" y="1904786"/>
            <a:ext cx="4452461" cy="15242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303444" y="2780928"/>
            <a:ext cx="1368152" cy="232422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9"/>
          <a:stretch/>
        </p:blipFill>
        <p:spPr>
          <a:xfrm>
            <a:off x="1871396" y="3573016"/>
            <a:ext cx="4449756" cy="2645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7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2560" y="1564015"/>
            <a:ext cx="194536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활용 예제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3359832"/>
            <a:ext cx="4819183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151" y="1539877"/>
            <a:ext cx="5793736" cy="2948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52600" y="278092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random2.py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ramdom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64568" y="1196752"/>
            <a:ext cx="8064896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주사위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개를 </a:t>
            </a:r>
            <a:r>
              <a:rPr lang="en-US" altLang="ko-KR" sz="2000" b="1" dirty="0" smtClean="0"/>
              <a:t>10</a:t>
            </a:r>
            <a:r>
              <a:rPr lang="ko-KR" altLang="en-US" sz="2000" b="1" dirty="0" smtClean="0"/>
              <a:t>번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던지기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두 눈의 합이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이면 </a:t>
            </a:r>
            <a:r>
              <a:rPr lang="en-US" altLang="ko-KR" dirty="0"/>
              <a:t>“Seven Thrown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“Eleven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두 </a:t>
            </a:r>
            <a:r>
              <a:rPr lang="ko-KR" altLang="en-US" dirty="0"/>
              <a:t>눈의 </a:t>
            </a:r>
            <a:r>
              <a:rPr lang="ko-KR" altLang="en-US" dirty="0" smtClean="0"/>
              <a:t>수가 같으면 </a:t>
            </a:r>
            <a:r>
              <a:rPr lang="en-US" altLang="ko-KR" dirty="0" smtClean="0"/>
              <a:t>“Double </a:t>
            </a:r>
            <a:r>
              <a:rPr lang="en-US" altLang="ko-KR" dirty="0"/>
              <a:t>Thrown”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3092606"/>
            <a:ext cx="1766856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085708"/>
            <a:ext cx="3888432" cy="3223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45984" y="2644369"/>
            <a:ext cx="18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 결과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41232" y="316932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dice.py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77281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내장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48478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458112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사용자 모듈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429309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3140968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패키</a:t>
            </a:r>
            <a:r>
              <a:rPr lang="ko-KR" altLang="en-US" sz="20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0" name="타원 9"/>
          <p:cNvSpPr/>
          <p:nvPr/>
        </p:nvSpPr>
        <p:spPr>
          <a:xfrm>
            <a:off x="1424608" y="2852936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err="1" smtClean="0"/>
              <a:t>up_and_down</a:t>
            </a:r>
            <a:r>
              <a:rPr lang="en-US" altLang="ko-KR" b="1" dirty="0" smtClean="0"/>
              <a:t> </a:t>
            </a:r>
            <a:r>
              <a:rPr lang="ko-KR" altLang="en-US" b="1" dirty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0552" y="1124744"/>
            <a:ext cx="662473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err="1" smtClean="0"/>
              <a:t>up_and_down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게임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숫자를 추측해서 맞히는 게</a:t>
            </a:r>
            <a:r>
              <a:rPr lang="ko-KR" altLang="en-US" sz="2000" b="1" dirty="0"/>
              <a:t>임</a:t>
            </a:r>
            <a:r>
              <a:rPr lang="en-US" altLang="ko-KR" sz="20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sz="1600" dirty="0" smtClean="0"/>
              <a:t>게임이 시작되면 컴퓨터가 </a:t>
            </a:r>
            <a:r>
              <a:rPr lang="ko-KR" altLang="en-US" sz="1600" dirty="0" err="1" smtClean="0"/>
              <a:t>난수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생성한다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 </a:t>
            </a:r>
            <a:r>
              <a:rPr lang="ko-KR" altLang="en-US" sz="1600" dirty="0" smtClean="0"/>
              <a:t>사용자의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정답과 같으면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정답</a:t>
            </a:r>
            <a:r>
              <a:rPr lang="en-US" altLang="ko-KR" sz="1600" dirty="0" smtClean="0"/>
              <a:t>!’,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크면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너무 커요</a:t>
            </a:r>
            <a:r>
              <a:rPr lang="en-US" altLang="ko-KR" sz="1600" dirty="0" smtClean="0"/>
              <a:t>!”,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추측값이</a:t>
            </a:r>
            <a:r>
              <a:rPr lang="ko-KR" altLang="en-US" sz="1600" dirty="0" smtClean="0"/>
              <a:t> 정답보다 작으</a:t>
            </a:r>
            <a:r>
              <a:rPr lang="ko-KR" altLang="en-US" sz="1600" dirty="0"/>
              <a:t>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너무 작아요</a:t>
            </a:r>
            <a:r>
              <a:rPr lang="en-US" altLang="ko-KR" sz="1600" dirty="0" smtClean="0"/>
              <a:t>!’ </a:t>
            </a:r>
            <a:r>
              <a:rPr lang="ko-KR" altLang="en-US" sz="1600" dirty="0" smtClean="0"/>
              <a:t>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- </a:t>
            </a:r>
            <a:r>
              <a:rPr lang="ko-KR" altLang="en-US" sz="1600" dirty="0" smtClean="0"/>
              <a:t>총 횟수는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회이며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점수는 남은 횟수 </a:t>
            </a:r>
            <a:r>
              <a:rPr lang="en-US" altLang="ko-KR" sz="1600" dirty="0" smtClean="0"/>
              <a:t>x 10</a:t>
            </a:r>
            <a:r>
              <a:rPr lang="ko-KR" altLang="en-US" sz="1600" dirty="0" smtClean="0"/>
              <a:t>으로 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3378638"/>
            <a:ext cx="2736304" cy="32343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07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4" y="2060848"/>
            <a:ext cx="8352928" cy="2434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9484" y="1484784"/>
            <a:ext cx="23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p_and_down.py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추측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268761"/>
            <a:ext cx="5616624" cy="4757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로또</a:t>
            </a:r>
            <a:r>
              <a:rPr lang="en-US" altLang="ko-KR" dirty="0" smtClean="0"/>
              <a:t>(lotto) </a:t>
            </a:r>
            <a:r>
              <a:rPr lang="ko-KR" altLang="en-US" dirty="0" smtClean="0"/>
              <a:t>복권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로또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(lotto)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복권 추첨 프로그램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717032"/>
            <a:ext cx="3271221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92144"/>
            <a:ext cx="2257740" cy="3905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모서리가 둥근 직사각형 17"/>
          <p:cNvSpPr/>
          <p:nvPr/>
        </p:nvSpPr>
        <p:spPr>
          <a:xfrm>
            <a:off x="1396443" y="2458883"/>
            <a:ext cx="1944216" cy="216024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340659" y="2559776"/>
            <a:ext cx="546554" cy="512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99095" y="2348880"/>
            <a:ext cx="242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개만 생성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41928" y="2876088"/>
            <a:ext cx="474968" cy="28290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8482" y="3140216"/>
            <a:ext cx="307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중복된 경우 제외하고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 생성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362701" y="1840448"/>
            <a:ext cx="622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로또</a:t>
            </a:r>
            <a:r>
              <a:rPr lang="ko-KR" altLang="en-US" dirty="0" smtClean="0"/>
              <a:t> 번호를 중복되지 않도록 생성하는 프로그램 만들기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378" y="3717032"/>
            <a:ext cx="2958834" cy="2736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689304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lotto.py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random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9448"/>
            <a:ext cx="4252329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61" y="1989448"/>
            <a:ext cx="3665538" cy="42370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180478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tuple_ex1.py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random </a:t>
            </a:r>
            <a:r>
              <a:rPr lang="ko-KR" altLang="en-US" dirty="0"/>
              <a:t>모듈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21" y="1245023"/>
            <a:ext cx="4863059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튜플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(tuple)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 바꾸기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1" y="1916833"/>
            <a:ext cx="4076211" cy="33123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440832" y="2204864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altLang="ko-KR" dirty="0" smtClean="0">
                <a:solidFill>
                  <a:srgbClr val="FF0000"/>
                </a:solidFill>
              </a:rPr>
              <a:t>uple_ex2.py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916833"/>
            <a:ext cx="3604573" cy="38255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64568" y="1358766"/>
            <a:ext cx="777686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영어 타자 연습 프로그램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sz="1600" dirty="0" smtClean="0"/>
              <a:t>게임이 시작되면 영어 단어가 화면에 표시된다</a:t>
            </a:r>
            <a:r>
              <a:rPr lang="en-US" altLang="ko-KR" sz="1600" dirty="0" smtClean="0"/>
              <a:t>.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사용자는 최대한 빠르고 정확하게 입력해야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바르게 입력했으면 다음 문제로 넘어가고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통과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오타가 있으면 같은 단어가 한 번 더 나온다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- </a:t>
            </a:r>
            <a:r>
              <a:rPr lang="ko-KR" altLang="en-US" sz="1600" dirty="0" smtClean="0"/>
              <a:t>타자 게임 시간을 측정한다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69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268760"/>
            <a:ext cx="244866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1268759"/>
            <a:ext cx="1728192" cy="492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4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241783"/>
            <a:ext cx="370368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타자 연습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340768"/>
            <a:ext cx="5112568" cy="23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2708920"/>
            <a:ext cx="348198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76894" y="2143451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0552" y="1268760"/>
            <a:ext cx="777686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게임 방법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당신</a:t>
            </a:r>
            <a:r>
              <a:rPr lang="en-US" altLang="ko-KR" dirty="0" smtClean="0"/>
              <a:t>(you)</a:t>
            </a:r>
            <a:r>
              <a:rPr lang="ko-KR" altLang="en-US" dirty="0"/>
              <a:t>은</a:t>
            </a:r>
            <a:r>
              <a:rPr lang="ko-KR" altLang="en-US" dirty="0" smtClean="0"/>
              <a:t> 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중 하나를 입력한다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(com)</a:t>
            </a:r>
            <a:r>
              <a:rPr lang="ko-KR" altLang="en-US" dirty="0" smtClean="0"/>
              <a:t>은 </a:t>
            </a: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</a:t>
            </a:r>
            <a:r>
              <a:rPr lang="ko-KR" altLang="en-US" dirty="0" smtClean="0"/>
              <a:t>랜덤 생성한다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결과는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무승</a:t>
            </a:r>
            <a:r>
              <a:rPr lang="ko-KR" altLang="en-US" dirty="0"/>
              <a:t>부</a:t>
            </a:r>
            <a:r>
              <a:rPr lang="en-US" altLang="ko-KR" dirty="0" smtClean="0"/>
              <a:t>”, “</a:t>
            </a:r>
            <a:r>
              <a:rPr lang="ko-KR" altLang="en-US" dirty="0"/>
              <a:t>패</a:t>
            </a:r>
            <a:r>
              <a:rPr lang="en-US" altLang="ko-KR" dirty="0" smtClean="0"/>
              <a:t>”, “</a:t>
            </a:r>
            <a:r>
              <a:rPr lang="ko-KR" altLang="en-US" dirty="0"/>
              <a:t>승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- </a:t>
            </a:r>
            <a:r>
              <a:rPr lang="ko-KR" altLang="en-US" dirty="0" smtClean="0"/>
              <a:t>잘못 입력한 경우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잘못된 입력입니다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입력해 주세요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149080"/>
            <a:ext cx="3096344" cy="1402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66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179909"/>
            <a:ext cx="8208912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- </a:t>
            </a:r>
            <a:r>
              <a:rPr lang="ko-KR" altLang="en-US" dirty="0">
                <a:latin typeface="+mn-ea"/>
              </a:rPr>
              <a:t>변</a:t>
            </a:r>
            <a:r>
              <a:rPr lang="ko-KR" altLang="en-US" dirty="0" smtClean="0">
                <a:latin typeface="+mn-ea"/>
              </a:rPr>
              <a:t>수나 </a:t>
            </a:r>
            <a:r>
              <a:rPr lang="ko-KR" altLang="en-US" dirty="0">
                <a:latin typeface="+mn-ea"/>
              </a:rPr>
              <a:t>함</a:t>
            </a:r>
            <a:r>
              <a:rPr lang="ko-KR" altLang="en-US" dirty="0" smtClean="0">
                <a:latin typeface="+mn-ea"/>
              </a:rPr>
              <a:t>수 또는 클래스를 모아 놓은 </a:t>
            </a:r>
            <a:r>
              <a:rPr lang="ko-KR" altLang="en-US" b="1" dirty="0" smtClean="0">
                <a:latin typeface="+mn-ea"/>
              </a:rPr>
              <a:t>소스파일</a:t>
            </a:r>
            <a:r>
              <a:rPr lang="ko-KR" altLang="en-US" dirty="0" smtClean="0">
                <a:latin typeface="+mn-ea"/>
              </a:rPr>
              <a:t>로써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이를 사용하는 다른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ko-KR" altLang="en-US" dirty="0" smtClean="0">
                <a:latin typeface="+mn-ea"/>
              </a:rPr>
              <a:t>파일에서는 첫 부분에  </a:t>
            </a:r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import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모듈이름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으로 선언한다</a:t>
            </a:r>
            <a:r>
              <a:rPr lang="en-US" altLang="ko-KR" dirty="0" smtClean="0">
                <a:latin typeface="+mn-ea"/>
              </a:rPr>
              <a:t>.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4269"/>
              </p:ext>
            </p:extLst>
          </p:nvPr>
        </p:nvGraphicFramePr>
        <p:xfrm>
          <a:off x="1568624" y="2636915"/>
          <a:ext cx="7200800" cy="3723279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모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</a:rPr>
                        <a:t>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</a:rPr>
                        <a:t>설 명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날짜 및 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시간과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계산과 관련된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</a:rPr>
                        <a:t>난수를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 발생시키는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sys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변수와 함수를 직접 제어할 수 있게 해주는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threading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일정 주기마다 함수를 실행하는 기능을 가진 모듈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환경변수나 디렉터리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파일 등의 </a:t>
                      </a:r>
                      <a:r>
                        <a:rPr lang="en-US" altLang="ko-KR" sz="1600" dirty="0" smtClean="0">
                          <a:solidFill>
                            <a:sysClr val="windowText" lastClr="000000"/>
                          </a:solidFill>
                        </a:rPr>
                        <a:t>OS </a:t>
                      </a:r>
                      <a:r>
                        <a:rPr lang="ko-KR" altLang="en-US" sz="1600" dirty="0" smtClean="0">
                          <a:solidFill>
                            <a:sysClr val="windowText" lastClr="000000"/>
                          </a:solidFill>
                        </a:rPr>
                        <a:t>자원을 제어할 수 있게 해주는 모듈</a:t>
                      </a:r>
                      <a:endParaRPr lang="en-US" altLang="ko-KR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221565"/>
            <a:ext cx="6192688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8"/>
          <a:stretch/>
        </p:blipFill>
        <p:spPr>
          <a:xfrm>
            <a:off x="819352" y="2060848"/>
            <a:ext cx="3798304" cy="29263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482442"/>
            <a:ext cx="4976292" cy="4877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17456" y="15246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가위바위보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24" y="191593"/>
            <a:ext cx="6825208" cy="85496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가위 바위 보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03107"/>
            <a:ext cx="5258256" cy="53725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3463"/>
          <a:stretch/>
        </p:blipFill>
        <p:spPr>
          <a:xfrm>
            <a:off x="5457056" y="2148691"/>
            <a:ext cx="4053678" cy="341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29064" y="1546077"/>
            <a:ext cx="254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</a:rPr>
              <a:t>ock_paper_scissors.py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0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8" y="1124744"/>
            <a:ext cx="5616624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sys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sys.argv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87804" y="2296760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 smtClean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57056" y="43669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sys_ex1.py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96" y="3501008"/>
            <a:ext cx="3299746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5100195"/>
            <a:ext cx="524200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43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307376"/>
            <a:ext cx="3888432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예제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입력값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더하기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92896"/>
            <a:ext cx="5106808" cy="864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84"/>
          <a:stretch/>
        </p:blipFill>
        <p:spPr>
          <a:xfrm>
            <a:off x="2082336" y="3650381"/>
            <a:ext cx="4511431" cy="2293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5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sys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8136904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- </a:t>
            </a:r>
            <a:r>
              <a:rPr lang="en-US" altLang="ko-KR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sys.exit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(0) 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프로그램 종료</a:t>
            </a:r>
            <a:endParaRPr lang="en-US" altLang="ko-KR" sz="16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70" y="2420888"/>
            <a:ext cx="3901778" cy="33530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5" y="2636912"/>
            <a:ext cx="3795089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85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91371"/>
            <a:ext cx="4099916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95383" y="1188227"/>
            <a:ext cx="8533435" cy="1440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threading.Timer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는 일정 주기마다 함수를 실행하는 기능을 가진 클래스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repeat()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처럼 함수의 매개변수로 사용되는 함수를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콜백</a:t>
            </a:r>
            <a:r>
              <a:rPr lang="ko-KR" altLang="en-US" b="1" dirty="0" smtClean="0">
                <a:solidFill>
                  <a:srgbClr val="C00000"/>
                </a:solidFill>
              </a:rPr>
              <a:t> 함수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라 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96836" y="4212009"/>
            <a:ext cx="360040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12860" y="4527137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088904" y="4863579"/>
            <a:ext cx="72008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</a:rPr>
              <a:t>주기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92960" y="4196435"/>
            <a:ext cx="756164" cy="267073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169024" y="4511563"/>
            <a:ext cx="0" cy="320868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916916" y="4848005"/>
            <a:ext cx="3420460" cy="3600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Timer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가 실행할 함수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괄호 생략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086832"/>
            <a:ext cx="2293819" cy="14403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842980" y="2628387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thread1.py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threading</a:t>
            </a:r>
            <a:r>
              <a:rPr lang="ko-KR" altLang="en-US" sz="2800" dirty="0" smtClean="0"/>
              <a:t> 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0" y="1196752"/>
            <a:ext cx="6301187" cy="122413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  <a:latin typeface="+mn-ea"/>
              </a:rPr>
              <a:t>threading(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  <a:latin typeface="+mn-ea"/>
              </a:rPr>
              <a:t>쓰레딩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일정 시간 후에 타이머 종료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2448473"/>
            <a:ext cx="3734124" cy="2735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18859"/>
            <a:ext cx="3356032" cy="1052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67390" y="259626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thread2.py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os</a:t>
            </a:r>
            <a:r>
              <a:rPr lang="ko-KR" altLang="en-US" sz="2800" dirty="0" smtClean="0"/>
              <a:t> 모듈</a:t>
            </a:r>
            <a:r>
              <a:rPr lang="en-US" altLang="ko-KR" sz="2800" dirty="0" smtClean="0"/>
              <a:t>(Module)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4061" y="1196752"/>
            <a:ext cx="7848872" cy="8616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os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환경변수나 디렉터리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등의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OS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자원을 제어할 수 있게 해주는 모듈이다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02671"/>
            <a:ext cx="5867908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177136" y="240267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os1.py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4577243"/>
            <a:ext cx="4771233" cy="1850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28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3519383"/>
            <a:ext cx="3642676" cy="29339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4568" y="1052736"/>
            <a:ext cx="770485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모듈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사용방법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 -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 이름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패키지 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</a:rPr>
              <a:t>파일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모듈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이름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from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패키지이름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파일이름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import 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클래스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5168" y="3908252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myfunctions.py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 smtClean="0"/>
              <a:t>모듈의 사용과 패키지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모듈 만들고 사용하기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13" y="1965120"/>
            <a:ext cx="5494496" cy="4366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2708920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</a:t>
            </a:r>
            <a:r>
              <a:rPr lang="en-US" altLang="ko-KR" dirty="0" smtClean="0">
                <a:solidFill>
                  <a:srgbClr val="FF0000"/>
                </a:solidFill>
              </a:rPr>
              <a:t>se_module.py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err="1" smtClean="0">
                <a:solidFill>
                  <a:sysClr val="windowText" lastClr="000000"/>
                </a:solidFill>
              </a:rPr>
              <a:t>date</a:t>
            </a:r>
            <a:r>
              <a:rPr lang="en-US" altLang="ko-KR" sz="2000" b="1" dirty="0" err="1" smtClean="0">
                <a:solidFill>
                  <a:sysClr val="windowText" lastClr="000000"/>
                </a:solidFill>
              </a:rPr>
              <a:t>time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모듈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4607" y="1700808"/>
            <a:ext cx="59766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datetime.datetime.today</a:t>
            </a:r>
            <a:r>
              <a:rPr lang="en-US" altLang="ko-KR" b="1" dirty="0" smtClean="0"/>
              <a:t>() </a:t>
            </a:r>
            <a:r>
              <a:rPr lang="en-US" altLang="ko-KR" b="1" dirty="0"/>
              <a:t>– </a:t>
            </a:r>
            <a:r>
              <a:rPr lang="ko-KR" altLang="en-US" b="1" dirty="0" smtClean="0"/>
              <a:t>현재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오늘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날짜와 시간 </a:t>
            </a:r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02" y="2204864"/>
            <a:ext cx="2667231" cy="2392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88" y="4797152"/>
            <a:ext cx="5722162" cy="1803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9" y="2250541"/>
            <a:ext cx="3258873" cy="2762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88156" y="2415817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datetime_ex.py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패키지</a:t>
            </a:r>
            <a:r>
              <a:rPr lang="en-US" altLang="ko-KR" dirty="0" smtClean="0"/>
              <a:t>(package)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9" y="1268760"/>
            <a:ext cx="705678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(package)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모듈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파일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모아 놓은 디렉터리를 </a:t>
            </a:r>
            <a:r>
              <a:rPr lang="ko-KR" altLang="en-US" b="1" dirty="0" smtClean="0">
                <a:latin typeface="+mn-ea"/>
              </a:rPr>
              <a:t>패키지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err="1" smtClean="0">
                <a:latin typeface="+mn-ea"/>
              </a:rPr>
              <a:t>파이썬의</a:t>
            </a:r>
            <a:r>
              <a:rPr lang="ko-KR" altLang="en-US" dirty="0" smtClean="0">
                <a:latin typeface="+mn-ea"/>
              </a:rPr>
              <a:t> 패키지로 인식되려면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__init__.py</a:t>
            </a:r>
            <a:r>
              <a:rPr lang="ko-KR" altLang="en-US" dirty="0" smtClean="0">
                <a:latin typeface="+mn-ea"/>
              </a:rPr>
              <a:t>을 포함해야 한다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996952"/>
            <a:ext cx="2471502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4634812" y="3255367"/>
            <a:ext cx="39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py</a:t>
            </a:r>
            <a:r>
              <a:rPr lang="ko-KR" altLang="en-US" dirty="0" smtClean="0">
                <a:solidFill>
                  <a:srgbClr val="C00000"/>
                </a:solidFill>
              </a:rPr>
              <a:t>엔 아무 내용이 없지만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삭제하면 작동하지 않음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728864" y="3578533"/>
            <a:ext cx="905948" cy="138499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653134"/>
            <a:ext cx="532684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2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69024" y="2017924"/>
            <a:ext cx="1181638" cy="3046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ood.py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1185" y="2002963"/>
            <a:ext cx="1568310" cy="301513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calculator.py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41" y="2572556"/>
            <a:ext cx="2133785" cy="1943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61" y="2572556"/>
            <a:ext cx="2203143" cy="330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208584" y="1340768"/>
            <a:ext cx="2016224" cy="50405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모듈 만들기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5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mylib1.py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5517358" cy="361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94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r>
              <a:rPr lang="en-US" altLang="ko-KR" sz="2800" dirty="0" smtClean="0"/>
              <a:t>(Module) </a:t>
            </a:r>
            <a:r>
              <a:rPr lang="ko-KR" altLang="en-US" sz="2800" dirty="0" smtClean="0"/>
              <a:t>가져오기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08584" y="1504713"/>
            <a:ext cx="1476164" cy="418762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mylib2.py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3779848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340768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나이가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세 되는 해의 연도 계산하기 프로그램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57280"/>
            <a:ext cx="5775784" cy="288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97216" y="2590341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datetime100.py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4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지나온 </a:t>
            </a:r>
            <a:r>
              <a:rPr lang="ko-KR" altLang="en-US" b="1" dirty="0" smtClean="0"/>
              <a:t>날짜 </a:t>
            </a:r>
            <a:r>
              <a:rPr lang="ko-KR" altLang="en-US" b="1" dirty="0"/>
              <a:t>계산하기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21024" y="1628800"/>
            <a:ext cx="5908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datetime.date</a:t>
            </a:r>
            <a:r>
              <a:rPr lang="en-US" altLang="ko-KR" b="1" dirty="0" smtClean="0">
                <a:solidFill>
                  <a:srgbClr val="C00000"/>
                </a:solidFill>
              </a:rPr>
              <a:t>(2021, 10, 26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날짜만 가져옴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28" y="3068960"/>
            <a:ext cx="6336704" cy="3373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67" y="2204864"/>
            <a:ext cx="3134983" cy="72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914526" y="3356992"/>
            <a:ext cx="21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passed_time.py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4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dirty="0" smtClean="0"/>
              <a:t>calendar </a:t>
            </a:r>
            <a:r>
              <a:rPr lang="ko-KR" altLang="en-US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2" y="3140967"/>
            <a:ext cx="3462344" cy="30734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848544" y="1157806"/>
            <a:ext cx="777686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calendar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모듈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calendar.prcal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2021</a:t>
            </a:r>
            <a:r>
              <a:rPr lang="ko-KR" altLang="en-US" dirty="0">
                <a:solidFill>
                  <a:sysClr val="windowText" lastClr="000000"/>
                </a:solidFill>
              </a:rPr>
              <a:t>년의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calendar.prmonth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(2021, 6) </a:t>
            </a:r>
            <a:r>
              <a:rPr lang="en-US" altLang="ko-KR" dirty="0">
                <a:solidFill>
                  <a:sysClr val="windowText" lastClr="000000"/>
                </a:solidFill>
              </a:rPr>
              <a:t>: 2021</a:t>
            </a:r>
            <a:r>
              <a:rPr lang="ko-KR" altLang="en-US" dirty="0">
                <a:solidFill>
                  <a:sysClr val="windowText" lastClr="000000"/>
                </a:solidFill>
              </a:rPr>
              <a:t>년 </a:t>
            </a:r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r>
              <a:rPr lang="ko-KR" altLang="en-US" dirty="0">
                <a:solidFill>
                  <a:sysClr val="windowText" lastClr="000000"/>
                </a:solidFill>
              </a:rPr>
              <a:t>월의 달력을 표시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calendar.weekday</a:t>
            </a:r>
            <a:r>
              <a:rPr lang="en-US" altLang="ko-KR" b="1" dirty="0">
                <a:solidFill>
                  <a:sysClr val="windowText" lastClr="000000"/>
                </a:solidFill>
              </a:rPr>
              <a:t>(2021,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10,  26)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날짜에 해당하는 요일 정보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53000" y="3385435"/>
            <a:ext cx="4608512" cy="2138754"/>
            <a:chOff x="5097016" y="3378478"/>
            <a:chExt cx="4608512" cy="21387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024" y="4031118"/>
              <a:ext cx="3909399" cy="92972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97016" y="5178678"/>
              <a:ext cx="46085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 </a:t>
              </a:r>
              <a:r>
                <a:rPr lang="en-US" altLang="ko-KR" sz="1600" dirty="0" smtClean="0"/>
                <a:t>21</a:t>
              </a:r>
              <a:r>
                <a:rPr lang="ko-KR" altLang="en-US" sz="1600" dirty="0" smtClean="0"/>
                <a:t>일의 요일 </a:t>
              </a:r>
              <a:r>
                <a:rPr lang="en-US" altLang="ko-KR" sz="1600" dirty="0"/>
                <a:t>0</a:t>
              </a:r>
              <a:r>
                <a:rPr lang="en-US" altLang="ko-KR" sz="1600" dirty="0" smtClean="0"/>
                <a:t>(</a:t>
              </a:r>
              <a:r>
                <a:rPr lang="ko-KR" altLang="en-US" sz="1600" dirty="0"/>
                <a:t>월</a:t>
              </a:r>
              <a:r>
                <a:rPr lang="ko-KR" altLang="en-US" sz="1600" dirty="0" smtClean="0"/>
                <a:t>요일</a:t>
              </a:r>
              <a:r>
                <a:rPr lang="en-US" altLang="ko-KR" sz="1600" dirty="0" smtClean="0"/>
                <a:t>) – 0(</a:t>
              </a:r>
              <a:r>
                <a:rPr lang="ko-KR" altLang="en-US" sz="1600" dirty="0" smtClean="0"/>
                <a:t>일</a:t>
              </a:r>
              <a:r>
                <a:rPr lang="en-US" altLang="ko-KR" sz="1600" dirty="0" smtClean="0"/>
                <a:t>), 1(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), 2(</a:t>
              </a:r>
              <a:r>
                <a:rPr lang="ko-KR" altLang="en-US" sz="1600" dirty="0"/>
                <a:t>화</a:t>
              </a:r>
              <a:r>
                <a:rPr lang="en-US" altLang="ko-KR" sz="1600" dirty="0" smtClean="0"/>
                <a:t>)…</a:t>
              </a:r>
              <a:endParaRPr lang="ko-KR" altLang="en-US" sz="16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5380086" y="3717031"/>
              <a:ext cx="864095" cy="525543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34368" y="3378478"/>
              <a:ext cx="3918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6</a:t>
              </a:r>
              <a:r>
                <a:rPr lang="ko-KR" altLang="en-US" sz="1600" dirty="0" smtClean="0"/>
                <a:t>월</a:t>
              </a:r>
              <a:r>
                <a:rPr lang="en-US" altLang="ko-KR" sz="1600" dirty="0" smtClean="0"/>
                <a:t>1</a:t>
              </a:r>
              <a:r>
                <a:rPr lang="ko-KR" altLang="en-US" sz="1600" dirty="0" smtClean="0"/>
                <a:t>일은 화요</a:t>
              </a:r>
              <a:r>
                <a:rPr lang="ko-KR" altLang="en-US" sz="1600" dirty="0"/>
                <a:t>일</a:t>
              </a:r>
              <a:r>
                <a:rPr lang="en-US" altLang="ko-KR" sz="1600" dirty="0" smtClean="0"/>
                <a:t>(1)</a:t>
              </a:r>
              <a:r>
                <a:rPr lang="ko-KR" altLang="en-US" sz="1600" dirty="0" smtClean="0"/>
                <a:t>이고</a:t>
              </a:r>
              <a:r>
                <a:rPr lang="en-US" altLang="ko-KR" sz="1600" dirty="0" smtClean="0"/>
                <a:t>, 30</a:t>
              </a:r>
              <a:r>
                <a:rPr lang="ko-KR" altLang="en-US" sz="1600" dirty="0" smtClean="0"/>
                <a:t>일까지 있음</a:t>
              </a:r>
              <a:r>
                <a:rPr lang="en-US" altLang="ko-KR" sz="1600" dirty="0" smtClean="0"/>
                <a:t>.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5596110" y="4849970"/>
              <a:ext cx="288031" cy="297627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44824"/>
            <a:ext cx="5486876" cy="47476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8" y="3140968"/>
            <a:ext cx="25678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37176" y="2060848"/>
            <a:ext cx="193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◎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/>
              <a:t>날짜로 요일 알아내기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함수로 정의하기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5" y="2420888"/>
            <a:ext cx="7224387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05128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get_weekday.py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1099</Words>
  <Application>Microsoft Office PowerPoint</Application>
  <PresentationFormat>A4 용지(210x297mm)</PresentationFormat>
  <Paragraphs>243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휴먼엑스포</vt:lpstr>
      <vt:lpstr>Arial</vt:lpstr>
      <vt:lpstr>Wingdings</vt:lpstr>
      <vt:lpstr>Office 테마</vt:lpstr>
      <vt:lpstr>6장. 모듈과 패키지</vt:lpstr>
      <vt:lpstr>목 차</vt:lpstr>
      <vt:lpstr> 모듈(Module)</vt:lpstr>
      <vt:lpstr> datetime 모듈</vt:lpstr>
      <vt:lpstr> datetime 모듈</vt:lpstr>
      <vt:lpstr> datetime 모듈</vt:lpstr>
      <vt:lpstr> calendar 모듈</vt:lpstr>
      <vt:lpstr> 날짜로 요일 알아내기</vt:lpstr>
      <vt:lpstr> 날짜로 요일 알아내기</vt:lpstr>
      <vt:lpstr> time 모듈</vt:lpstr>
      <vt:lpstr> time 모듈</vt:lpstr>
      <vt:lpstr> time 모듈</vt:lpstr>
      <vt:lpstr> math 모듈 </vt:lpstr>
      <vt:lpstr> math 모듈 </vt:lpstr>
      <vt:lpstr> random 모듈</vt:lpstr>
      <vt:lpstr> random 모듈</vt:lpstr>
      <vt:lpstr> random 모듈</vt:lpstr>
      <vt:lpstr> ramdom 모듈</vt:lpstr>
      <vt:lpstr> ramdom 모듈</vt:lpstr>
      <vt:lpstr>  up_and_down 게임</vt:lpstr>
      <vt:lpstr>  숫자 추측 게임</vt:lpstr>
      <vt:lpstr>  숫자 추측 게임</vt:lpstr>
      <vt:lpstr>  로또(lotto) 복권</vt:lpstr>
      <vt:lpstr> random 모듈</vt:lpstr>
      <vt:lpstr> random 모듈</vt:lpstr>
      <vt:lpstr>  타자 연습 게임</vt:lpstr>
      <vt:lpstr>  타자 연습 게임</vt:lpstr>
      <vt:lpstr>  타자 연습 게임</vt:lpstr>
      <vt:lpstr>  가위 바위 보 게임</vt:lpstr>
      <vt:lpstr>  가위 바위 보 게임</vt:lpstr>
      <vt:lpstr>  가위 바위 보 게임</vt:lpstr>
      <vt:lpstr> sys 모듈(Module)</vt:lpstr>
      <vt:lpstr> sys 모듈(Module)</vt:lpstr>
      <vt:lpstr> sys 모듈(Module)</vt:lpstr>
      <vt:lpstr> threading 모듈</vt:lpstr>
      <vt:lpstr> threading 모듈</vt:lpstr>
      <vt:lpstr> os 모듈(Module)</vt:lpstr>
      <vt:lpstr> 모듈의 사용과 패키지</vt:lpstr>
      <vt:lpstr> 모듈의 사용과 패키지</vt:lpstr>
      <vt:lpstr> 패키지(package)</vt:lpstr>
      <vt:lpstr> 모듈(Module) 만들기</vt:lpstr>
      <vt:lpstr> 모듈(Module) 가져오기</vt:lpstr>
      <vt:lpstr> 모듈(Module) 가져오기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376</cp:revision>
  <dcterms:created xsi:type="dcterms:W3CDTF">2019-03-04T02:36:55Z</dcterms:created>
  <dcterms:modified xsi:type="dcterms:W3CDTF">2023-04-24T20:55:25Z</dcterms:modified>
</cp:coreProperties>
</file>