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98" r:id="rId3"/>
    <p:sldId id="418" r:id="rId4"/>
    <p:sldId id="380" r:id="rId5"/>
    <p:sldId id="397" r:id="rId6"/>
    <p:sldId id="411" r:id="rId7"/>
    <p:sldId id="333" r:id="rId8"/>
    <p:sldId id="331" r:id="rId9"/>
    <p:sldId id="412" r:id="rId10"/>
    <p:sldId id="335" r:id="rId11"/>
    <p:sldId id="419" r:id="rId12"/>
    <p:sldId id="413" r:id="rId13"/>
    <p:sldId id="336" r:id="rId14"/>
    <p:sldId id="405" r:id="rId15"/>
    <p:sldId id="401" r:id="rId16"/>
    <p:sldId id="402" r:id="rId17"/>
    <p:sldId id="420" r:id="rId18"/>
    <p:sldId id="403" r:id="rId19"/>
    <p:sldId id="421" r:id="rId20"/>
    <p:sldId id="389" r:id="rId21"/>
    <p:sldId id="422" r:id="rId22"/>
    <p:sldId id="391" r:id="rId23"/>
    <p:sldId id="400" r:id="rId24"/>
    <p:sldId id="407" r:id="rId25"/>
    <p:sldId id="392" r:id="rId26"/>
    <p:sldId id="377" r:id="rId27"/>
    <p:sldId id="406" r:id="rId28"/>
    <p:sldId id="378" r:id="rId29"/>
    <p:sldId id="414" r:id="rId30"/>
    <p:sldId id="415" r:id="rId31"/>
    <p:sldId id="416" r:id="rId32"/>
    <p:sldId id="417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객체 배열과 </a:t>
            </a:r>
            <a:r>
              <a:rPr lang="en-US" altLang="ko-KR" sz="3600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ArrayList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ArrayList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6908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464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1835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2068" y="54359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84848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169024" y="404435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1282"/>
              </p:ext>
            </p:extLst>
          </p:nvPr>
        </p:nvGraphicFramePr>
        <p:xfrm>
          <a:off x="1803914" y="4941168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 flipV="1">
            <a:off x="2607862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76324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817096" y="4869160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885526" y="404435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08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 smtClean="0"/>
              <a:t>깊은 </a:t>
            </a:r>
            <a:r>
              <a:rPr lang="ko-KR" altLang="en-US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62780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(deep copy)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5400600" cy="4619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4" name="직선 연결선 3"/>
          <p:cNvCxnSpPr/>
          <p:nvPr/>
        </p:nvCxnSpPr>
        <p:spPr>
          <a:xfrm>
            <a:off x="1496616" y="2852936"/>
            <a:ext cx="50405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7032" y="980728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31829"/>
            <a:ext cx="6599492" cy="46943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208584" y="3857694"/>
            <a:ext cx="7047523" cy="245162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깊은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05024" y="1124744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깊은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2573"/>
            <a:ext cx="6165115" cy="3055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429000"/>
            <a:ext cx="2552921" cy="1844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75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93440" y="1052735"/>
            <a:ext cx="9079366" cy="170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기존 배열의 단점과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길이가 미리 정해져 있어 길이가 늘어났을 때 새로 배열을 만들어야 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배열의 요소가 변경되거나 삭제 되었을 때  요소를 비워둘 수 없으므로 배열 요소 위치를 변경해야 함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3362216"/>
            <a:ext cx="510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길이를 정하지 않으며 배열 길이와 상관없이 객체를 추가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배열 중간의 어떤 요소 값이 제거되면 그 다음 요소 값을 하나씩 앞으로 이동함</a:t>
            </a: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59" y="2759759"/>
            <a:ext cx="365974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7326" y="2921169"/>
            <a:ext cx="19303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C00000"/>
                </a:solidFill>
              </a:rPr>
              <a:t>ArrayList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/>
              <a:t>클래스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50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04864" y="2420888"/>
            <a:ext cx="420817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클래스의 주요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10236"/>
              </p:ext>
            </p:extLst>
          </p:nvPr>
        </p:nvGraphicFramePr>
        <p:xfrm>
          <a:off x="1496615" y="3068960"/>
          <a:ext cx="7128792" cy="2771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하나를 배열에 추가합니다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baseline="0" dirty="0" smtClean="0"/>
                        <a:t>size()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요소 전체 개수를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get(index)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index</a:t>
                      </a:r>
                      <a:r>
                        <a:rPr lang="ko-KR" altLang="en-US" sz="1800" dirty="0" smtClean="0"/>
                        <a:t>위치의 요소 값을 반환합니다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set(index,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요소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 </a:t>
                      </a:r>
                      <a:r>
                        <a:rPr lang="ko-KR" altLang="en-US" sz="1800" dirty="0" smtClean="0"/>
                        <a:t>위치의 요소 값을 변경합니다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remove(index)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index</a:t>
                      </a:r>
                      <a:r>
                        <a:rPr lang="ko-KR" altLang="en-US" sz="1800" dirty="0" smtClean="0"/>
                        <a:t>위치의 요소 값을 제거합니다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isEmpty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배열이 비어있는지 확인합니다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124744"/>
            <a:ext cx="411081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96615" y="1772816"/>
            <a:ext cx="5688633" cy="50405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b="1" dirty="0" smtClean="0"/>
              <a:t>&lt;E&gt; </a:t>
            </a:r>
            <a:r>
              <a:rPr lang="ko-KR" altLang="en-US" b="1" dirty="0" smtClean="0">
                <a:solidFill>
                  <a:srgbClr val="0070C0"/>
                </a:solidFill>
              </a:rPr>
              <a:t>리스</a:t>
            </a:r>
            <a:r>
              <a:rPr lang="ko-KR" altLang="en-US" b="1" dirty="0">
                <a:solidFill>
                  <a:srgbClr val="0070C0"/>
                </a:solidFill>
              </a:rPr>
              <a:t>트</a:t>
            </a:r>
            <a:r>
              <a:rPr lang="ko-KR" altLang="en-US" b="1" dirty="0" smtClean="0">
                <a:solidFill>
                  <a:srgbClr val="0070C0"/>
                </a:solidFill>
              </a:rPr>
              <a:t>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C0000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&lt;E&gt;()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9450" y="1124744"/>
            <a:ext cx="532859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String </a:t>
            </a:r>
            <a:r>
              <a:rPr lang="ko-KR" altLang="en-US" sz="2000" b="1" dirty="0" smtClean="0"/>
              <a:t>클래스로 </a:t>
            </a:r>
            <a:r>
              <a:rPr lang="en-US" altLang="ko-KR" sz="2000" b="1" dirty="0" err="1" smtClean="0"/>
              <a:t>ArrayList</a:t>
            </a:r>
            <a:r>
              <a:rPr lang="ko-KR" altLang="en-US" sz="2000" b="1" dirty="0"/>
              <a:t>로</a:t>
            </a:r>
            <a:r>
              <a:rPr lang="ko-KR" altLang="en-US" sz="2000" b="1" dirty="0" smtClean="0"/>
              <a:t> 구현 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6759597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2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052736"/>
            <a:ext cx="6192688" cy="5025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28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483089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Book </a:t>
            </a:r>
            <a:r>
              <a:rPr lang="ko-KR" altLang="en-US" sz="1800" b="1" dirty="0" smtClean="0"/>
              <a:t>클래스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06082"/>
            <a:ext cx="6018551" cy="4721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4830894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Book </a:t>
            </a:r>
            <a:r>
              <a:rPr lang="ko-KR" altLang="en-US" sz="1800" b="1" dirty="0" smtClean="0"/>
              <a:t>클래스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ArrayList</a:t>
            </a:r>
            <a:r>
              <a:rPr lang="ko-KR" altLang="en-US" sz="1800" b="1" dirty="0"/>
              <a:t>로</a:t>
            </a:r>
            <a:r>
              <a:rPr lang="ko-KR" altLang="en-US" sz="1800" b="1" dirty="0" smtClean="0"/>
              <a:t> 구현 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6911939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6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636912"/>
            <a:ext cx="5980575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18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3641" y="3137906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성적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수강 과목 이름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8982" y="2662263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109985" y="3137906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학번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학생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국어 과목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수학 과목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09985" y="2662263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endParaRPr lang="en-US" altLang="ko-KR" sz="1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753200" y="3137906"/>
            <a:ext cx="2160240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 과목 이름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 과목 점수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28" name="아래쪽 화살표 27"/>
          <p:cNvSpPr/>
          <p:nvPr/>
        </p:nvSpPr>
        <p:spPr>
          <a:xfrm rot="16200000">
            <a:off x="3555002" y="3642224"/>
            <a:ext cx="192406" cy="434585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331183" y="3667089"/>
            <a:ext cx="365279" cy="400110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+</a:t>
            </a:r>
            <a:endParaRPr lang="en-US" altLang="ko-KR" sz="20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63114" y="1314992"/>
            <a:ext cx="7702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문제점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학생 클래스의 수강 과목이 </a:t>
            </a:r>
            <a:r>
              <a:rPr lang="ko-KR" altLang="en-US" b="1" dirty="0" smtClean="0">
                <a:solidFill>
                  <a:srgbClr val="002060"/>
                </a:solidFill>
              </a:rPr>
              <a:t>계속 </a:t>
            </a:r>
            <a:r>
              <a:rPr lang="ko-KR" altLang="en-US" b="1" dirty="0" smtClean="0">
                <a:solidFill>
                  <a:srgbClr val="002060"/>
                </a:solidFill>
              </a:rPr>
              <a:t>늘어나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복잡해짐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해결책 </a:t>
            </a:r>
            <a:r>
              <a:rPr lang="en-US" altLang="ko-KR" b="1" dirty="0" smtClean="0">
                <a:solidFill>
                  <a:srgbClr val="002060"/>
                </a:solidFill>
              </a:rPr>
              <a:t>: </a:t>
            </a:r>
            <a:r>
              <a:rPr lang="ko-KR" altLang="en-US" b="1" dirty="0" smtClean="0">
                <a:solidFill>
                  <a:srgbClr val="002060"/>
                </a:solidFill>
              </a:rPr>
              <a:t>과목 성적과 이름을 과목</a:t>
            </a:r>
            <a:r>
              <a:rPr lang="en-US" altLang="ko-KR" b="1" dirty="0" smtClean="0">
                <a:solidFill>
                  <a:srgbClr val="002060"/>
                </a:solidFill>
              </a:rPr>
              <a:t>(Subject) </a:t>
            </a:r>
            <a:r>
              <a:rPr lang="ko-KR" altLang="en-US" b="1" dirty="0" smtClean="0">
                <a:solidFill>
                  <a:srgbClr val="002060"/>
                </a:solidFill>
              </a:rPr>
              <a:t>클래스로 </a:t>
            </a:r>
            <a:r>
              <a:rPr lang="ko-KR" altLang="en-US" b="1" dirty="0" smtClean="0">
                <a:solidFill>
                  <a:srgbClr val="002060"/>
                </a:solidFill>
              </a:rPr>
              <a:t>분리함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53200" y="2662263"/>
            <a:ext cx="781486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과목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32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486014" y="2142959"/>
            <a:ext cx="2818914" cy="207894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studentID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String </a:t>
            </a:r>
            <a:r>
              <a:rPr lang="en-US" altLang="ko-KR" dirty="0" err="1" smtClean="0">
                <a:latin typeface="+mn-ea"/>
              </a:rPr>
              <a:t>studentName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Subject </a:t>
            </a:r>
            <a:r>
              <a:rPr lang="en-US" altLang="ko-KR" dirty="0" smtClean="0">
                <a:latin typeface="+mn-ea"/>
              </a:rPr>
              <a:t>Korean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Subject </a:t>
            </a:r>
            <a:r>
              <a:rPr lang="en-US" altLang="ko-KR" dirty="0" smtClean="0">
                <a:latin typeface="+mn-ea"/>
              </a:rPr>
              <a:t>math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6014" y="1572761"/>
            <a:ext cx="1171424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Student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85048" y="2142148"/>
            <a:ext cx="2664296" cy="207975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subjectName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scorePoint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737" y="2905205"/>
            <a:ext cx="365279" cy="400110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+</a:t>
            </a:r>
            <a:endParaRPr lang="en-US" altLang="ko-KR" sz="2000" b="1" dirty="0" smtClean="0"/>
          </a:p>
        </p:txBody>
      </p:sp>
      <p:cxnSp>
        <p:nvCxnSpPr>
          <p:cNvPr id="44" name="직선 화살표 연결선 43"/>
          <p:cNvCxnSpPr>
            <a:stCxn id="45" idx="1"/>
            <a:endCxn id="46" idx="3"/>
          </p:cNvCxnSpPr>
          <p:nvPr/>
        </p:nvCxnSpPr>
        <p:spPr>
          <a:xfrm flipH="1">
            <a:off x="3475944" y="1788205"/>
            <a:ext cx="1909104" cy="1753453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85048" y="1603539"/>
            <a:ext cx="1152128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Subject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75744" y="3076819"/>
            <a:ext cx="1800200" cy="929677"/>
          </a:xfrm>
          <a:prstGeom prst="roundRect">
            <a:avLst>
              <a:gd name="adj" fmla="val 13110"/>
            </a:avLst>
          </a:prstGeom>
          <a:noFill/>
          <a:ln w="19050">
            <a:solidFill>
              <a:srgbClr val="E46C0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31848"/>
            <a:ext cx="207576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과목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56792"/>
            <a:ext cx="6226080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98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14300"/>
            <a:ext cx="180020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학</a:t>
            </a:r>
            <a:r>
              <a:rPr lang="ko-KR" altLang="en-US" sz="1800" dirty="0">
                <a:solidFill>
                  <a:srgbClr val="002060"/>
                </a:solidFill>
              </a:rPr>
              <a:t>생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27885"/>
            <a:ext cx="6492803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6" y="1306646"/>
            <a:ext cx="8397968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93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참조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75864"/>
            <a:ext cx="2003760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S</a:t>
            </a:r>
            <a:r>
              <a:rPr lang="en-US" altLang="ko-KR" sz="1800" dirty="0" smtClean="0">
                <a:solidFill>
                  <a:srgbClr val="002060"/>
                </a:solidFill>
              </a:rPr>
              <a:t>tudentTest.java</a:t>
            </a:r>
            <a:endParaRPr lang="en-US" altLang="ko-KR" sz="1800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7" y="1766832"/>
            <a:ext cx="5353035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5" y="4625299"/>
            <a:ext cx="5380187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61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037570"/>
            <a:ext cx="6192688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학생 성적 출력 프로그램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구현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7119"/>
            <a:ext cx="5836401" cy="48647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4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4" y="1295215"/>
            <a:ext cx="9358171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52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96752"/>
            <a:ext cx="5478188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4365104"/>
            <a:ext cx="4968552" cy="19179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0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714152" y="1497557"/>
            <a:ext cx="8703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Dog </a:t>
            </a:r>
            <a:r>
              <a:rPr lang="ko-KR" altLang="en-US" sz="1600" dirty="0" smtClean="0"/>
              <a:t>클래스가 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DogArrayList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만들어 멤버변수로 </a:t>
            </a:r>
            <a:r>
              <a:rPr lang="en-US" altLang="ko-KR" sz="1600" dirty="0" err="1" smtClean="0"/>
              <a:t>ArrayList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Dog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개를 생성하여 </a:t>
            </a:r>
            <a:r>
              <a:rPr lang="en-US" altLang="ko-KR" sz="1600" dirty="0" err="1" smtClean="0"/>
              <a:t>ArrayList</a:t>
            </a:r>
            <a:r>
              <a:rPr lang="ko-KR" altLang="en-US" sz="1600" dirty="0" smtClean="0"/>
              <a:t>에 추가하고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정보를 출력하는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코드를 작성하세요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------------------------------------------------------------------------------------------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933056"/>
            <a:ext cx="151268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7255" y="1117775"/>
            <a:ext cx="205952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6576" y="157559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동일한 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 여러 개를 배열로 사용할 수 있듯이 참조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변수도 여러 개를 배열로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636912"/>
            <a:ext cx="5086326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6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/>
          <a:stretch/>
        </p:blipFill>
        <p:spPr>
          <a:xfrm>
            <a:off x="1496616" y="980728"/>
            <a:ext cx="3888432" cy="5401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3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6"/>
            <a:ext cx="4854361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204864"/>
            <a:ext cx="466384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5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응용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908719"/>
            <a:ext cx="4281492" cy="54214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124744"/>
            <a:ext cx="7855230" cy="1008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 만들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배열만 생성한 경우 요소는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초기화 됨</a:t>
            </a:r>
            <a:endParaRPr lang="en-US" altLang="ko-KR" sz="18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84180"/>
              </p:ext>
            </p:extLst>
          </p:nvPr>
        </p:nvGraphicFramePr>
        <p:xfrm>
          <a:off x="1645845" y="4974896"/>
          <a:ext cx="6912285" cy="54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40632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8366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966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6187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61984" y="4581128"/>
            <a:ext cx="130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library[4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9" y="2186202"/>
            <a:ext cx="6440080" cy="1964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3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46115"/>
              </p:ext>
            </p:extLst>
          </p:nvPr>
        </p:nvGraphicFramePr>
        <p:xfrm>
          <a:off x="1602030" y="5020998"/>
          <a:ext cx="6807355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602987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library[0]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40632" y="5578406"/>
            <a:ext cx="1224136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박은종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80792" y="5578406"/>
            <a:ext cx="108012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박응용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15048" y="5578406"/>
            <a:ext cx="1371561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파랑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천선란</a:t>
            </a:r>
            <a:endParaRPr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851460" y="5578406"/>
            <a:ext cx="1189772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</a:p>
          <a:p>
            <a:pPr algn="ctr"/>
            <a:r>
              <a:rPr lang="ko-KR" altLang="en-US" sz="1600" dirty="0" smtClean="0"/>
              <a:t>윤태호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40445" y="5578406"/>
            <a:ext cx="1168939" cy="658906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2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2887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56856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03840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334682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689304" y="5291462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125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library[1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315048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library[2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86610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library[3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20399" y="4640846"/>
            <a:ext cx="133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Library[4]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20" y="1003852"/>
            <a:ext cx="5716157" cy="35137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268760"/>
            <a:ext cx="2745248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객체 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959430"/>
            <a:ext cx="5689994" cy="52513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얕은 복사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6202" y="1124744"/>
            <a:ext cx="5190934" cy="61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(shallow copy)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13687"/>
              </p:ext>
            </p:extLst>
          </p:nvPr>
        </p:nvGraphicFramePr>
        <p:xfrm>
          <a:off x="1803914" y="2269664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8464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array1[0]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56656" y="2894918"/>
            <a:ext cx="1386902" cy="680788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미생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algn="ctr"/>
            <a:r>
              <a:rPr lang="ko-KR" altLang="en-US" sz="1600" dirty="0"/>
              <a:t>윤태호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607862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176324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17096" y="2498648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1835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array1[1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52068" y="1844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array1[2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84848" y="2898366"/>
            <a:ext cx="1329161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ctr"/>
            <a:r>
              <a:rPr lang="ko-KR" altLang="en-US" sz="1600" dirty="0"/>
              <a:t>박응용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69024" y="2898366"/>
            <a:ext cx="1416724" cy="68078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천개의</a:t>
            </a:r>
            <a:r>
              <a:rPr lang="ko-KR" altLang="en-US" sz="1600" dirty="0"/>
              <a:t> 파랑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천선란</a:t>
            </a:r>
            <a:endParaRPr lang="ko-KR" altLang="en-US" sz="16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08927"/>
              </p:ext>
            </p:extLst>
          </p:nvPr>
        </p:nvGraphicFramePr>
        <p:xfrm>
          <a:off x="1803913" y="3927467"/>
          <a:ext cx="4813062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 flipV="1">
            <a:off x="2623626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192088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695553" y="3789426"/>
            <a:ext cx="0" cy="2869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84648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array2[0]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67892" y="44247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26485" y="4427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array2[2]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592138" cy="3335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640632" y="4293096"/>
            <a:ext cx="5185334" cy="1008112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배열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31159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배열의 얕은 복사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096529" cy="3650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861048"/>
            <a:ext cx="2263336" cy="1813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6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665</Words>
  <Application>Microsoft Office PowerPoint</Application>
  <PresentationFormat>A4 용지(210x297mm)</PresentationFormat>
  <Paragraphs>201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7장. 객체 배열과 ArrayList</vt:lpstr>
      <vt:lpstr> 객체 배열 만들기</vt:lpstr>
      <vt:lpstr> 객체 배열 만들기</vt:lpstr>
      <vt:lpstr> 객체 배열</vt:lpstr>
      <vt:lpstr> 객체 배열 만들기</vt:lpstr>
      <vt:lpstr> 객체 배열 복사하기</vt:lpstr>
      <vt:lpstr> 객체 배열 – 얕은 복사</vt:lpstr>
      <vt:lpstr> 객체 배열 – 얕은 복사</vt:lpstr>
      <vt:lpstr> 객체 배열 – 얕은 복사</vt:lpstr>
      <vt:lpstr> 객체 배열 – 깊은 복사</vt:lpstr>
      <vt:lpstr> 객체 배열 – 깊은 복사</vt:lpstr>
      <vt:lpstr> 객체 배열 – 깊은 복사</vt:lpstr>
      <vt:lpstr> 객체 배열 – 깊은 복사</vt:lpstr>
      <vt:lpstr> ArrayList 클래스</vt:lpstr>
      <vt:lpstr> ArrayList 클래스</vt:lpstr>
      <vt:lpstr> ArrayList 클래스(객체)</vt:lpstr>
      <vt:lpstr> ArrayList 클래스(객체)</vt:lpstr>
      <vt:lpstr> ArrayList 클래스</vt:lpstr>
      <vt:lpstr> ArrayList 클래스</vt:lpstr>
      <vt:lpstr>  클래스(자료형) 참조</vt:lpstr>
      <vt:lpstr>  클래스(자료형) 참조</vt:lpstr>
      <vt:lpstr>  클래스(자료형) 참조</vt:lpstr>
      <vt:lpstr>  클래스(자료형) 참조</vt:lpstr>
      <vt:lpstr>  클래스(자료형) 참조</vt:lpstr>
      <vt:lpstr>  클래스(자료형) 참조</vt:lpstr>
      <vt:lpstr> 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  <vt:lpstr> ArrayList 응용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422</cp:revision>
  <dcterms:created xsi:type="dcterms:W3CDTF">2019-03-04T02:36:55Z</dcterms:created>
  <dcterms:modified xsi:type="dcterms:W3CDTF">2023-05-22T21:59:51Z</dcterms:modified>
</cp:coreProperties>
</file>