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99" r:id="rId3"/>
    <p:sldId id="376" r:id="rId4"/>
    <p:sldId id="377" r:id="rId5"/>
    <p:sldId id="301" r:id="rId6"/>
    <p:sldId id="321" r:id="rId7"/>
    <p:sldId id="327" r:id="rId8"/>
    <p:sldId id="380" r:id="rId9"/>
    <p:sldId id="358" r:id="rId10"/>
    <p:sldId id="388" r:id="rId11"/>
    <p:sldId id="395" r:id="rId12"/>
    <p:sldId id="396" r:id="rId13"/>
    <p:sldId id="397" r:id="rId14"/>
    <p:sldId id="402" r:id="rId15"/>
    <p:sldId id="403" r:id="rId16"/>
    <p:sldId id="332" r:id="rId17"/>
    <p:sldId id="334" r:id="rId18"/>
    <p:sldId id="335" r:id="rId19"/>
    <p:sldId id="398" r:id="rId20"/>
    <p:sldId id="399" r:id="rId21"/>
    <p:sldId id="404" r:id="rId22"/>
    <p:sldId id="405" r:id="rId23"/>
    <p:sldId id="357" r:id="rId24"/>
    <p:sldId id="362" r:id="rId25"/>
    <p:sldId id="361" r:id="rId26"/>
    <p:sldId id="310" r:id="rId27"/>
    <p:sldId id="338" r:id="rId28"/>
    <p:sldId id="390" r:id="rId29"/>
    <p:sldId id="391" r:id="rId30"/>
    <p:sldId id="360" r:id="rId31"/>
    <p:sldId id="383" r:id="rId32"/>
    <p:sldId id="343" r:id="rId33"/>
    <p:sldId id="389" r:id="rId34"/>
    <p:sldId id="363" r:id="rId35"/>
    <p:sldId id="374" r:id="rId36"/>
    <p:sldId id="364" r:id="rId37"/>
    <p:sldId id="393" r:id="rId38"/>
    <p:sldId id="394" r:id="rId39"/>
    <p:sldId id="314" r:id="rId40"/>
    <p:sldId id="339" r:id="rId41"/>
    <p:sldId id="379" r:id="rId42"/>
    <p:sldId id="369" r:id="rId43"/>
    <p:sldId id="365" r:id="rId44"/>
    <p:sldId id="367" r:id="rId45"/>
    <p:sldId id="366" r:id="rId46"/>
    <p:sldId id="345" r:id="rId47"/>
    <p:sldId id="381" r:id="rId48"/>
    <p:sldId id="346" r:id="rId49"/>
    <p:sldId id="354" r:id="rId50"/>
    <p:sldId id="392" r:id="rId51"/>
    <p:sldId id="371" r:id="rId52"/>
    <p:sldId id="385" r:id="rId53"/>
    <p:sldId id="386" r:id="rId54"/>
    <p:sldId id="387" r:id="rId55"/>
    <p:sldId id="370" r:id="rId5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29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리스트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908720"/>
            <a:ext cx="884736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학급에는 총 </a:t>
            </a:r>
            <a:r>
              <a:rPr lang="en-US" altLang="ko-KR" dirty="0"/>
              <a:t>10</a:t>
            </a:r>
            <a:r>
              <a:rPr lang="ko-KR" altLang="en-US" dirty="0"/>
              <a:t>명의 학생이 있다</a:t>
            </a:r>
            <a:r>
              <a:rPr lang="en-US" altLang="ko-KR" dirty="0"/>
              <a:t>. </a:t>
            </a:r>
            <a:r>
              <a:rPr lang="ko-KR" altLang="en-US" dirty="0"/>
              <a:t>이 학생들의 기말고사 점수는 다음과 같다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1) K</a:t>
            </a:r>
            <a:r>
              <a:rPr lang="ko-KR" altLang="en-US" dirty="0"/>
              <a:t>학급의 합계와 평균 점수</a:t>
            </a:r>
            <a:r>
              <a:rPr lang="en-US" altLang="ko-KR" dirty="0"/>
              <a:t>(</a:t>
            </a:r>
            <a:r>
              <a:rPr lang="ko-KR" altLang="en-US" dirty="0"/>
              <a:t>소수 이하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를 계산하고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2) </a:t>
            </a:r>
            <a:r>
              <a:rPr lang="ko-KR" altLang="en-US" dirty="0"/>
              <a:t>기말고사 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"1</a:t>
            </a:r>
            <a:r>
              <a:rPr lang="ko-KR" altLang="en-US" dirty="0"/>
              <a:t>급</a:t>
            </a:r>
            <a:r>
              <a:rPr lang="en-US" altLang="ko-KR" dirty="0"/>
              <a:t>", 60</a:t>
            </a:r>
            <a:r>
              <a:rPr lang="ko-KR" altLang="en-US" dirty="0"/>
              <a:t>점 이상이면 </a:t>
            </a:r>
            <a:r>
              <a:rPr lang="en-US" altLang="ko-KR" dirty="0"/>
              <a:t>"2</a:t>
            </a:r>
            <a:r>
              <a:rPr lang="ko-KR" altLang="en-US" dirty="0"/>
              <a:t>급</a:t>
            </a:r>
            <a:r>
              <a:rPr lang="en-US" altLang="ko-KR" dirty="0"/>
              <a:t>", </a:t>
            </a:r>
            <a:r>
              <a:rPr lang="ko-KR" altLang="en-US" dirty="0"/>
              <a:t>그 이하는</a:t>
            </a:r>
            <a:br>
              <a:rPr lang="ko-KR" altLang="en-US" dirty="0"/>
            </a:br>
            <a:r>
              <a:rPr lang="ko-KR" altLang="en-US" dirty="0"/>
              <a:t>          </a:t>
            </a:r>
            <a:r>
              <a:rPr lang="en-US" altLang="ko-KR" dirty="0"/>
              <a:t>"</a:t>
            </a:r>
            <a:r>
              <a:rPr lang="ko-KR" altLang="en-US" dirty="0"/>
              <a:t>불합격</a:t>
            </a:r>
            <a:r>
              <a:rPr lang="en-US" altLang="ko-KR" dirty="0"/>
              <a:t>"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: ranking1.py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3429000"/>
            <a:ext cx="4182555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[100</a:t>
            </a:r>
            <a:r>
              <a:rPr lang="en-US" altLang="ko-KR" dirty="0"/>
              <a:t>, 55, 65, 85, 90, 91, 85, 70, 60, 95]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3861048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우리 학급의 등급 결과입니다</a:t>
            </a:r>
            <a:r>
              <a:rPr lang="en-US" altLang="ko-KR" sz="1600" dirty="0" smtClean="0"/>
              <a:t>.&gt;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4648603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94330"/>
            <a:ext cx="5639289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59701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6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793396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3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80928"/>
            <a:ext cx="472865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7"/>
          <a:stretch/>
        </p:blipFill>
        <p:spPr>
          <a:xfrm>
            <a:off x="1496616" y="1916832"/>
            <a:ext cx="4654192" cy="685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6616" y="1700808"/>
          <a:ext cx="7272807" cy="49680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append()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a.append</a:t>
                      </a:r>
                      <a:r>
                        <a:rPr lang="en-US" altLang="ko-KR" sz="1600" baseline="0" dirty="0" smtClean="0"/>
                        <a:t>(4)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insert()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위치에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[2,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a.insert</a:t>
                      </a:r>
                      <a:r>
                        <a:rPr lang="en-US" altLang="ko-KR" sz="1600" baseline="0" dirty="0" smtClean="0"/>
                        <a:t>(1,3)  #1</a:t>
                      </a:r>
                      <a:r>
                        <a:rPr lang="ko-KR" altLang="en-US" sz="1600" baseline="0" dirty="0" smtClean="0"/>
                        <a:t>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위치에 </a:t>
                      </a:r>
                      <a:r>
                        <a:rPr lang="en-US" altLang="ko-KR" sz="1600" baseline="0" dirty="0" smtClean="0"/>
                        <a:t>3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[2, 3, 4, 5]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()   # </a:t>
                      </a:r>
                      <a:r>
                        <a:rPr lang="ko-KR" altLang="en-US" sz="1600" baseline="0" dirty="0" smtClean="0"/>
                        <a:t>마지막 위치의 요소 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(1)  #1 </a:t>
                      </a:r>
                      <a:r>
                        <a:rPr lang="ko-KR" altLang="en-US" sz="1600" baseline="0" dirty="0" smtClean="0"/>
                        <a:t>위치의 </a:t>
                      </a:r>
                      <a:r>
                        <a:rPr lang="en-US" altLang="ko-KR" sz="1600" baseline="0" dirty="0" smtClean="0"/>
                        <a:t>2 </a:t>
                      </a:r>
                      <a:r>
                        <a:rPr lang="ko-KR" altLang="en-US" sz="1600" baseline="0" dirty="0" smtClean="0"/>
                        <a:t>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3, 4]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remove()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s.remove</a:t>
                      </a:r>
                      <a:r>
                        <a:rPr lang="en-US" altLang="ko-KR" sz="1600" baseline="0" dirty="0" smtClean="0"/>
                        <a:t>(‘BMW’)  #</a:t>
                      </a:r>
                      <a:r>
                        <a:rPr lang="ko-KR" altLang="en-US" sz="1600" baseline="0" dirty="0" smtClean="0"/>
                        <a:t>요소 직접 삭제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s = [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모닝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’, ‘BENZ’, 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스포티지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리스트의 개수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(s)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499089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328422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892551" y="1728597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복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2600" y="1268760"/>
            <a:ext cx="31683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복사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53" y="1916832"/>
            <a:ext cx="2895851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76936" y="27014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ist_copy.py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6576" y="1268760"/>
            <a:ext cx="316835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내포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616" y="1841049"/>
            <a:ext cx="4752528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395047"/>
            <a:ext cx="4032448" cy="4161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응용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1862"/>
              </p:ext>
            </p:extLst>
          </p:nvPr>
        </p:nvGraphicFramePr>
        <p:xfrm>
          <a:off x="1615216" y="2499592"/>
          <a:ext cx="3672408" cy="2585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출생년도</a:t>
                      </a:r>
                      <a:r>
                        <a:rPr lang="ko-KR" altLang="en-US" sz="1800" dirty="0" smtClean="0"/>
                        <a:t> 끝자리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접종 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11160" y="1268760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백신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접종자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분류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/>
              <a:t>접종 대상 </a:t>
            </a:r>
            <a:r>
              <a:rPr lang="en-US" altLang="ko-KR" b="1" dirty="0" smtClean="0"/>
              <a:t>: 20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~ 65</a:t>
            </a:r>
            <a:r>
              <a:rPr lang="ko-KR" altLang="en-US" b="1" dirty="0" smtClean="0"/>
              <a:t>세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미 대상 </a:t>
            </a:r>
            <a:r>
              <a:rPr lang="en-US" altLang="ko-KR" b="1" dirty="0" smtClean="0"/>
              <a:t>– “</a:t>
            </a:r>
            <a:r>
              <a:rPr lang="ko-KR" altLang="en-US" b="1" dirty="0" smtClean="0"/>
              <a:t>하반기 일정 확인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년인 경우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068960"/>
            <a:ext cx="2618211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92494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63691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집합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996" y="1268760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백신 </a:t>
            </a:r>
            <a:r>
              <a:rPr lang="ko-KR" altLang="en-US" sz="2000" b="1" dirty="0" err="1" smtClean="0"/>
              <a:t>접종자</a:t>
            </a:r>
            <a:r>
              <a:rPr lang="ko-KR" altLang="en-US" sz="2000" b="1" dirty="0" smtClean="0"/>
              <a:t> 분류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3" y="1916832"/>
            <a:ext cx="5971663" cy="4643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69224" y="21328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vaccine.py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79207"/>
            <a:ext cx="5112568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시작번호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끝번호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[0:5]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[6:12]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80928"/>
            <a:ext cx="3322429" cy="3155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및 결합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1340768"/>
            <a:ext cx="41044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슬라이</a:t>
            </a:r>
            <a:r>
              <a:rPr lang="ko-KR" altLang="en-US" sz="2000" b="1" dirty="0" err="1"/>
              <a:t>싱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4160466"/>
            <a:ext cx="360446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수정하기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0" y="1761429"/>
            <a:ext cx="2595394" cy="2326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7" y="4581128"/>
            <a:ext cx="2680126" cy="164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출력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5411" y="1325706"/>
            <a:ext cx="3553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포맷 코드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23428"/>
              </p:ext>
            </p:extLst>
          </p:nvPr>
        </p:nvGraphicFramePr>
        <p:xfrm>
          <a:off x="5241032" y="1988840"/>
          <a:ext cx="3016468" cy="1621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%d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(decimal)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%f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(float)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%s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문자열</a:t>
                      </a:r>
                      <a:r>
                        <a:rPr lang="en-US" altLang="ko-KR" sz="1800" dirty="0" smtClean="0"/>
                        <a:t>(string)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4484" y="224528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 포맷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789039"/>
            <a:ext cx="7734971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31953"/>
              </p:ext>
            </p:extLst>
          </p:nvPr>
        </p:nvGraphicFramePr>
        <p:xfrm>
          <a:off x="1352600" y="1844824"/>
          <a:ext cx="7848872" cy="44783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split()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‘banana, grape, kiwi'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fruit.split</a:t>
                      </a:r>
                      <a:r>
                        <a:rPr lang="en-US" altLang="ko-KR" sz="1800" dirty="0" smtClean="0"/>
                        <a:t>(',') -&gt; </a:t>
                      </a:r>
                      <a:r>
                        <a:rPr lang="ko-KR" altLang="en-US" sz="1800" dirty="0" smtClean="0">
                          <a:solidFill>
                            <a:srgbClr val="C00000"/>
                          </a:solidFill>
                        </a:rPr>
                        <a:t>구분기호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dirty="0" err="1" smtClean="0">
                          <a:solidFill>
                            <a:srgbClr val="C00000"/>
                          </a:solidFill>
                        </a:rPr>
                        <a:t>구분자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[‘banana', ' grape', ' kiwi']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replace()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'Hello, World'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s.replace</a:t>
                      </a:r>
                      <a:r>
                        <a:rPr lang="en-US" altLang="ko-KR" sz="1800" dirty="0" smtClean="0"/>
                        <a:t>('World', 'Korea')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'Hello, Korea‘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format()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sentence = 'My name is {0}. I am {1} years  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en-US" altLang="ko-KR" sz="1800" dirty="0" err="1" smtClean="0"/>
                        <a:t>old.'.format</a:t>
                      </a:r>
                      <a:r>
                        <a:rPr lang="en-US" altLang="ko-KR" sz="1800" dirty="0" smtClean="0"/>
                        <a:t>('Mario', 40)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sentence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'My name is Mario. I am 40 years old.'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2804"/>
              </p:ext>
            </p:extLst>
          </p:nvPr>
        </p:nvGraphicFramePr>
        <p:xfrm>
          <a:off x="1640632" y="1942958"/>
          <a:ext cx="5904656" cy="436548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find()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s = "Hello"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('H')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('ll')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('k')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문자열이 존재하는 위치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lstrip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/>
                        <a:t>rstrip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strip()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"  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".</a:t>
                      </a:r>
                      <a:r>
                        <a:rPr lang="en-US" altLang="ko-KR" sz="1600" dirty="0" err="1" smtClean="0"/>
                        <a:t>lstrip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"hi,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  ".</a:t>
                      </a:r>
                      <a:r>
                        <a:rPr lang="en-US" altLang="ko-KR" sz="1600" dirty="0" err="1" smtClean="0"/>
                        <a:t>rstrip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문자열의 공백제거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isnumeric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'123AB'.isnumeric()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6408712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split() 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콜론으로 구분하고 리스트로 반환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20099"/>
            <a:ext cx="2313259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76872"/>
            <a:ext cx="2301440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028952"/>
            <a:ext cx="4604095" cy="1488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3458221"/>
            <a:ext cx="547260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두 수를 동시에 입력 받아 더하기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0992" y="4224088"/>
            <a:ext cx="115212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33120" y="4369024"/>
            <a:ext cx="576064" cy="152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09184" y="4289430"/>
            <a:ext cx="2088232" cy="53276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공백으로 분리하기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595267"/>
            <a:ext cx="61967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세</a:t>
            </a:r>
            <a:r>
              <a:rPr lang="ko-KR" altLang="en-US" sz="2000" b="1" dirty="0" smtClean="0"/>
              <a:t> 수를 동시에 입력 받아 더하기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리스트 사용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37321"/>
            <a:ext cx="3312368" cy="2555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4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strip()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10498"/>
            <a:ext cx="313971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852936"/>
            <a:ext cx="45783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find()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num1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num2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num3</a:t>
            </a:r>
            <a:r>
              <a:rPr lang="en-US" altLang="ko-KR" dirty="0">
                <a:solidFill>
                  <a:srgbClr val="002060"/>
                </a:solidFill>
              </a:rPr>
              <a:t>… 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31446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16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992560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5" y="1340768"/>
            <a:ext cx="22322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format()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924943"/>
            <a:ext cx="78797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45525" y="220456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“{ 0 } …… { 1 }“.format(a, b)</a:t>
            </a:r>
          </a:p>
        </p:txBody>
      </p:sp>
    </p:spTree>
    <p:extLst>
      <p:ext uri="{BB962C8B-B14F-4D97-AF65-F5344CB8AC3E}">
        <p14:creationId xmlns:p14="http://schemas.microsoft.com/office/powerpoint/2010/main" val="3034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278421"/>
            <a:ext cx="36003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회원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2050"/>
            <a:ext cx="3170195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36432"/>
            <a:ext cx="5544616" cy="3471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선언 및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939144"/>
            <a:ext cx="3168352" cy="402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0237"/>
              </p:ext>
            </p:extLst>
          </p:nvPr>
        </p:nvGraphicFramePr>
        <p:xfrm>
          <a:off x="1568624" y="1950603"/>
          <a:ext cx="2376264" cy="208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8778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4359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5944" y="282433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2670" y="346236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8388" y="2824336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88" y="3462363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1988840"/>
            <a:ext cx="5635925" cy="72008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리스트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[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3]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0026"/>
            <a:ext cx="4650228" cy="1991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160912" y="5157192"/>
            <a:ext cx="288032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이차원 리스트 요소에 접근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2382" y="4707293"/>
            <a:ext cx="1115372" cy="4498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544" y="1211048"/>
            <a:ext cx="518457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크기 및 출력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4" y="1916832"/>
            <a:ext cx="4564776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82549"/>
            <a:ext cx="2632383" cy="1011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1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90826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추가 및 출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2880320" cy="2560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42140"/>
            <a:ext cx="4458087" cy="1653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818635" cy="342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9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84722"/>
            <a:ext cx="4016088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7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88484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039" y="1196752"/>
            <a:ext cx="6783289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변경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요소 추가는 초기화나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튜들간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합치기를 하면 가능함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리스트처럼 동일한 방식으로 인덱싱과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가능함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괄호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 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672" y="3483163"/>
            <a:ext cx="3625447" cy="5939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튜플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2….)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406484"/>
            <a:ext cx="3096344" cy="115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(list)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8564" y="3293983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의 생성 </a:t>
            </a:r>
            <a:endParaRPr lang="en-US" altLang="ko-KR" sz="2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46210" y="3870047"/>
            <a:ext cx="64430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season = [“</a:t>
            </a:r>
            <a:r>
              <a:rPr lang="ko-KR" altLang="en-US" sz="2000" dirty="0" smtClean="0"/>
              <a:t>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겨울</a:t>
            </a:r>
            <a:r>
              <a:rPr lang="en-US" altLang="ko-KR" sz="2000" dirty="0" smtClean="0"/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number = [ 1. 2, 3, 4, 5]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560" y="1405225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리스트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변수는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개의 값만을 저장하고 변경할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3701943" cy="3001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9" y="1538486"/>
            <a:ext cx="381795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1605496"/>
            <a:ext cx="674428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44889" y="2924944"/>
            <a:ext cx="3240360" cy="5188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튜플의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요소는 변경할 수 없다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12640" y="4419110"/>
            <a:ext cx="1224136" cy="4320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1" idx="6"/>
          </p:cNvCxnSpPr>
          <p:nvPr/>
        </p:nvCxnSpPr>
        <p:spPr>
          <a:xfrm flipH="1">
            <a:off x="2936776" y="3443794"/>
            <a:ext cx="1224136" cy="11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72568" y="4202283"/>
            <a:ext cx="2776376" cy="1414165"/>
            <a:chOff x="1528552" y="3887043"/>
            <a:chExt cx="2776376" cy="1414165"/>
          </a:xfrm>
        </p:grpSpPr>
        <p:sp>
          <p:nvSpPr>
            <p:cNvPr id="23" name="사각형: 둥근 모서리 20">
              <a:extLst>
                <a:ext uri="{FF2B5EF4-FFF2-40B4-BE49-F238E27FC236}">
                  <a16:creationId xmlns:a16="http://schemas.microsoft.com/office/drawing/2014/main" id="{A9E04CDF-83B1-4B80-9106-C2A0A4DA7259}"/>
                </a:ext>
              </a:extLst>
            </p:cNvPr>
            <p:cNvSpPr/>
            <p:nvPr/>
          </p:nvSpPr>
          <p:spPr>
            <a:xfrm>
              <a:off x="1528552" y="3911229"/>
              <a:ext cx="2776376" cy="138997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300" dirty="0"/>
                <a:t> 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BB4C0-2070-4126-9587-CD556195C1E9}"/>
                </a:ext>
              </a:extLst>
            </p:cNvPr>
            <p:cNvSpPr txBox="1"/>
            <p:nvPr/>
          </p:nvSpPr>
          <p:spPr>
            <a:xfrm>
              <a:off x="1564954" y="3887043"/>
              <a:ext cx="52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Set</a:t>
              </a:r>
              <a:endParaRPr lang="en-US" altLang="ko-KR" sz="1600" dirty="0"/>
            </a:p>
          </p:txBody>
        </p:sp>
        <p:sp>
          <p:nvSpPr>
            <p:cNvPr id="41" name="자유형: 도형 1">
              <a:extLst>
                <a:ext uri="{FF2B5EF4-FFF2-40B4-BE49-F238E27FC236}">
                  <a16:creationId xmlns:a16="http://schemas.microsoft.com/office/drawing/2014/main" id="{69AEB5B9-D379-40B7-B6A8-203197DDC125}"/>
                </a:ext>
              </a:extLst>
            </p:cNvPr>
            <p:cNvSpPr/>
            <p:nvPr/>
          </p:nvSpPr>
          <p:spPr>
            <a:xfrm>
              <a:off x="2019428" y="3990094"/>
              <a:ext cx="1800200" cy="1134708"/>
            </a:xfrm>
            <a:custGeom>
              <a:avLst/>
              <a:gdLst>
                <a:gd name="connsiteX0" fmla="*/ 112637 w 1660791"/>
                <a:gd name="connsiteY0" fmla="*/ 0 h 1048880"/>
                <a:gd name="connsiteX1" fmla="*/ 305584 w 1660791"/>
                <a:gd name="connsiteY1" fmla="*/ 268448 h 1048880"/>
                <a:gd name="connsiteX2" fmla="*/ 20358 w 1660791"/>
                <a:gd name="connsiteY2" fmla="*/ 478173 h 1048880"/>
                <a:gd name="connsiteX3" fmla="*/ 112637 w 1660791"/>
                <a:gd name="connsiteY3" fmla="*/ 872455 h 1048880"/>
                <a:gd name="connsiteX4" fmla="*/ 825701 w 1660791"/>
                <a:gd name="connsiteY4" fmla="*/ 1048624 h 1048880"/>
                <a:gd name="connsiteX5" fmla="*/ 1547154 w 1660791"/>
                <a:gd name="connsiteY5" fmla="*/ 838899 h 1048880"/>
                <a:gd name="connsiteX6" fmla="*/ 1631044 w 1660791"/>
                <a:gd name="connsiteY6" fmla="*/ 536896 h 1048880"/>
                <a:gd name="connsiteX7" fmla="*/ 1261929 w 1660791"/>
                <a:gd name="connsiteY7" fmla="*/ 327171 h 1048880"/>
                <a:gd name="connsiteX8" fmla="*/ 1161261 w 1660791"/>
                <a:gd name="connsiteY8" fmla="*/ 176169 h 1048880"/>
                <a:gd name="connsiteX9" fmla="*/ 1379374 w 1660791"/>
                <a:gd name="connsiteY9" fmla="*/ 25167 h 104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791" h="1048880">
                  <a:moveTo>
                    <a:pt x="112637" y="0"/>
                  </a:moveTo>
                  <a:cubicBezTo>
                    <a:pt x="216800" y="94376"/>
                    <a:pt x="320964" y="188753"/>
                    <a:pt x="305584" y="268448"/>
                  </a:cubicBezTo>
                  <a:cubicBezTo>
                    <a:pt x="290204" y="348143"/>
                    <a:pt x="52516" y="377505"/>
                    <a:pt x="20358" y="478173"/>
                  </a:cubicBezTo>
                  <a:cubicBezTo>
                    <a:pt x="-11800" y="578841"/>
                    <a:pt x="-21587" y="777380"/>
                    <a:pt x="112637" y="872455"/>
                  </a:cubicBezTo>
                  <a:cubicBezTo>
                    <a:pt x="246861" y="967530"/>
                    <a:pt x="586615" y="1054217"/>
                    <a:pt x="825701" y="1048624"/>
                  </a:cubicBezTo>
                  <a:cubicBezTo>
                    <a:pt x="1064787" y="1043031"/>
                    <a:pt x="1412930" y="924187"/>
                    <a:pt x="1547154" y="838899"/>
                  </a:cubicBezTo>
                  <a:cubicBezTo>
                    <a:pt x="1681378" y="753611"/>
                    <a:pt x="1678581" y="622184"/>
                    <a:pt x="1631044" y="536896"/>
                  </a:cubicBezTo>
                  <a:cubicBezTo>
                    <a:pt x="1583507" y="451608"/>
                    <a:pt x="1340226" y="387292"/>
                    <a:pt x="1261929" y="327171"/>
                  </a:cubicBezTo>
                  <a:cubicBezTo>
                    <a:pt x="1183632" y="267050"/>
                    <a:pt x="1141687" y="226503"/>
                    <a:pt x="1161261" y="176169"/>
                  </a:cubicBezTo>
                  <a:cubicBezTo>
                    <a:pt x="1180835" y="125835"/>
                    <a:pt x="1280104" y="75501"/>
                    <a:pt x="1379374" y="2516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47924" y="4644708"/>
              <a:ext cx="228784" cy="160704"/>
              <a:chOff x="8108592" y="1396589"/>
              <a:chExt cx="228784" cy="16070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40FF72-00E0-498C-A10A-0A9D4277B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3453" y="1396589"/>
                <a:ext cx="179062" cy="1607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E9B33-0A2D-4B40-8476-CB666E30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8592" y="1396589"/>
                <a:ext cx="228784" cy="14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 5"/>
            <p:cNvSpPr/>
            <p:nvPr/>
          </p:nvSpPr>
          <p:spPr>
            <a:xfrm>
              <a:off x="2144309" y="4005503"/>
              <a:ext cx="1358537" cy="183331"/>
            </a:xfrm>
            <a:custGeom>
              <a:avLst/>
              <a:gdLst>
                <a:gd name="connsiteX0" fmla="*/ 0 w 1358537"/>
                <a:gd name="connsiteY0" fmla="*/ 9118 h 183331"/>
                <a:gd name="connsiteX1" fmla="*/ 374469 w 1358537"/>
                <a:gd name="connsiteY1" fmla="*/ 183290 h 183331"/>
                <a:gd name="connsiteX2" fmla="*/ 505097 w 1358537"/>
                <a:gd name="connsiteY2" fmla="*/ 26536 h 183331"/>
                <a:gd name="connsiteX3" fmla="*/ 775063 w 1358537"/>
                <a:gd name="connsiteY3" fmla="*/ 131038 h 183331"/>
                <a:gd name="connsiteX4" fmla="*/ 923109 w 1358537"/>
                <a:gd name="connsiteY4" fmla="*/ 410 h 183331"/>
                <a:gd name="connsiteX5" fmla="*/ 1105989 w 1358537"/>
                <a:gd name="connsiteY5" fmla="*/ 87496 h 183331"/>
                <a:gd name="connsiteX6" fmla="*/ 1358537 w 1358537"/>
                <a:gd name="connsiteY6" fmla="*/ 17827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37" h="183331">
                  <a:moveTo>
                    <a:pt x="0" y="9118"/>
                  </a:moveTo>
                  <a:cubicBezTo>
                    <a:pt x="145143" y="94752"/>
                    <a:pt x="290286" y="180387"/>
                    <a:pt x="374469" y="183290"/>
                  </a:cubicBezTo>
                  <a:cubicBezTo>
                    <a:pt x="458652" y="186193"/>
                    <a:pt x="438331" y="35245"/>
                    <a:pt x="505097" y="26536"/>
                  </a:cubicBezTo>
                  <a:cubicBezTo>
                    <a:pt x="571863" y="17827"/>
                    <a:pt x="705394" y="135392"/>
                    <a:pt x="775063" y="131038"/>
                  </a:cubicBezTo>
                  <a:cubicBezTo>
                    <a:pt x="844732" y="126684"/>
                    <a:pt x="867955" y="7667"/>
                    <a:pt x="923109" y="410"/>
                  </a:cubicBezTo>
                  <a:cubicBezTo>
                    <a:pt x="978263" y="-6847"/>
                    <a:pt x="1033418" y="84593"/>
                    <a:pt x="1105989" y="87496"/>
                  </a:cubicBezTo>
                  <a:cubicBezTo>
                    <a:pt x="1178560" y="90399"/>
                    <a:pt x="1268548" y="54113"/>
                    <a:pt x="1358537" y="1782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9469" y="46207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1263" y="42514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43" y="45388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58515" y="42002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170" y="1295968"/>
            <a:ext cx="828530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집합에 관련된 것을 쉽게 처리하기 위해 만든 자료구조로 중복을 허용하지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중괄호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  }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0976" y="3240184"/>
            <a:ext cx="4828167" cy="54706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이름 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= {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} </a:t>
            </a:r>
            <a:endParaRPr lang="ko-KR" altLang="en-US" sz="20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108389"/>
            <a:ext cx="2759744" cy="155285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8549"/>
            <a:ext cx="1800200" cy="2938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204202" y="1290826"/>
            <a:ext cx="475691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22656"/>
            <a:ext cx="2164268" cy="2850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8951"/>
              </p:ext>
            </p:extLst>
          </p:nvPr>
        </p:nvGraphicFramePr>
        <p:xfrm>
          <a:off x="1352600" y="1809506"/>
          <a:ext cx="6478501" cy="42953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add(x)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 = {1, 2, 3}</a:t>
                      </a:r>
                    </a:p>
                    <a:p>
                      <a:pPr latinLnBrk="1"/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s.add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(4)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요소 추가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2, 3, 4}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remove(x)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s1.remove(3)  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clear()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s1.clear()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모두 지우기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set()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x in s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fruits = {“apple”, “banana”, “grape”}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“apple” in 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“grape” not in fruits  #</a:t>
                      </a: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6045" y="1196752"/>
            <a:ext cx="335089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8178" y="1290826"/>
            <a:ext cx="302871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4" y="2132856"/>
            <a:ext cx="2306827" cy="187220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28558"/>
              </p:ext>
            </p:extLst>
          </p:nvPr>
        </p:nvGraphicFramePr>
        <p:xfrm>
          <a:off x="1424608" y="2132856"/>
          <a:ext cx="3342727" cy="17790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73420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206930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집합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교집합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합집합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a-b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rgbClr val="0070C0"/>
                          </a:solidFill>
                        </a:rPr>
                        <a:t>차집합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921" y="1186516"/>
            <a:ext cx="7815487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 처럼 여러 개의 값을 저장할 수 있고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(key)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(value)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대응시켜 저장하는 자료구조이다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중괄호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 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2000672" y="4940378"/>
            <a:ext cx="4176134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3174"/>
              </p:ext>
            </p:extLst>
          </p:nvPr>
        </p:nvGraphicFramePr>
        <p:xfrm>
          <a:off x="3296486" y="5143521"/>
          <a:ext cx="792253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2000672" y="5103951"/>
            <a:ext cx="136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dictionary</a:t>
            </a:r>
            <a:endParaRPr lang="en-US" altLang="ko-KR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24698"/>
              </p:ext>
            </p:extLst>
          </p:nvPr>
        </p:nvGraphicFramePr>
        <p:xfrm>
          <a:off x="4232590" y="5143521"/>
          <a:ext cx="720080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0684"/>
              </p:ext>
            </p:extLst>
          </p:nvPr>
        </p:nvGraphicFramePr>
        <p:xfrm>
          <a:off x="5096686" y="5143521"/>
          <a:ext cx="792088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5312" y="3140968"/>
            <a:ext cx="4391823" cy="5552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딕셔너리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{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….} 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7003" y="3984206"/>
            <a:ext cx="4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{ 'name</a:t>
            </a:r>
            <a:r>
              <a:rPr lang="en-US" altLang="ko-KR" sz="2400" dirty="0"/>
              <a:t>': '</a:t>
            </a:r>
            <a:r>
              <a:rPr lang="ko-KR" altLang="en-US" sz="2400" dirty="0"/>
              <a:t>한국민</a:t>
            </a:r>
            <a:r>
              <a:rPr lang="en-US" altLang="ko-KR" sz="2400" dirty="0"/>
              <a:t>', 'age': </a:t>
            </a:r>
            <a:r>
              <a:rPr lang="en-US" altLang="ko-KR" sz="2400" dirty="0" smtClean="0"/>
              <a:t>28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927" y="1196752"/>
            <a:ext cx="522319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생성과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7"/>
          <a:stretch/>
        </p:blipFill>
        <p:spPr>
          <a:xfrm>
            <a:off x="1280592" y="1999284"/>
            <a:ext cx="3939882" cy="294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2"/>
          <a:stretch/>
        </p:blipFill>
        <p:spPr>
          <a:xfrm>
            <a:off x="5457056" y="2123117"/>
            <a:ext cx="3939882" cy="2693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235"/>
              </p:ext>
            </p:extLst>
          </p:nvPr>
        </p:nvGraphicFramePr>
        <p:xfrm>
          <a:off x="1352600" y="1881513"/>
          <a:ext cx="7056784" cy="464383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170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90507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d[key] = value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d = {‘Tomas’:13, ‘Jane’:9}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d[‘Mike’] = 10   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요소 추가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‘Jane’:9,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del</a:t>
                      </a:r>
                      <a:r>
                        <a:rPr lang="en-US" altLang="ko-KR" sz="1800" baseline="0" dirty="0" smtClean="0"/>
                        <a:t> d[key]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del</a:t>
                      </a:r>
                      <a:r>
                        <a:rPr lang="en-US" altLang="ko-KR" sz="1600" baseline="0" dirty="0" smtClean="0"/>
                        <a:t> d[‘Jane’]   </a:t>
                      </a:r>
                      <a:r>
                        <a:rPr lang="en-US" altLang="ko-KR" sz="1600" b="1" baseline="0" dirty="0" smtClean="0"/>
                        <a:t>#</a:t>
                      </a:r>
                      <a:r>
                        <a:rPr lang="ko-KR" altLang="en-US" sz="1600" b="1" baseline="0" dirty="0" smtClean="0"/>
                        <a:t>요소 삭제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d.pop</a:t>
                      </a:r>
                      <a:r>
                        <a:rPr lang="en-US" altLang="ko-KR" sz="1800" dirty="0" smtClean="0"/>
                        <a:t>(key)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d.pop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(‘Mike’)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clear()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d.clear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# d={ }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빈 </a:t>
                      </a:r>
                      <a:r>
                        <a:rPr lang="ko-KR" altLang="en-US" sz="1600" dirty="0" err="1" smtClean="0">
                          <a:solidFill>
                            <a:srgbClr val="C00000"/>
                          </a:solidFill>
                        </a:rPr>
                        <a:t>딕셔너리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d.keys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d.keys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 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모든 키 가져오기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d_keys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(['Tomas', 'Mike'])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d.values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d.Values</a:t>
                      </a:r>
                      <a:r>
                        <a:rPr lang="en-US" altLang="ko-KR" sz="1600" baseline="0" dirty="0" smtClean="0"/>
                        <a:t>()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모든 값 가져오기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d_values</a:t>
                      </a:r>
                      <a:r>
                        <a:rPr lang="en-US" altLang="ko-KR" sz="1600" baseline="0" dirty="0" smtClean="0"/>
                        <a:t>([13, 10])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4568" y="1196751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</a:t>
            </a:r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셔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7495" y="134076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dictionary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메서</a:t>
            </a:r>
            <a:r>
              <a:rPr lang="ko-KR" altLang="en-US" sz="2000" b="1" dirty="0" err="1"/>
              <a:t>드</a:t>
            </a:r>
            <a:r>
              <a:rPr lang="ko-KR" altLang="en-US" sz="2000" b="1" dirty="0" smtClean="0"/>
              <a:t> 사용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5"/>
          <a:stretch/>
        </p:blipFill>
        <p:spPr>
          <a:xfrm>
            <a:off x="1612616" y="1999186"/>
            <a:ext cx="3657917" cy="3439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5" y="2132856"/>
            <a:ext cx="2644369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생성 및 인덱싱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8" y="1851924"/>
            <a:ext cx="4121395" cy="4739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4103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988840"/>
            <a:ext cx="18722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494" y="1412776"/>
            <a:ext cx="480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/>
              <a:t>d</a:t>
            </a:r>
            <a:r>
              <a:rPr lang="en-US" altLang="ko-KR" sz="2000" b="1" dirty="0" smtClean="0"/>
              <a:t>ictionary</a:t>
            </a:r>
            <a:r>
              <a:rPr lang="ko-KR" altLang="en-US" sz="2000" b="1" dirty="0" smtClean="0"/>
              <a:t>와 다른 자료 구조의 연동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957807"/>
            <a:ext cx="4392488" cy="3649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581128"/>
            <a:ext cx="3071287" cy="18002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9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584" y="180481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과목 합계 및 평균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15452"/>
            <a:ext cx="2808312" cy="2394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3" y="2743139"/>
            <a:ext cx="2306318" cy="17388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830643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6"/>
          <a:stretch/>
        </p:blipFill>
        <p:spPr>
          <a:xfrm>
            <a:off x="810021" y="1988840"/>
            <a:ext cx="4778154" cy="3490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75"/>
          <a:stretch/>
        </p:blipFill>
        <p:spPr>
          <a:xfrm>
            <a:off x="4880992" y="2198576"/>
            <a:ext cx="4778154" cy="2294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5400600" cy="791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856616"/>
            <a:ext cx="8495331" cy="3228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4568" y="126363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06" y="2060848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13040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1903444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alc_score.py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1795</Words>
  <Application>Microsoft Office PowerPoint</Application>
  <PresentationFormat>A4 용지(210x297mm)</PresentationFormat>
  <Paragraphs>396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Adobe Heiti Std R</vt:lpstr>
      <vt:lpstr>굴림</vt:lpstr>
      <vt:lpstr>돋움</vt:lpstr>
      <vt:lpstr>맑은 고딕</vt:lpstr>
      <vt:lpstr>휴먼엑스포</vt:lpstr>
      <vt:lpstr>Arial</vt:lpstr>
      <vt:lpstr>Wingdings</vt:lpstr>
      <vt:lpstr>Office 테마</vt:lpstr>
      <vt:lpstr>4장. 리스트, 튜플, 딕셔너리</vt:lpstr>
      <vt:lpstr>목 차</vt:lpstr>
      <vt:lpstr>   리스트(배열) 사용의 필요성</vt:lpstr>
      <vt:lpstr>   리스트(list)란?</vt:lpstr>
      <vt:lpstr> 리스트(list)의 생성</vt:lpstr>
      <vt:lpstr> 리스트(list)의 활용</vt:lpstr>
      <vt:lpstr> 리스트(list)의 연산 </vt:lpstr>
      <vt:lpstr> 리스트(list)의 연산 </vt:lpstr>
      <vt:lpstr> 리스트(list)의 연산 </vt:lpstr>
      <vt:lpstr> 실습 문제</vt:lpstr>
      <vt:lpstr> 실습 문제</vt:lpstr>
      <vt:lpstr> 실습 문제</vt:lpstr>
      <vt:lpstr> 실습 문제</vt:lpstr>
      <vt:lpstr> 리스트(list)의 주요 함수</vt:lpstr>
      <vt:lpstr> 리스트(list)의 주요 함수</vt:lpstr>
      <vt:lpstr> 리스트(list)의 정렬 </vt:lpstr>
      <vt:lpstr> 리스트(list) 복사</vt:lpstr>
      <vt:lpstr> 리스트(list) 내포</vt:lpstr>
      <vt:lpstr> 문자열 응용 – if문</vt:lpstr>
      <vt:lpstr> if ~ 내부 if</vt:lpstr>
      <vt:lpstr> 문자열 인덱싱, 슬라이싱 </vt:lpstr>
      <vt:lpstr> 문자열 슬라이싱 및 결합</vt:lpstr>
      <vt:lpstr> 문자열 출력 방법 </vt:lpstr>
      <vt:lpstr> 문자열 – 특별한 1차원 리스트</vt:lpstr>
      <vt:lpstr> 문자열 – 특별한 1차원 리스트</vt:lpstr>
      <vt:lpstr> split() 예제</vt:lpstr>
      <vt:lpstr> split() 예제</vt:lpstr>
      <vt:lpstr> 문자열 함수 </vt:lpstr>
      <vt:lpstr> 문자열 함수 </vt:lpstr>
      <vt:lpstr> 문자열 함수 </vt:lpstr>
      <vt:lpstr> 문자열 함수 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튜플(tuple)</vt:lpstr>
      <vt:lpstr> 튜플(tuple)</vt:lpstr>
      <vt:lpstr> 튜플(tuple)</vt:lpstr>
      <vt:lpstr> 집합 자료형(set)</vt:lpstr>
      <vt:lpstr> 집합 자료형(set)</vt:lpstr>
      <vt:lpstr> 집합(set)</vt:lpstr>
      <vt:lpstr> 집합 자료형(set)</vt:lpstr>
      <vt:lpstr> 딕셔너리(Dictionary)</vt:lpstr>
      <vt:lpstr> 딕셔너리(Dictionary)</vt:lpstr>
      <vt:lpstr> 딕셔너리(Dictionary)</vt:lpstr>
      <vt:lpstr> 딕셔너리(Dictionary)</vt:lpstr>
      <vt:lpstr> 딕셔너리(Dictionary)</vt:lpstr>
      <vt:lpstr> 학생의 성적 관리</vt:lpstr>
      <vt:lpstr> 학생의 성적 관리</vt:lpstr>
      <vt:lpstr> 학생의 성적 관리</vt:lpstr>
      <vt:lpstr> 딕셔너리(Dictionary)</vt:lpstr>
      <vt:lpstr> 딕셔너리(Dictionary)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369</cp:revision>
  <dcterms:created xsi:type="dcterms:W3CDTF">2019-03-04T02:36:55Z</dcterms:created>
  <dcterms:modified xsi:type="dcterms:W3CDTF">2023-03-24T23:04:47Z</dcterms:modified>
</cp:coreProperties>
</file>