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56" r:id="rId2"/>
    <p:sldId id="299" r:id="rId3"/>
    <p:sldId id="315" r:id="rId4"/>
    <p:sldId id="316" r:id="rId5"/>
    <p:sldId id="318" r:id="rId6"/>
    <p:sldId id="319" r:id="rId7"/>
    <p:sldId id="317" r:id="rId8"/>
    <p:sldId id="320" r:id="rId9"/>
    <p:sldId id="327" r:id="rId10"/>
    <p:sldId id="328" r:id="rId11"/>
    <p:sldId id="321" r:id="rId12"/>
    <p:sldId id="322" r:id="rId13"/>
    <p:sldId id="323" r:id="rId14"/>
    <p:sldId id="324" r:id="rId15"/>
    <p:sldId id="367" r:id="rId16"/>
    <p:sldId id="326" r:id="rId17"/>
    <p:sldId id="329" r:id="rId18"/>
    <p:sldId id="330" r:id="rId19"/>
    <p:sldId id="331" r:id="rId20"/>
    <p:sldId id="305" r:id="rId21"/>
    <p:sldId id="341" r:id="rId22"/>
    <p:sldId id="374" r:id="rId23"/>
    <p:sldId id="375" r:id="rId24"/>
    <p:sldId id="376" r:id="rId25"/>
    <p:sldId id="377" r:id="rId26"/>
    <p:sldId id="307" r:id="rId27"/>
    <p:sldId id="308" r:id="rId28"/>
    <p:sldId id="332" r:id="rId29"/>
    <p:sldId id="333" r:id="rId30"/>
    <p:sldId id="340" r:id="rId31"/>
    <p:sldId id="334" r:id="rId32"/>
    <p:sldId id="336" r:id="rId33"/>
    <p:sldId id="335" r:id="rId34"/>
    <p:sldId id="337" r:id="rId35"/>
    <p:sldId id="338" r:id="rId36"/>
    <p:sldId id="339" r:id="rId37"/>
    <p:sldId id="346" r:id="rId38"/>
    <p:sldId id="347" r:id="rId39"/>
    <p:sldId id="349" r:id="rId40"/>
    <p:sldId id="348" r:id="rId41"/>
    <p:sldId id="378" r:id="rId42"/>
    <p:sldId id="366" r:id="rId43"/>
    <p:sldId id="355" r:id="rId44"/>
    <p:sldId id="365" r:id="rId45"/>
    <p:sldId id="373" r:id="rId46"/>
    <p:sldId id="368" r:id="rId47"/>
    <p:sldId id="369" r:id="rId48"/>
    <p:sldId id="379" r:id="rId49"/>
    <p:sldId id="370" r:id="rId50"/>
    <p:sldId id="371" r:id="rId51"/>
    <p:sldId id="372" r:id="rId5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77" y="-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xmlns="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xmlns="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xmlns="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</a:rPr>
              <a:t>10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데이터베이스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(DB)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36576" y="1336993"/>
            <a:ext cx="1428760" cy="454292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 dirty="0">
                <a:latin typeface="+mj-ea"/>
                <a:ea typeface="+mj-ea"/>
              </a:rPr>
              <a:t>현실 단계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94096" y="1336993"/>
            <a:ext cx="1428760" cy="507831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>
                <a:latin typeface="+mj-ea"/>
                <a:ea typeface="+mj-ea"/>
              </a:rPr>
              <a:t>개념 단계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94492" y="1336993"/>
            <a:ext cx="1428760" cy="507831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 dirty="0">
                <a:latin typeface="+mj-ea"/>
                <a:ea typeface="+mj-ea"/>
              </a:rPr>
              <a:t>논리 단계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36576" y="4390072"/>
            <a:ext cx="1357322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개체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|</a:t>
            </a: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특성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</a:rPr>
              <a:t>|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값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065534" y="4390072"/>
            <a:ext cx="1357322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개체타입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|</a:t>
            </a: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속성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</a:rPr>
              <a:t>|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값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174401" y="4365104"/>
            <a:ext cx="1500198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레코드타입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|</a:t>
            </a: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특성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</a:rPr>
              <a:t>|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값</a:t>
            </a:r>
          </a:p>
        </p:txBody>
      </p:sp>
      <p:pic>
        <p:nvPicPr>
          <p:cNvPr id="1026" name="Picture 2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1040594">
            <a:off x="1262163" y="2180393"/>
            <a:ext cx="990257" cy="621755"/>
          </a:xfrm>
          <a:prstGeom prst="rect">
            <a:avLst/>
          </a:prstGeom>
          <a:noFill/>
        </p:spPr>
      </p:pic>
      <p:pic>
        <p:nvPicPr>
          <p:cNvPr id="1027" name="Picture 3" descr="C:\Program Files (x86)\Microsoft Office\MEDIA\CAGCAT10\j0240719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3766" y="2877835"/>
            <a:ext cx="764078" cy="1199237"/>
          </a:xfrm>
          <a:prstGeom prst="rect">
            <a:avLst/>
          </a:prstGeom>
          <a:noFill/>
        </p:spPr>
      </p:pic>
      <p:sp>
        <p:nvSpPr>
          <p:cNvPr id="15" name="타원 14"/>
          <p:cNvSpPr/>
          <p:nvPr/>
        </p:nvSpPr>
        <p:spPr>
          <a:xfrm>
            <a:off x="2636774" y="2163454"/>
            <a:ext cx="1000132" cy="5715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</a:rPr>
              <a:t>이름</a:t>
            </a:r>
          </a:p>
        </p:txBody>
      </p:sp>
      <p:sp>
        <p:nvSpPr>
          <p:cNvPr id="18" name="타원 17"/>
          <p:cNvSpPr/>
          <p:nvPr/>
        </p:nvSpPr>
        <p:spPr>
          <a:xfrm>
            <a:off x="3708344" y="2163454"/>
            <a:ext cx="1571636" cy="5715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 dirty="0">
                <a:solidFill>
                  <a:sysClr val="windowText" lastClr="000000"/>
                </a:solidFill>
              </a:rPr>
              <a:t>전화번호</a:t>
            </a:r>
          </a:p>
        </p:txBody>
      </p:sp>
      <p:sp>
        <p:nvSpPr>
          <p:cNvPr id="19" name="타원 18"/>
          <p:cNvSpPr/>
          <p:nvPr/>
        </p:nvSpPr>
        <p:spPr>
          <a:xfrm>
            <a:off x="5422856" y="2163454"/>
            <a:ext cx="1000132" cy="5715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주소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779782" y="3306462"/>
            <a:ext cx="1643074" cy="4140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회원</a:t>
            </a:r>
          </a:p>
        </p:txBody>
      </p:sp>
      <p:cxnSp>
        <p:nvCxnSpPr>
          <p:cNvPr id="22" name="직선 연결선 21"/>
          <p:cNvCxnSpPr>
            <a:stCxn id="15" idx="4"/>
            <a:endCxn id="20" idx="0"/>
          </p:cNvCxnSpPr>
          <p:nvPr/>
        </p:nvCxnSpPr>
        <p:spPr>
          <a:xfrm>
            <a:off x="3136840" y="2734958"/>
            <a:ext cx="1464479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8" idx="4"/>
            <a:endCxn id="20" idx="0"/>
          </p:cNvCxnSpPr>
          <p:nvPr/>
        </p:nvCxnSpPr>
        <p:spPr>
          <a:xfrm>
            <a:off x="4494162" y="2734958"/>
            <a:ext cx="107157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9" idx="4"/>
            <a:endCxn id="20" idx="0"/>
          </p:cNvCxnSpPr>
          <p:nvPr/>
        </p:nvCxnSpPr>
        <p:spPr>
          <a:xfrm flipH="1">
            <a:off x="4601319" y="2734958"/>
            <a:ext cx="1321603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611849"/>
              </p:ext>
            </p:extLst>
          </p:nvPr>
        </p:nvGraphicFramePr>
        <p:xfrm>
          <a:off x="6531443" y="3377900"/>
          <a:ext cx="2786115" cy="357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340"/>
                <a:gridCol w="1175070"/>
                <a:gridCol w="928705"/>
              </a:tblGrid>
              <a:tr h="357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전화번호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주소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6456836" y="2899980"/>
            <a:ext cx="857256" cy="3738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400" dirty="0">
                <a:latin typeface="+mj-ea"/>
                <a:ea typeface="+mj-ea"/>
              </a:rPr>
              <a:t>회원</a:t>
            </a: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602062" y="383675"/>
            <a:ext cx="4020287" cy="5674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데이터 베이스 설계</a:t>
            </a:r>
            <a:endParaRPr lang="ko-KR" altLang="en-US" sz="2800" dirty="0"/>
          </a:p>
        </p:txBody>
      </p:sp>
      <p:sp>
        <p:nvSpPr>
          <p:cNvPr id="4" name="오른쪽 화살표 3"/>
          <p:cNvSpPr/>
          <p:nvPr/>
        </p:nvSpPr>
        <p:spPr>
          <a:xfrm>
            <a:off x="2764830" y="3429000"/>
            <a:ext cx="648072" cy="163214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5653113" y="3429000"/>
            <a:ext cx="648072" cy="163214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39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6032" y="197768"/>
            <a:ext cx="4316928" cy="854968"/>
          </a:xfrm>
        </p:spPr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06506" y="1124744"/>
            <a:ext cx="8915400" cy="28083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   </a:t>
            </a:r>
            <a:r>
              <a:rPr lang="ko-KR" altLang="en-US" sz="1800" b="1" dirty="0" err="1" smtClean="0"/>
              <a:t>관계형</a:t>
            </a:r>
            <a:r>
              <a:rPr lang="ko-KR" altLang="en-US" sz="1800" b="1" dirty="0" smtClean="0"/>
              <a:t> 데이터 모델</a:t>
            </a:r>
            <a:endParaRPr lang="en-US" altLang="ko-KR" sz="1800" b="1" dirty="0" smtClean="0"/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데이터간의 관계에 초점을 둔 모델로 현재 가장 많이 사용하는 모델이다</a:t>
            </a:r>
            <a:r>
              <a:rPr lang="en-US" altLang="ko-KR" sz="1600" b="1" dirty="0" smtClean="0"/>
              <a:t>.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ko-KR" altLang="en-US" sz="1600" dirty="0" smtClean="0"/>
              <a:t>    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회사의 사원정보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소속된 부서정보</a:t>
            </a:r>
            <a:endParaRPr lang="en-US" altLang="ko-KR" sz="1600" dirty="0" smtClean="0"/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사원 정보와 부서 정보를 하나의 묶음으로 관리하면 데이터 구조가 간단해진다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하지만 같은 부서 사원들은 부서 정보가 중복되므로 효율적인 관리가 어려워진다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왜냐하면 부서 이름이 바뀌면 사원들의 부서 정보를 일일이 찾아서 수정해주어야 한다</a:t>
            </a:r>
            <a:r>
              <a:rPr lang="en-US" altLang="ko-KR" sz="1600" dirty="0" smtClean="0"/>
              <a:t>.</a:t>
            </a:r>
          </a:p>
        </p:txBody>
      </p:sp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9629590"/>
              </p:ext>
            </p:extLst>
          </p:nvPr>
        </p:nvGraphicFramePr>
        <p:xfrm>
          <a:off x="2768757" y="3894574"/>
          <a:ext cx="5382597" cy="1788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701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21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921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80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번호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이름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직급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부서이름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위치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0001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홍길동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과장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회계팀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0002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성춘향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대리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연구소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수원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0003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이몽룡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영업팀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분당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0004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심청이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회계팀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5667913"/>
              </p:ext>
            </p:extLst>
          </p:nvPr>
        </p:nvGraphicFramePr>
        <p:xfrm>
          <a:off x="1208584" y="3882534"/>
          <a:ext cx="1404156" cy="1828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93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정보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번호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이름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직급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부서이름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위치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6297254" y="5262814"/>
            <a:ext cx="1872208" cy="38387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8541400" y="4602614"/>
            <a:ext cx="1248139" cy="64807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데이터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중복발</a:t>
            </a:r>
            <a:r>
              <a:rPr lang="ko-KR" altLang="en-US" sz="1600" dirty="0">
                <a:solidFill>
                  <a:schemeClr val="tx1"/>
                </a:solidFill>
              </a:rPr>
              <a:t>생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297254" y="4218740"/>
            <a:ext cx="1872208" cy="38387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>
            <a:stCxn id="25" idx="3"/>
            <a:endCxn id="17" idx="3"/>
          </p:cNvCxnSpPr>
          <p:nvPr/>
        </p:nvCxnSpPr>
        <p:spPr>
          <a:xfrm>
            <a:off x="8169462" y="4410676"/>
            <a:ext cx="13758" cy="1044074"/>
          </a:xfrm>
          <a:prstGeom prst="bentConnector3">
            <a:avLst>
              <a:gd name="adj1" fmla="val 1256598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endCxn id="24" idx="1"/>
          </p:cNvCxnSpPr>
          <p:nvPr/>
        </p:nvCxnSpPr>
        <p:spPr>
          <a:xfrm>
            <a:off x="8307373" y="4926650"/>
            <a:ext cx="23402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08584" y="5826750"/>
            <a:ext cx="2418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※ </a:t>
            </a:r>
            <a:r>
              <a:rPr lang="ko-KR" altLang="en-US" sz="1600" dirty="0" smtClean="0"/>
              <a:t>정규화 전의 형태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100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6032" y="188640"/>
            <a:ext cx="4473354" cy="854968"/>
          </a:xfrm>
        </p:spPr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086781"/>
              </p:ext>
            </p:extLst>
          </p:nvPr>
        </p:nvGraphicFramePr>
        <p:xfrm>
          <a:off x="2768757" y="3268424"/>
          <a:ext cx="4758530" cy="1788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306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06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86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86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번호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이름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직급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부서코드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0001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홍길동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과장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0002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성춘향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대리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0003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이몽룡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0004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심청이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8969896"/>
              </p:ext>
            </p:extLst>
          </p:nvPr>
        </p:nvGraphicFramePr>
        <p:xfrm>
          <a:off x="1208584" y="3256384"/>
          <a:ext cx="1404156" cy="1828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정보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번호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이름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직급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</a:t>
                      </a:r>
                      <a:r>
                        <a:rPr lang="ko-KR" altLang="en-US" sz="1400" baseline="0" dirty="0" smtClean="0"/>
                        <a:t> 코드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5" name="모서리가 둥근 직사각형 24"/>
          <p:cNvSpPr/>
          <p:nvPr/>
        </p:nvSpPr>
        <p:spPr>
          <a:xfrm>
            <a:off x="6396017" y="3212976"/>
            <a:ext cx="1170130" cy="187220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08584" y="5301209"/>
            <a:ext cx="7081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※ </a:t>
            </a:r>
            <a:r>
              <a:rPr lang="ko-KR" altLang="en-US" sz="1600" dirty="0" smtClean="0"/>
              <a:t>정규화 후의 형태 </a:t>
            </a:r>
            <a:r>
              <a:rPr lang="en-US" altLang="ko-KR" sz="1600" dirty="0" smtClean="0"/>
              <a:t>-&gt; 1</a:t>
            </a:r>
            <a:r>
              <a:rPr lang="ko-KR" altLang="en-US" sz="1600" dirty="0" smtClean="0"/>
              <a:t>대 多의 구조로 변경된다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</a:t>
            </a:r>
            <a:r>
              <a:rPr lang="ko-KR" altLang="en-US" sz="1600" dirty="0" smtClean="0"/>
              <a:t>한 부서에는 여러 명의 사원이 존재한다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aphicFrame>
        <p:nvGraphicFramePr>
          <p:cNvPr id="13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232276"/>
              </p:ext>
            </p:extLst>
          </p:nvPr>
        </p:nvGraphicFramePr>
        <p:xfrm>
          <a:off x="1208584" y="1412776"/>
          <a:ext cx="1404156" cy="1219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93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 정보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 코드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부서 이름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위치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1230499"/>
              </p:ext>
            </p:extLst>
          </p:nvPr>
        </p:nvGraphicFramePr>
        <p:xfrm>
          <a:off x="2807619" y="1412776"/>
          <a:ext cx="3527876" cy="1417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306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86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86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 코드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 이름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위치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회계팀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연구소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수원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영업팀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분당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9" name="모서리가 둥근 직사각형 18"/>
          <p:cNvSpPr/>
          <p:nvPr/>
        </p:nvSpPr>
        <p:spPr>
          <a:xfrm>
            <a:off x="2768757" y="1340768"/>
            <a:ext cx="1248139" cy="158417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19" idx="2"/>
            <a:endCxn id="25" idx="0"/>
          </p:cNvCxnSpPr>
          <p:nvPr/>
        </p:nvCxnSpPr>
        <p:spPr>
          <a:xfrm rot="16200000" flipH="1">
            <a:off x="5042939" y="1274832"/>
            <a:ext cx="288032" cy="3588256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5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024" y="197768"/>
            <a:ext cx="4532952" cy="854968"/>
          </a:xfrm>
        </p:spPr>
        <p:txBody>
          <a:bodyPr/>
          <a:lstStyle/>
          <a:p>
            <a:r>
              <a:rPr lang="en-US" altLang="ko-KR" dirty="0" smtClean="0"/>
              <a:t>   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6506" y="1124744"/>
            <a:ext cx="9283031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ko-KR" altLang="en-US" sz="2000" dirty="0" err="1" smtClean="0"/>
              <a:t>관계형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데이터베이스의 구성 요소</a:t>
            </a:r>
            <a:endParaRPr lang="en-US" altLang="ko-KR" sz="2000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 테이블</a:t>
            </a:r>
            <a:r>
              <a:rPr lang="en-US" altLang="ko-KR" b="1" dirty="0"/>
              <a:t>(Table)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</a:rPr>
              <a:t>   </a:t>
            </a:r>
            <a:r>
              <a:rPr lang="ko-KR" altLang="en-US" sz="1600" dirty="0">
                <a:solidFill>
                  <a:srgbClr val="0070C0"/>
                </a:solidFill>
              </a:rPr>
              <a:t> </a:t>
            </a:r>
            <a:r>
              <a:rPr lang="ko-KR" altLang="en-US" sz="1600" b="1" dirty="0"/>
              <a:t>표 형태의 데이터 저장 공간을 테이블이라고 한다</a:t>
            </a:r>
            <a:r>
              <a:rPr lang="en-US" altLang="ko-KR" sz="1600" b="1" dirty="0"/>
              <a:t>. 2</a:t>
            </a:r>
            <a:r>
              <a:rPr lang="ko-KR" altLang="en-US" sz="1600" b="1" dirty="0"/>
              <a:t>차원 형태로 행과 열로 구성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</a:rPr>
              <a:t>    </a:t>
            </a:r>
            <a:r>
              <a:rPr lang="ko-KR" altLang="en-US" sz="1600" dirty="0"/>
              <a:t>행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ROW) - </a:t>
            </a:r>
            <a:r>
              <a:rPr lang="ko-KR" altLang="en-US" sz="1600" dirty="0" smtClean="0"/>
              <a:t>저장하려는 </a:t>
            </a:r>
            <a:r>
              <a:rPr lang="ko-KR" altLang="en-US" sz="1600" dirty="0"/>
              <a:t>하나의 개체를 구성하는 여러 값을 가로로 늘어뜨린 형태다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열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COLUMN) - </a:t>
            </a:r>
            <a:r>
              <a:rPr lang="ko-KR" altLang="en-US" sz="1600" dirty="0" smtClean="0"/>
              <a:t>저장하려는 </a:t>
            </a:r>
            <a:r>
              <a:rPr lang="ko-KR" altLang="en-US" sz="1600" dirty="0"/>
              <a:t>데이터를 대표하는 이름과 공통 특성을 </a:t>
            </a:r>
            <a:r>
              <a:rPr lang="ko-KR" altLang="en-US" sz="1600" dirty="0" smtClean="0"/>
              <a:t>정의</a:t>
            </a:r>
            <a:endParaRPr lang="en-US" altLang="ko-KR" sz="1600" dirty="0" smtClean="0"/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780244"/>
              </p:ext>
            </p:extLst>
          </p:nvPr>
        </p:nvGraphicFramePr>
        <p:xfrm>
          <a:off x="1520618" y="4233304"/>
          <a:ext cx="4944549" cy="1427944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34814">
                  <a:extLst>
                    <a:ext uri="{9D8B030D-6E8A-4147-A177-3AD203B41FA5}">
                      <a16:colId xmlns="" xmlns:a16="http://schemas.microsoft.com/office/drawing/2014/main" val="1302133471"/>
                    </a:ext>
                  </a:extLst>
                </a:gridCol>
                <a:gridCol w="1053757">
                  <a:extLst>
                    <a:ext uri="{9D8B030D-6E8A-4147-A177-3AD203B41FA5}">
                      <a16:colId xmlns="" xmlns:a16="http://schemas.microsoft.com/office/drawing/2014/main" val="3478021724"/>
                    </a:ext>
                  </a:extLst>
                </a:gridCol>
                <a:gridCol w="1377989"/>
                <a:gridCol w="1377989"/>
              </a:tblGrid>
              <a:tr h="356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u="sng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4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생년월일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학과명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15197872"/>
                  </a:ext>
                </a:extLst>
              </a:tr>
              <a:tr h="356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20150001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오상식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1987. 6. 10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컴퓨터공학과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01167864"/>
                  </a:ext>
                </a:extLst>
              </a:tr>
              <a:tr h="356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20171010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최정보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1995.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5. 5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전자공학과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20182121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김나래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1993.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12. 1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기계공학과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0620" y="3855995"/>
            <a:ext cx="741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학생</a:t>
            </a:r>
            <a:endParaRPr lang="ko-KR" altLang="en-US" sz="16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185148" y="3984309"/>
            <a:ext cx="1746294" cy="74083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속성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열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칼럼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</a:t>
            </a:r>
          </a:p>
          <a:p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애트리뷰트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/>
          <p:cNvCxnSpPr>
            <a:stCxn id="8" idx="1"/>
            <a:endCxn id="14" idx="3"/>
          </p:cNvCxnSpPr>
          <p:nvPr/>
        </p:nvCxnSpPr>
        <p:spPr>
          <a:xfrm flipH="1" flipV="1">
            <a:off x="6591182" y="4315783"/>
            <a:ext cx="593966" cy="3894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1208584" y="4135763"/>
            <a:ext cx="5382598" cy="360039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5" name="오른쪽 중괄호 14"/>
          <p:cNvSpPr/>
          <p:nvPr/>
        </p:nvSpPr>
        <p:spPr>
          <a:xfrm>
            <a:off x="6542578" y="4615889"/>
            <a:ext cx="312035" cy="10453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910162" y="4960472"/>
            <a:ext cx="1746294" cy="43204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ysClr val="windowText" lastClr="000000"/>
                </a:solidFill>
              </a:rPr>
              <a:t>튜플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레코드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행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92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6032" y="197768"/>
            <a:ext cx="4604960" cy="854968"/>
          </a:xfrm>
        </p:spPr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6506" y="1251625"/>
            <a:ext cx="928303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ko-KR" altLang="en-US" sz="2000" dirty="0" err="1" smtClean="0"/>
              <a:t>관계형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데이터베이스의 구성 요소</a:t>
            </a:r>
            <a:endParaRPr lang="en-US" altLang="ko-KR" sz="2000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특별한 의미를 지닌 열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키</a:t>
            </a: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>  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기본키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(Primary Key)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> 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테이블의 지정된 행을 식별할 수 있는 유일한 값이어야 한다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- </a:t>
            </a:r>
            <a:r>
              <a:rPr lang="ko-KR" altLang="en-US" sz="1600" dirty="0" smtClean="0"/>
              <a:t>값의 중복이 없어야 한다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- NULL</a:t>
            </a:r>
            <a:r>
              <a:rPr lang="ko-KR" altLang="en-US" sz="1600" dirty="0" smtClean="0"/>
              <a:t>값을 가질 수 없다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- </a:t>
            </a:r>
            <a:r>
              <a:rPr lang="ko-KR" altLang="en-US" sz="1600" dirty="0" smtClean="0"/>
              <a:t>주민등록번호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학번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사번</a:t>
            </a:r>
            <a:r>
              <a:rPr lang="ko-KR" altLang="en-US" sz="1600" dirty="0" smtClean="0"/>
              <a:t> 등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   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보조키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- </a:t>
            </a:r>
            <a:r>
              <a:rPr lang="ko-KR" altLang="en-US" sz="1600" dirty="0" smtClean="0"/>
              <a:t>대체키 또는 </a:t>
            </a:r>
            <a:r>
              <a:rPr lang="ko-KR" altLang="en-US" sz="1600" dirty="0" err="1" smtClean="0"/>
              <a:t>후보키라</a:t>
            </a:r>
            <a:r>
              <a:rPr lang="ko-KR" altLang="en-US" sz="1600" dirty="0" smtClean="0"/>
              <a:t> 하며 </a:t>
            </a:r>
            <a:r>
              <a:rPr lang="ko-KR" altLang="en-US" sz="1600" dirty="0" err="1" smtClean="0"/>
              <a:t>후보키</a:t>
            </a:r>
            <a:r>
              <a:rPr lang="ko-KR" altLang="en-US" sz="1600" dirty="0" smtClean="0"/>
              <a:t> 중에서 </a:t>
            </a:r>
            <a:r>
              <a:rPr lang="ko-KR" altLang="en-US" sz="1600" dirty="0" err="1" smtClean="0"/>
              <a:t>기본키로</a:t>
            </a:r>
            <a:r>
              <a:rPr lang="ko-KR" altLang="en-US" sz="1600" dirty="0" smtClean="0"/>
              <a:t> 지정되지 않은 열이다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072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024" y="188640"/>
            <a:ext cx="4754579" cy="854968"/>
          </a:xfrm>
        </p:spPr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64568" y="1179938"/>
            <a:ext cx="8094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  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외래키</a:t>
            </a:r>
            <a:r>
              <a:rPr lang="en-US" altLang="ko-KR" b="1" dirty="0" smtClean="0">
                <a:solidFill>
                  <a:srgbClr val="C00000"/>
                </a:solidFill>
              </a:rPr>
              <a:t>(FK : Foreign Key)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  </a:t>
            </a:r>
            <a:r>
              <a:rPr lang="en-US" altLang="ko-KR" dirty="0" smtClean="0"/>
              <a:t>-  </a:t>
            </a:r>
            <a:r>
              <a:rPr lang="ko-KR" altLang="en-US" dirty="0" smtClean="0"/>
              <a:t>특정 테이블에 포함되어 있으면서 다른 테이블의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지정된 키</a:t>
            </a:r>
            <a:endParaRPr lang="en-US" altLang="ko-KR" dirty="0" smtClean="0"/>
          </a:p>
        </p:txBody>
      </p:sp>
      <p:graphicFrame>
        <p:nvGraphicFramePr>
          <p:cNvPr id="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2973142"/>
              </p:ext>
            </p:extLst>
          </p:nvPr>
        </p:nvGraphicFramePr>
        <p:xfrm>
          <a:off x="2186693" y="4192488"/>
          <a:ext cx="5027231" cy="18186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701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44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044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사원 번호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사원 이름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나이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부서코드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501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이강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23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502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김산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24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503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남한강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31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504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북한강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35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5949114" y="4077072"/>
            <a:ext cx="1170130" cy="208823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186692" y="4150464"/>
            <a:ext cx="1170130" cy="187220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3759446"/>
              </p:ext>
            </p:extLst>
          </p:nvPr>
        </p:nvGraphicFramePr>
        <p:xfrm>
          <a:off x="2372711" y="2276872"/>
          <a:ext cx="3804425" cy="122413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27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8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8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10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부서 코드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부서 이름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위치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1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전산팀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서울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1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총무팀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인천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2333851" y="2204864"/>
            <a:ext cx="1248139" cy="151216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957226" y="4689140"/>
            <a:ext cx="1092118" cy="4320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외래키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75614" y="2758616"/>
            <a:ext cx="1092118" cy="4320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기본키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340602" y="4857120"/>
            <a:ext cx="1092118" cy="4320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기본키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꺾인 연결선 19"/>
          <p:cNvCxnSpPr>
            <a:stCxn id="17" idx="2"/>
            <a:endCxn id="7" idx="0"/>
          </p:cNvCxnSpPr>
          <p:nvPr/>
        </p:nvCxnSpPr>
        <p:spPr>
          <a:xfrm rot="16200000" flipH="1">
            <a:off x="4566030" y="2108923"/>
            <a:ext cx="360040" cy="3576258"/>
          </a:xfrm>
          <a:prstGeom prst="bentConnector3">
            <a:avLst/>
          </a:prstGeom>
          <a:ln w="19050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07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024" y="188640"/>
            <a:ext cx="6981224" cy="854968"/>
          </a:xfrm>
        </p:spPr>
        <p:txBody>
          <a:bodyPr/>
          <a:lstStyle/>
          <a:p>
            <a:r>
              <a:rPr lang="en-US" altLang="ko-KR" dirty="0" smtClean="0"/>
              <a:t>   SQL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06506" y="1124744"/>
            <a:ext cx="8915400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</a:t>
            </a:r>
            <a:r>
              <a:rPr lang="en-US" altLang="ko-KR" sz="2000" b="1" dirty="0" smtClean="0"/>
              <a:t>SQL(Structured Query Language)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C00000"/>
                </a:solidFill>
              </a:rPr>
              <a:t>‘</a:t>
            </a:r>
            <a:r>
              <a:rPr lang="ko-KR" altLang="en-US" sz="1600" dirty="0" err="1" smtClean="0">
                <a:solidFill>
                  <a:srgbClr val="C00000"/>
                </a:solidFill>
              </a:rPr>
              <a:t>에스큐엘</a:t>
            </a:r>
            <a:r>
              <a:rPr lang="en-US" altLang="ko-KR" sz="1600" dirty="0" smtClean="0">
                <a:solidFill>
                  <a:srgbClr val="C00000"/>
                </a:solidFill>
              </a:rPr>
              <a:t>’, </a:t>
            </a:r>
            <a:r>
              <a:rPr lang="ko-KR" altLang="en-US" sz="1600" dirty="0" smtClean="0">
                <a:solidFill>
                  <a:srgbClr val="C00000"/>
                </a:solidFill>
              </a:rPr>
              <a:t>또는 </a:t>
            </a:r>
            <a:r>
              <a:rPr lang="en-US" altLang="ko-KR" sz="1600" dirty="0" smtClean="0">
                <a:solidFill>
                  <a:srgbClr val="C00000"/>
                </a:solidFill>
              </a:rPr>
              <a:t>‘</a:t>
            </a:r>
            <a:r>
              <a:rPr lang="ko-KR" altLang="en-US" sz="1600" dirty="0" err="1" smtClean="0">
                <a:solidFill>
                  <a:srgbClr val="C00000"/>
                </a:solidFill>
              </a:rPr>
              <a:t>시퀄</a:t>
            </a:r>
            <a:r>
              <a:rPr lang="en-US" altLang="ko-KR" sz="1600" dirty="0" smtClean="0">
                <a:solidFill>
                  <a:srgbClr val="C00000"/>
                </a:solidFill>
              </a:rPr>
              <a:t>’</a:t>
            </a:r>
            <a:r>
              <a:rPr lang="ko-KR" altLang="en-US" sz="1600" dirty="0" smtClean="0">
                <a:solidFill>
                  <a:srgbClr val="C00000"/>
                </a:solidFill>
              </a:rPr>
              <a:t>이라 부른다</a:t>
            </a:r>
            <a:r>
              <a:rPr lang="en-US" altLang="ko-KR" sz="1600" dirty="0" smtClean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사용자와 데이터베이스 시스템 간에 의사 소통을 하기 위한 언어이다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사용자가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을 이용하여 </a:t>
            </a:r>
            <a:r>
              <a:rPr lang="en-US" altLang="ko-KR" sz="1600" dirty="0" smtClean="0"/>
              <a:t>DB </a:t>
            </a:r>
            <a:r>
              <a:rPr lang="ko-KR" altLang="en-US" sz="1600" dirty="0" smtClean="0"/>
              <a:t>시스템에 데이터의 검색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조작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정의 등을 요구하면 </a:t>
            </a:r>
            <a:r>
              <a:rPr lang="en-US" altLang="ko-KR" sz="1600" dirty="0" smtClean="0"/>
              <a:t>DB </a:t>
            </a:r>
            <a:r>
              <a:rPr lang="ko-KR" altLang="en-US" sz="1600" dirty="0" smtClean="0"/>
              <a:t>시스템이 필요한 데이터를 가져와서 결과를 알려준다</a:t>
            </a:r>
            <a:r>
              <a:rPr lang="en-US" altLang="ko-KR" sz="1600" dirty="0" smtClean="0"/>
              <a:t>.</a:t>
            </a:r>
          </a:p>
        </p:txBody>
      </p:sp>
      <p:graphicFrame>
        <p:nvGraphicFramePr>
          <p:cNvPr id="1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6653753"/>
              </p:ext>
            </p:extLst>
          </p:nvPr>
        </p:nvGraphicFramePr>
        <p:xfrm>
          <a:off x="1130577" y="3356992"/>
          <a:ext cx="8088343" cy="2664296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31915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8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7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개념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90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DDL(Data </a:t>
                      </a:r>
                      <a:r>
                        <a:rPr lang="en-US" altLang="ko-KR" sz="1600" dirty="0" err="1" smtClean="0"/>
                        <a:t>Defiintion</a:t>
                      </a:r>
                      <a:r>
                        <a:rPr lang="en-US" altLang="ko-KR" sz="1600" dirty="0" smtClean="0"/>
                        <a:t> Language)</a:t>
                      </a:r>
                      <a:r>
                        <a:rPr lang="en-US" altLang="ko-KR" sz="1600" baseline="0" dirty="0" smtClean="0"/>
                        <a:t> - </a:t>
                      </a:r>
                      <a:r>
                        <a:rPr lang="ko-KR" altLang="en-US" sz="1600" dirty="0" smtClean="0"/>
                        <a:t>데이터 </a:t>
                      </a:r>
                      <a:r>
                        <a:rPr lang="ko-KR" altLang="en-US" sz="1600" dirty="0" err="1" smtClean="0"/>
                        <a:t>정의어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/>
                        <a:t>테이블을 포함한 여러 객체를 생성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수정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삭제하는 명령어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37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DML(Data </a:t>
                      </a:r>
                      <a:r>
                        <a:rPr lang="en-US" altLang="ko-KR" sz="1600" dirty="0" err="1" smtClean="0"/>
                        <a:t>Defiintion</a:t>
                      </a:r>
                      <a:r>
                        <a:rPr lang="en-US" altLang="ko-KR" sz="1600" dirty="0" smtClean="0"/>
                        <a:t> Language)</a:t>
                      </a:r>
                      <a:r>
                        <a:rPr lang="en-US" altLang="ko-KR" sz="1600" baseline="0" dirty="0" smtClean="0"/>
                        <a:t> - </a:t>
                      </a:r>
                      <a:r>
                        <a:rPr lang="ko-KR" altLang="en-US" sz="1600" dirty="0" smtClean="0"/>
                        <a:t>데이터 </a:t>
                      </a:r>
                      <a:r>
                        <a:rPr lang="ko-KR" altLang="en-US" sz="1600" dirty="0" err="1" smtClean="0"/>
                        <a:t>조작어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/>
                        <a:t>데이터를 저장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검색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수정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삭제하는 명령어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737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DCL(Data Control Language)</a:t>
                      </a:r>
                    </a:p>
                    <a:p>
                      <a:pPr algn="l" latinLnBrk="1"/>
                      <a:r>
                        <a:rPr lang="ko-KR" altLang="en-US" sz="1600" dirty="0" smtClean="0"/>
                        <a:t>데이터 </a:t>
                      </a:r>
                      <a:r>
                        <a:rPr lang="ko-KR" altLang="en-US" sz="1600" dirty="0" err="1" smtClean="0"/>
                        <a:t>제어어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데이터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사용 권한과 관련된 명령어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84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024" y="188640"/>
            <a:ext cx="6981224" cy="854968"/>
          </a:xfrm>
        </p:spPr>
        <p:txBody>
          <a:bodyPr/>
          <a:lstStyle/>
          <a:p>
            <a:r>
              <a:rPr lang="en-US" altLang="ko-KR" dirty="0" smtClean="0"/>
              <a:t>   SQL</a:t>
            </a:r>
            <a:r>
              <a:rPr lang="ko-KR" altLang="en-US" dirty="0"/>
              <a:t> </a:t>
            </a:r>
            <a:r>
              <a:rPr lang="en-US" altLang="ko-KR" dirty="0" smtClean="0"/>
              <a:t>- DDL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862136" y="1340768"/>
            <a:ext cx="3586808" cy="50405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</a:t>
            </a:r>
            <a:r>
              <a:rPr lang="en-US" altLang="ko-KR" sz="2000" b="1" dirty="0" smtClean="0"/>
              <a:t>DDL(</a:t>
            </a:r>
            <a:r>
              <a:rPr lang="ko-KR" altLang="en-US" sz="2000" b="1" dirty="0" smtClean="0"/>
              <a:t>데이터 </a:t>
            </a:r>
            <a:r>
              <a:rPr lang="ko-KR" altLang="en-US" sz="2000" b="1" dirty="0" err="1" smtClean="0"/>
              <a:t>정의어</a:t>
            </a:r>
            <a:r>
              <a:rPr lang="en-US" altLang="ko-KR" sz="2000" b="1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4776" y="1916832"/>
            <a:ext cx="47303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▷ 테이블 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   create table </a:t>
            </a:r>
            <a:r>
              <a:rPr lang="ko-KR" altLang="en-US" dirty="0" smtClean="0"/>
              <a:t>테이블이름</a:t>
            </a:r>
            <a:r>
              <a:rPr lang="en-US" altLang="ko-KR" dirty="0" smtClean="0"/>
              <a:t>(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name char(10),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age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smtClean="0"/>
              <a:t>     )</a:t>
            </a:r>
          </a:p>
          <a:p>
            <a:endParaRPr lang="en-US" altLang="ko-KR" dirty="0" smtClean="0"/>
          </a:p>
          <a:p>
            <a:r>
              <a:rPr lang="ko-KR" altLang="en-US" dirty="0"/>
              <a:t>▷ </a:t>
            </a:r>
            <a:r>
              <a:rPr lang="ko-KR" altLang="en-US" dirty="0" smtClean="0"/>
              <a:t>테이블 삭제</a:t>
            </a:r>
            <a:endParaRPr lang="en-US" altLang="ko-KR" dirty="0"/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   drop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table </a:t>
            </a:r>
            <a:r>
              <a:rPr lang="ko-KR" altLang="en-US" dirty="0" smtClean="0"/>
              <a:t>테이블 이름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▷ 테이블 </a:t>
            </a:r>
            <a:r>
              <a:rPr lang="ko-KR" altLang="en-US" dirty="0" smtClean="0"/>
              <a:t>변</a:t>
            </a:r>
            <a:r>
              <a:rPr lang="ko-KR" altLang="en-US" dirty="0"/>
              <a:t>경</a:t>
            </a:r>
            <a:endParaRPr lang="en-US" altLang="ko-KR" dirty="0"/>
          </a:p>
          <a:p>
            <a:r>
              <a:rPr lang="en-US" altLang="ko-KR" dirty="0" smtClean="0"/>
              <a:t>    </a:t>
            </a:r>
            <a:r>
              <a:rPr lang="en-US" altLang="ko-KR" b="1" dirty="0" smtClean="0">
                <a:solidFill>
                  <a:srgbClr val="C00000"/>
                </a:solidFill>
              </a:rPr>
              <a:t>alter table </a:t>
            </a:r>
            <a:r>
              <a:rPr lang="ko-KR" altLang="en-US" dirty="0" smtClean="0"/>
              <a:t>테이블 이름 </a:t>
            </a:r>
            <a:r>
              <a:rPr lang="en-US" altLang="ko-KR" b="1" dirty="0" smtClean="0">
                <a:solidFill>
                  <a:srgbClr val="C00000"/>
                </a:solidFill>
              </a:rPr>
              <a:t>add</a:t>
            </a:r>
            <a:r>
              <a:rPr lang="en-US" altLang="ko-KR" dirty="0" smtClean="0"/>
              <a:t> </a:t>
            </a:r>
            <a:r>
              <a:rPr lang="ko-KR" altLang="en-US" dirty="0" smtClean="0"/>
              <a:t>칼럼추가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042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024" y="188640"/>
            <a:ext cx="6981224" cy="854968"/>
          </a:xfrm>
        </p:spPr>
        <p:txBody>
          <a:bodyPr/>
          <a:lstStyle/>
          <a:p>
            <a:r>
              <a:rPr lang="en-US" altLang="ko-KR" dirty="0" smtClean="0"/>
              <a:t>   SQL</a:t>
            </a:r>
            <a:r>
              <a:rPr lang="ko-KR" altLang="en-US" dirty="0"/>
              <a:t> </a:t>
            </a:r>
            <a:r>
              <a:rPr lang="en-US" altLang="ko-KR" dirty="0" smtClean="0"/>
              <a:t>- DML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862136" y="1412776"/>
            <a:ext cx="3586808" cy="50405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</a:t>
            </a:r>
            <a:r>
              <a:rPr lang="en-US" altLang="ko-KR" sz="2000" b="1" dirty="0" smtClean="0"/>
              <a:t>DML(</a:t>
            </a:r>
            <a:r>
              <a:rPr lang="ko-KR" altLang="en-US" sz="2000" b="1" dirty="0" smtClean="0"/>
              <a:t>데이터 </a:t>
            </a:r>
            <a:r>
              <a:rPr lang="ko-KR" altLang="en-US" sz="2000" b="1" dirty="0" err="1" smtClean="0"/>
              <a:t>조작어</a:t>
            </a:r>
            <a:r>
              <a:rPr lang="en-US" altLang="ko-KR" sz="2000" b="1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4776" y="1916832"/>
            <a:ext cx="71786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자료 삽입</a:t>
            </a:r>
            <a:r>
              <a:rPr lang="en-US" altLang="ko-KR" dirty="0" smtClean="0"/>
              <a:t>(insert)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    insert into </a:t>
            </a:r>
            <a:r>
              <a:rPr lang="ko-KR" altLang="en-US" b="1" dirty="0" smtClean="0"/>
              <a:t>테이블이름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칼럼명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values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값</a:t>
            </a:r>
            <a:r>
              <a:rPr lang="en-US" altLang="ko-KR" b="1" dirty="0" smtClean="0"/>
              <a:t>1, </a:t>
            </a:r>
            <a:r>
              <a:rPr lang="ko-KR" altLang="en-US" b="1" dirty="0" smtClean="0"/>
              <a:t>값</a:t>
            </a:r>
            <a:r>
              <a:rPr lang="en-US" altLang="ko-KR" b="1" dirty="0" smtClean="0"/>
              <a:t>2)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/>
              <a:t>▷ 자료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(select)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   </a:t>
            </a:r>
            <a:r>
              <a:rPr lang="en-US" altLang="ko-KR" b="1" dirty="0" smtClean="0">
                <a:solidFill>
                  <a:srgbClr val="C00000"/>
                </a:solidFill>
              </a:rPr>
              <a:t>select </a:t>
            </a:r>
            <a:r>
              <a:rPr lang="ko-KR" altLang="en-US" b="1" dirty="0" err="1" smtClean="0"/>
              <a:t>칼럼명</a:t>
            </a:r>
            <a:r>
              <a:rPr lang="en-US" altLang="ko-KR" b="1" dirty="0" smtClean="0">
                <a:solidFill>
                  <a:srgbClr val="C00000"/>
                </a:solidFill>
              </a:rPr>
              <a:t> from </a:t>
            </a:r>
            <a:r>
              <a:rPr lang="ko-KR" altLang="en-US" b="1" dirty="0" smtClean="0"/>
              <a:t>테이블이름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/>
              <a:t>▷ </a:t>
            </a:r>
            <a:r>
              <a:rPr lang="ko-KR" altLang="en-US" dirty="0" smtClean="0"/>
              <a:t>자료 수정</a:t>
            </a:r>
            <a:r>
              <a:rPr lang="en-US" altLang="ko-KR" dirty="0" smtClean="0"/>
              <a:t>(update)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    update </a:t>
            </a:r>
            <a:r>
              <a:rPr lang="ko-KR" altLang="en-US" b="1" dirty="0" smtClean="0"/>
              <a:t>테이블이름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set=‘</a:t>
            </a:r>
            <a:r>
              <a:rPr lang="ko-KR" altLang="en-US" b="1" dirty="0" smtClean="0"/>
              <a:t>변경내용</a:t>
            </a:r>
            <a:r>
              <a:rPr lang="en-US" altLang="ko-KR" b="1" dirty="0" smtClean="0">
                <a:solidFill>
                  <a:srgbClr val="C00000"/>
                </a:solidFill>
              </a:rPr>
              <a:t>’ where </a:t>
            </a:r>
            <a:r>
              <a:rPr lang="ko-KR" altLang="en-US" b="1" dirty="0" err="1" smtClean="0"/>
              <a:t>칼럼명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▷ </a:t>
            </a:r>
            <a:r>
              <a:rPr lang="ko-KR" altLang="en-US" dirty="0" smtClean="0"/>
              <a:t>자료 삭제</a:t>
            </a:r>
            <a:r>
              <a:rPr lang="en-US" altLang="ko-KR" dirty="0" smtClean="0"/>
              <a:t>(delete)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en-US" altLang="ko-KR" b="1" dirty="0" smtClean="0">
                <a:solidFill>
                  <a:srgbClr val="C00000"/>
                </a:solidFill>
              </a:rPr>
              <a:t>delete from </a:t>
            </a:r>
            <a:r>
              <a:rPr lang="ko-KR" altLang="en-US" dirty="0" smtClean="0"/>
              <a:t>테이블 이름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1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024" y="188640"/>
            <a:ext cx="6981224" cy="854968"/>
          </a:xfrm>
        </p:spPr>
        <p:txBody>
          <a:bodyPr/>
          <a:lstStyle/>
          <a:p>
            <a:r>
              <a:rPr lang="en-US" altLang="ko-KR" dirty="0" smtClean="0"/>
              <a:t>   SQL</a:t>
            </a:r>
            <a:r>
              <a:rPr lang="ko-KR" altLang="en-US" dirty="0"/>
              <a:t> </a:t>
            </a:r>
            <a:r>
              <a:rPr lang="en-US" altLang="ko-KR" dirty="0" smtClean="0"/>
              <a:t>- DCL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862136" y="1340768"/>
            <a:ext cx="3586808" cy="50405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</a:t>
            </a:r>
            <a:r>
              <a:rPr lang="en-US" altLang="ko-KR" sz="2000" b="1" dirty="0" smtClean="0"/>
              <a:t>DCL(</a:t>
            </a:r>
            <a:r>
              <a:rPr lang="ko-KR" altLang="en-US" sz="2000" b="1" dirty="0" smtClean="0"/>
              <a:t>데이터 </a:t>
            </a:r>
            <a:r>
              <a:rPr lang="ko-KR" altLang="en-US" sz="2000" b="1" dirty="0" err="1" smtClean="0"/>
              <a:t>제어어</a:t>
            </a:r>
            <a:r>
              <a:rPr lang="en-US" altLang="ko-KR" sz="2000" b="1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90463" y="1812880"/>
            <a:ext cx="71786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ko-KR" altLang="en-US" dirty="0" err="1" smtClean="0"/>
              <a:t>커밋과</a:t>
            </a:r>
            <a:r>
              <a:rPr lang="ko-KR" altLang="en-US" dirty="0" smtClean="0"/>
              <a:t> 롤백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    </a:t>
            </a:r>
            <a:r>
              <a:rPr lang="ko-KR" altLang="en-US" dirty="0" smtClean="0"/>
              <a:t>트랜잭션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작은 업무 단위</a:t>
            </a:r>
            <a:r>
              <a:rPr lang="en-US" altLang="ko-KR" dirty="0" smtClean="0"/>
              <a:t>) </a:t>
            </a:r>
            <a:r>
              <a:rPr lang="ko-KR" altLang="en-US" dirty="0" smtClean="0"/>
              <a:t>완료를 의미하는 명령어</a:t>
            </a:r>
            <a:r>
              <a:rPr lang="en-US" altLang="ko-KR" dirty="0" smtClean="0"/>
              <a:t> - </a:t>
            </a:r>
            <a:r>
              <a:rPr lang="en-US" altLang="ko-KR" b="1" dirty="0" smtClean="0">
                <a:solidFill>
                  <a:srgbClr val="C00000"/>
                </a:solidFill>
              </a:rPr>
              <a:t>commit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   </a:t>
            </a:r>
            <a:r>
              <a:rPr lang="ko-KR" altLang="en-US" dirty="0" smtClean="0"/>
              <a:t>변경사항을 취소하고 원래대로 복구하는 명령어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en-US" altLang="ko-KR" b="1" dirty="0" smtClean="0">
                <a:solidFill>
                  <a:srgbClr val="C00000"/>
                </a:solidFill>
              </a:rPr>
              <a:t>rollback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/>
              <a:t>▷ </a:t>
            </a:r>
            <a:r>
              <a:rPr lang="ko-KR" altLang="en-US" dirty="0" smtClean="0"/>
              <a:t>권한 부여와 해제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   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권한을 부여하는 명령어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b="1" dirty="0" smtClean="0">
                <a:solidFill>
                  <a:srgbClr val="C00000"/>
                </a:solidFill>
              </a:rPr>
              <a:t>grant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en-US" altLang="ko-KR" dirty="0"/>
              <a:t>DB </a:t>
            </a:r>
            <a:r>
              <a:rPr lang="ko-KR" altLang="en-US" dirty="0"/>
              <a:t>권한을 </a:t>
            </a:r>
            <a:r>
              <a:rPr lang="ko-KR" altLang="en-US" dirty="0" smtClean="0"/>
              <a:t>해</a:t>
            </a:r>
            <a:r>
              <a:rPr lang="ko-KR" altLang="en-US" dirty="0"/>
              <a:t>제</a:t>
            </a:r>
            <a:r>
              <a:rPr lang="ko-KR" altLang="en-US" dirty="0" smtClean="0"/>
              <a:t>하는 명령어 </a:t>
            </a:r>
            <a:r>
              <a:rPr lang="en-US" altLang="ko-KR" dirty="0" smtClean="0"/>
              <a:t>- </a:t>
            </a:r>
            <a:r>
              <a:rPr lang="en-US" altLang="ko-KR" b="1" dirty="0" smtClean="0">
                <a:solidFill>
                  <a:srgbClr val="C00000"/>
                </a:solidFill>
              </a:rPr>
              <a:t>revoke</a:t>
            </a:r>
            <a:endParaRPr lang="en-US" altLang="ko-KR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4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79566" y="1772816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데이터 베이스란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?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424608" y="1484784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9567" y="458112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Member DB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관리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24608" y="429309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79567" y="314096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SQLite3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24608" y="285293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1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40938" y="1124744"/>
            <a:ext cx="8460534" cy="1992035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s</a:t>
            </a:r>
            <a:r>
              <a:rPr lang="en-US" altLang="ko-KR" sz="2000" b="1" dirty="0" smtClean="0"/>
              <a:t>qlite3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Oracle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데이터베이스 관리 시스템이지만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서버에 위치하지 않고 응용프로그램에 넣어 사용하는 파일이다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Python</a:t>
            </a:r>
            <a:r>
              <a:rPr lang="ko-KR" altLang="en-US" dirty="0" smtClean="0"/>
              <a:t>에서는 내장된 라이브러리이므로 </a:t>
            </a:r>
            <a:r>
              <a:rPr lang="en-US" altLang="ko-KR" b="1" dirty="0" smtClean="0"/>
              <a:t>import sqlite3</a:t>
            </a:r>
            <a:r>
              <a:rPr lang="ko-KR" altLang="en-US" dirty="0" smtClean="0"/>
              <a:t>로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6536" y="3171879"/>
            <a:ext cx="8424936" cy="153233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DB Browser for sqlite3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오픈소스</a:t>
            </a:r>
            <a:r>
              <a:rPr lang="ko-KR" altLang="en-US" dirty="0" smtClean="0"/>
              <a:t> 소프트웨어로 </a:t>
            </a:r>
            <a:r>
              <a:rPr lang="en-US" altLang="ko-KR" dirty="0" smtClean="0"/>
              <a:t>SQLite </a:t>
            </a:r>
            <a:r>
              <a:rPr lang="ko-KR" altLang="en-US" dirty="0" smtClean="0"/>
              <a:t>데이터베이스를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기반으로 편리하게 조작할 수 </a:t>
            </a:r>
            <a:r>
              <a:rPr lang="ko-KR" altLang="en-US" dirty="0"/>
              <a:t>있</a:t>
            </a:r>
            <a:r>
              <a:rPr lang="ko-KR" altLang="en-US" dirty="0" smtClean="0"/>
              <a:t>도록 해주는 </a:t>
            </a:r>
            <a:r>
              <a:rPr lang="en-US" altLang="ko-KR" dirty="0" smtClean="0"/>
              <a:t>tool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– </a:t>
            </a:r>
            <a:r>
              <a:rPr lang="ko-KR" altLang="en-US" dirty="0" smtClean="0"/>
              <a:t>다운로드 및 설치 필요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13"/>
          <a:stretch/>
        </p:blipFill>
        <p:spPr>
          <a:xfrm>
            <a:off x="1707615" y="4700359"/>
            <a:ext cx="5550658" cy="1734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6" name="직선 연결선 5"/>
          <p:cNvCxnSpPr/>
          <p:nvPr/>
        </p:nvCxnSpPr>
        <p:spPr>
          <a:xfrm>
            <a:off x="1496616" y="6021288"/>
            <a:ext cx="61206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5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91207" y="1348254"/>
            <a:ext cx="6842113" cy="1072634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SQL </a:t>
            </a:r>
            <a:r>
              <a:rPr lang="ko-KR" altLang="en-US" sz="2000" b="1" dirty="0" smtClean="0"/>
              <a:t>언어 실습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새 데이터베이스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mydb.db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이름으로 저장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708920"/>
            <a:ext cx="3249006" cy="2583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2708920"/>
            <a:ext cx="2376264" cy="16544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1635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08584" y="1268760"/>
            <a:ext cx="4788126" cy="547100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Sqlite3 Document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88840"/>
            <a:ext cx="3317022" cy="39488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3"/>
          <a:stretch/>
        </p:blipFill>
        <p:spPr>
          <a:xfrm>
            <a:off x="5025008" y="2276872"/>
            <a:ext cx="4437791" cy="30787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403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67158" y="1375906"/>
            <a:ext cx="4154316" cy="612934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employee </a:t>
            </a:r>
            <a:r>
              <a:rPr lang="ko-KR" altLang="en-US" sz="2000" b="1" dirty="0" smtClean="0"/>
              <a:t>테이블</a:t>
            </a:r>
            <a:r>
              <a:rPr lang="en-US" altLang="ko-KR" sz="2000" b="1" dirty="0" smtClean="0"/>
              <a:t>(Entity)</a:t>
            </a:r>
            <a:r>
              <a:rPr lang="ko-KR" altLang="en-US" sz="2000" b="1" dirty="0" smtClean="0"/>
              <a:t> 만들기</a:t>
            </a:r>
            <a:endParaRPr lang="en-US" altLang="ko-KR" sz="20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07906"/>
              </p:ext>
            </p:extLst>
          </p:nvPr>
        </p:nvGraphicFramePr>
        <p:xfrm>
          <a:off x="1280592" y="2325148"/>
          <a:ext cx="3456384" cy="2183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940"/>
                <a:gridCol w="1956444"/>
              </a:tblGrid>
              <a:tr h="407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데이터 타입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441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 char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고정길이 문자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441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 text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가변길이 문자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441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 integer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err="1" smtClean="0"/>
                        <a:t>정수값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441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 real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err="1" smtClean="0"/>
                        <a:t>실수값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474" y="2348878"/>
            <a:ext cx="3528392" cy="16195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555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91207" y="1216428"/>
            <a:ext cx="8460534" cy="1072634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SQL </a:t>
            </a:r>
            <a:r>
              <a:rPr lang="ko-KR" altLang="en-US" sz="2000" b="1" dirty="0" smtClean="0"/>
              <a:t>언어 실습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employee </a:t>
            </a:r>
            <a:r>
              <a:rPr lang="ko-KR" altLang="en-US" dirty="0" smtClean="0"/>
              <a:t>테이블 생성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자료 추가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자료 검색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496616" y="4581128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문자 자료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홑따옴표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쌍따옴표</a:t>
            </a:r>
            <a:r>
              <a:rPr lang="ko-KR" altLang="en-US" dirty="0" smtClean="0"/>
              <a:t> 사용가능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96616" y="5157192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주석 처리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하이픈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(-- 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347" y="2480320"/>
            <a:ext cx="5685013" cy="15850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418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91207" y="1216428"/>
            <a:ext cx="8460534" cy="547100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SELECT </a:t>
            </a:r>
            <a:r>
              <a:rPr lang="ko-KR" altLang="en-US" sz="2000" b="1" dirty="0" smtClean="0"/>
              <a:t>실습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589" y="4005064"/>
            <a:ext cx="1872208" cy="15234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4050773"/>
            <a:ext cx="1852710" cy="14320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443" y="2132856"/>
            <a:ext cx="5285789" cy="1338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7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dirty="0" smtClean="0"/>
              <a:t>데이터베이스 연결하기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888" y="2492896"/>
            <a:ext cx="2141406" cy="952583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064568" y="1268760"/>
            <a:ext cx="4176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데이터베이스 연결하기</a:t>
            </a:r>
            <a:endParaRPr lang="en-US" altLang="ko-KR" sz="2000" b="1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모듈로 만들기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896" y="2492896"/>
            <a:ext cx="4625741" cy="15927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461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Member </a:t>
            </a:r>
            <a:r>
              <a:rPr lang="ko-KR" altLang="en-US" sz="2800" dirty="0" smtClean="0"/>
              <a:t>테이블 생성하기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988840"/>
            <a:ext cx="1828959" cy="1676545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064568" y="1372706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b="1" dirty="0" err="1" smtClean="0"/>
              <a:t>데이블</a:t>
            </a:r>
            <a:r>
              <a:rPr lang="ko-KR" altLang="en-US" sz="2000" b="1" dirty="0" smtClean="0"/>
              <a:t> 만들기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8" y="1268760"/>
            <a:ext cx="4473328" cy="53192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776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Member </a:t>
            </a:r>
            <a:r>
              <a:rPr lang="ko-KR" altLang="en-US" sz="2800" dirty="0" smtClean="0"/>
              <a:t>테이블 생성하기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08584" y="1412776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테이블 생성 확인</a:t>
            </a:r>
            <a:endParaRPr lang="en-US" altLang="ko-KR" sz="20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44" y="2216968"/>
            <a:ext cx="3480847" cy="3168352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3470715" y="2632299"/>
            <a:ext cx="1986342" cy="37305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5457057" y="2818824"/>
            <a:ext cx="50405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61112" y="2563435"/>
            <a:ext cx="2020292" cy="51077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smtClean="0">
                <a:solidFill>
                  <a:sysClr val="windowText" lastClr="000000"/>
                </a:solidFill>
              </a:rPr>
              <a:t>① 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pydb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연결하기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66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Member </a:t>
            </a:r>
            <a:r>
              <a:rPr lang="ko-KR" altLang="en-US" sz="2800" dirty="0" smtClean="0"/>
              <a:t>테이블 자료 삽입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08584" y="1340768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자료 삽입</a:t>
            </a:r>
            <a:r>
              <a:rPr lang="en-US" altLang="ko-KR" sz="2000" b="1" dirty="0" smtClean="0"/>
              <a:t>(insert)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69" y="1988840"/>
            <a:ext cx="5974598" cy="3833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70" r="27817"/>
          <a:stretch/>
        </p:blipFill>
        <p:spPr>
          <a:xfrm>
            <a:off x="7393227" y="3429000"/>
            <a:ext cx="2156318" cy="18703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2933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0048" y="269776"/>
            <a:ext cx="3524840" cy="854968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6506" y="1124744"/>
            <a:ext cx="9283031" cy="273630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   </a:t>
            </a:r>
            <a:r>
              <a:rPr lang="ko-KR" altLang="en-US" sz="2000" b="1" dirty="0" smtClean="0"/>
              <a:t>데이터베이스</a:t>
            </a:r>
            <a:r>
              <a:rPr lang="en-US" altLang="ko-KR" sz="2000" b="1" dirty="0" smtClean="0"/>
              <a:t>(Database)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데이터들이 모여있는 데이터의 집합으로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서로 관련 있는 데이터들의 모임이다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메모장에 두서없이 적어 놓은 단어들의 모임은 데이터베이스가 아님</a:t>
            </a:r>
            <a:r>
              <a:rPr lang="en-US" altLang="ko-KR" sz="1600" dirty="0" smtClean="0"/>
              <a:t>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데이터베이스와 생활</a:t>
            </a:r>
            <a:endParaRPr lang="en-US" altLang="ko-KR" sz="16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 smtClean="0"/>
              <a:t>    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학교 홈페이지에서 수강신청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성적 조회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 smtClean="0"/>
              <a:t>         </a:t>
            </a:r>
            <a:r>
              <a:rPr lang="ko-KR" altLang="en-US" sz="1600" dirty="0" smtClean="0"/>
              <a:t>전산화된 도서관에서 도서 검색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비행기나 기차 예매 등</a:t>
            </a:r>
            <a:endParaRPr lang="en-US" altLang="ko-KR" sz="16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96392"/>
              </p:ext>
            </p:extLst>
          </p:nvPr>
        </p:nvGraphicFramePr>
        <p:xfrm>
          <a:off x="740532" y="4377320"/>
          <a:ext cx="4758528" cy="121192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092121">
                  <a:extLst>
                    <a:ext uri="{9D8B030D-6E8A-4147-A177-3AD203B41FA5}">
                      <a16:colId xmlns="" xmlns:a16="http://schemas.microsoft.com/office/drawing/2014/main" val="1302133471"/>
                    </a:ext>
                  </a:extLst>
                </a:gridCol>
                <a:gridCol w="1014113">
                  <a:extLst>
                    <a:ext uri="{9D8B030D-6E8A-4147-A177-3AD203B41FA5}">
                      <a16:colId xmlns="" xmlns:a16="http://schemas.microsoft.com/office/drawing/2014/main" val="3478021724"/>
                    </a:ext>
                  </a:extLst>
                </a:gridCol>
                <a:gridCol w="1326147"/>
                <a:gridCol w="1326147"/>
              </a:tblGrid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u="sng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4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생년월일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학과명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15197872"/>
                  </a:ext>
                </a:extLst>
              </a:tr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20150001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오상식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1987. 6. 10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컴퓨터공학과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01167864"/>
                  </a:ext>
                </a:extLst>
              </a:tr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20171010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최정보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1995.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5. 5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전자공학과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20182121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김나래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1993.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12. 1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기계공학과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0532" y="4000011"/>
            <a:ext cx="1482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학생 테이블</a:t>
            </a:r>
            <a:endParaRPr lang="ko-KR" altLang="en-US" sz="14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010949"/>
              </p:ext>
            </p:extLst>
          </p:nvPr>
        </p:nvGraphicFramePr>
        <p:xfrm>
          <a:off x="5733087" y="4377320"/>
          <a:ext cx="3666409" cy="90894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70130">
                  <a:extLst>
                    <a:ext uri="{9D8B030D-6E8A-4147-A177-3AD203B41FA5}">
                      <a16:colId xmlns="" xmlns:a16="http://schemas.microsoft.com/office/drawing/2014/main" val="1302133471"/>
                    </a:ext>
                  </a:extLst>
                </a:gridCol>
                <a:gridCol w="1496349">
                  <a:extLst>
                    <a:ext uri="{9D8B030D-6E8A-4147-A177-3AD203B41FA5}">
                      <a16:colId xmlns="" xmlns:a16="http://schemas.microsoft.com/office/drawing/2014/main" val="3478021724"/>
                    </a:ext>
                  </a:extLst>
                </a:gridCol>
                <a:gridCol w="999930"/>
              </a:tblGrid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u="sng" dirty="0" smtClean="0">
                          <a:solidFill>
                            <a:schemeClr val="tx1"/>
                          </a:solidFill>
                        </a:rPr>
                        <a:t>과목번호</a:t>
                      </a:r>
                      <a:endParaRPr lang="ko-KR" altLang="en-US" sz="14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과목명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담당교수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15197872"/>
                  </a:ext>
                </a:extLst>
              </a:tr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0303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웹 프로그래밍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송미영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01167864"/>
                  </a:ext>
                </a:extLst>
              </a:tr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0116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데이터베이스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오용철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33087" y="4000011"/>
            <a:ext cx="1482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과</a:t>
            </a:r>
            <a:r>
              <a:rPr lang="ko-KR" altLang="en-US" sz="1400" dirty="0"/>
              <a:t>목</a:t>
            </a:r>
            <a:r>
              <a:rPr lang="ko-KR" altLang="en-US" sz="1400" dirty="0" smtClean="0"/>
              <a:t> 테이블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920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Member </a:t>
            </a:r>
            <a:r>
              <a:rPr lang="ko-KR" altLang="en-US" sz="2800" dirty="0" smtClean="0"/>
              <a:t>테이블 자료 삽입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08584" y="1346367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자료 삽입</a:t>
            </a:r>
            <a:r>
              <a:rPr lang="en-US" altLang="ko-KR" sz="2000" b="1" dirty="0" smtClean="0"/>
              <a:t>(insert- </a:t>
            </a:r>
            <a:r>
              <a:rPr lang="ko-KR" altLang="en-US" sz="2000" b="1" dirty="0" smtClean="0"/>
              <a:t>동적으로 </a:t>
            </a:r>
            <a:r>
              <a:rPr lang="ko-KR" altLang="en-US" sz="2000" b="1" dirty="0" err="1" smtClean="0"/>
              <a:t>여러명</a:t>
            </a:r>
            <a:r>
              <a:rPr lang="ko-KR" altLang="en-US" sz="2000" b="1" dirty="0" smtClean="0"/>
              <a:t> 삽입</a:t>
            </a:r>
            <a:r>
              <a:rPr lang="en-US" altLang="ko-KR" sz="2000" b="1" dirty="0" smtClean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936" y="1936445"/>
            <a:ext cx="6657552" cy="39128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184" y="4005064"/>
            <a:ext cx="2149026" cy="2034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9769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663" y="1916832"/>
            <a:ext cx="4907706" cy="43742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Member </a:t>
            </a:r>
            <a:r>
              <a:rPr lang="ko-KR" altLang="en-US" sz="2800" dirty="0" smtClean="0"/>
              <a:t>테이블 자료 검색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08584" y="1412776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자료 검색</a:t>
            </a:r>
            <a:r>
              <a:rPr lang="en-US" altLang="ko-KR" sz="2000" b="1" dirty="0" smtClean="0"/>
              <a:t>(select - </a:t>
            </a:r>
            <a:r>
              <a:rPr lang="ko-KR" altLang="en-US" sz="2000" b="1" dirty="0" smtClean="0"/>
              <a:t>전체 조회</a:t>
            </a:r>
            <a:r>
              <a:rPr lang="en-US" altLang="ko-KR" sz="2000" b="1" dirty="0" smtClean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60572" y="2492896"/>
            <a:ext cx="3816424" cy="919401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ysClr val="windowText" lastClr="000000"/>
                </a:solidFill>
              </a:rPr>
              <a:t>select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-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commit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을 사용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안함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ysClr val="windowText" lastClr="000000"/>
                </a:solidFill>
              </a:rPr>
              <a:t>Insert, update, delete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–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commit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사용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8" y="3933056"/>
            <a:ext cx="1874683" cy="12345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6446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Member </a:t>
            </a:r>
            <a:r>
              <a:rPr lang="ko-KR" altLang="en-US" sz="2800" dirty="0" smtClean="0"/>
              <a:t>테이블 자료 검색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08584" y="1412776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자료 검색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select_one</a:t>
            </a:r>
            <a:r>
              <a:rPr lang="en-US" altLang="ko-KR" sz="2000" b="1" dirty="0" smtClean="0"/>
              <a:t>) – 1</a:t>
            </a:r>
            <a:r>
              <a:rPr lang="ko-KR" altLang="en-US" sz="2000" b="1" dirty="0" smtClean="0"/>
              <a:t>개의 자료 조회</a:t>
            </a:r>
            <a:r>
              <a:rPr lang="en-US" altLang="ko-KR" sz="2000" b="1" dirty="0" smtClean="0"/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6" y="4509120"/>
            <a:ext cx="1531753" cy="5639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060848"/>
            <a:ext cx="5014395" cy="41913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6249144" y="2420888"/>
            <a:ext cx="2611873" cy="919401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ysClr val="windowText" lastClr="000000"/>
                </a:solidFill>
              </a:rPr>
              <a:t>전체 검색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: 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fetchall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한명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검색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: 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fetchone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24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Member </a:t>
            </a:r>
            <a:r>
              <a:rPr lang="ko-KR" altLang="en-US" sz="2800" dirty="0" smtClean="0"/>
              <a:t>테이블 자료 수정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08584" y="1412776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자료 수정</a:t>
            </a:r>
            <a:r>
              <a:rPr lang="en-US" altLang="ko-KR" sz="2000" b="1" dirty="0" smtClean="0"/>
              <a:t>(update)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88839"/>
            <a:ext cx="6698561" cy="3535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192" y="4437112"/>
            <a:ext cx="2027096" cy="14098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5291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Member </a:t>
            </a:r>
            <a:r>
              <a:rPr lang="ko-KR" altLang="en-US" sz="2800" dirty="0" smtClean="0"/>
              <a:t>테이블 자료 삭제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08584" y="1412776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자료 삭제</a:t>
            </a:r>
            <a:r>
              <a:rPr lang="en-US" altLang="ko-KR" sz="2000" b="1" dirty="0" smtClean="0"/>
              <a:t>(delete)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941" y="1988840"/>
            <a:ext cx="5098222" cy="36960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144" y="4095808"/>
            <a:ext cx="1996613" cy="13336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496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Member </a:t>
            </a:r>
            <a:r>
              <a:rPr lang="ko-KR" altLang="en-US" sz="2800" dirty="0" smtClean="0"/>
              <a:t>테이블 자료 삭제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08584" y="1412776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테이</a:t>
            </a:r>
            <a:r>
              <a:rPr lang="ko-KR" altLang="en-US" sz="2000" b="1" dirty="0"/>
              <a:t>블</a:t>
            </a:r>
            <a:r>
              <a:rPr lang="ko-KR" altLang="en-US" sz="2000" b="1" dirty="0" smtClean="0"/>
              <a:t> 삭제</a:t>
            </a:r>
            <a:r>
              <a:rPr lang="en-US" altLang="ko-KR" sz="2000" b="1" dirty="0" smtClean="0"/>
              <a:t>(drop)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88840"/>
            <a:ext cx="4496190" cy="38560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34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Member </a:t>
            </a:r>
            <a:r>
              <a:rPr lang="ko-KR" altLang="en-US" sz="2800" dirty="0" smtClean="0"/>
              <a:t>테이블 </a:t>
            </a:r>
            <a:r>
              <a:rPr lang="ko-KR" altLang="en-US" dirty="0" err="1" smtClean="0"/>
              <a:t>기본</a:t>
            </a:r>
            <a:r>
              <a:rPr lang="ko-KR" altLang="en-US" dirty="0" err="1"/>
              <a:t>키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08584" y="1412776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b="1" dirty="0" err="1" smtClean="0"/>
              <a:t>기본키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(Primary Key)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746" y="1916832"/>
            <a:ext cx="4104456" cy="44217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548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employee </a:t>
            </a:r>
            <a:r>
              <a:rPr lang="ko-KR" altLang="en-US" sz="2800" dirty="0" smtClean="0"/>
              <a:t>테이블 자료 </a:t>
            </a:r>
            <a:r>
              <a:rPr lang="ko-KR" altLang="en-US" dirty="0" smtClean="0"/>
              <a:t>관</a:t>
            </a:r>
            <a:r>
              <a:rPr lang="ko-KR" altLang="en-US" dirty="0"/>
              <a:t>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412776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employee </a:t>
            </a:r>
            <a:r>
              <a:rPr lang="ko-KR" altLang="en-US" sz="2000" b="1" dirty="0" smtClean="0"/>
              <a:t>테이블</a:t>
            </a:r>
            <a:r>
              <a:rPr lang="en-US" altLang="ko-KR" sz="2000" b="1" dirty="0" smtClean="0"/>
              <a:t> – </a:t>
            </a:r>
            <a:r>
              <a:rPr lang="ko-KR" altLang="en-US" sz="2000" b="1" dirty="0" smtClean="0"/>
              <a:t>함수로 관리하기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전체 검색</a:t>
            </a:r>
            <a:r>
              <a:rPr lang="en-US" altLang="ko-KR" sz="2000" b="1" dirty="0" smtClean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132856"/>
            <a:ext cx="5060884" cy="32403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5142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employee </a:t>
            </a:r>
            <a:r>
              <a:rPr lang="ko-KR" altLang="en-US" sz="2800" dirty="0" smtClean="0"/>
              <a:t>테이블 자료 </a:t>
            </a:r>
            <a:r>
              <a:rPr lang="ko-KR" altLang="en-US" dirty="0" smtClean="0"/>
              <a:t>관</a:t>
            </a:r>
            <a:r>
              <a:rPr lang="ko-KR" altLang="en-US" dirty="0"/>
              <a:t>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412776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회원 추가하기</a:t>
            </a:r>
            <a:endParaRPr lang="en-US" altLang="ko-KR" sz="20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96616" y="4365104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? </a:t>
            </a:r>
            <a:r>
              <a:rPr lang="ko-KR" altLang="en-US" dirty="0" smtClean="0"/>
              <a:t>기호는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동적으로 메모리에 자료 저장함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칼럼 순서대로 </a:t>
            </a:r>
            <a:r>
              <a:rPr lang="ko-KR" altLang="en-US" dirty="0" err="1" smtClean="0"/>
              <a:t>매핑됨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060848"/>
            <a:ext cx="7723566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10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employee </a:t>
            </a:r>
            <a:r>
              <a:rPr lang="ko-KR" altLang="en-US" sz="2800" dirty="0" smtClean="0"/>
              <a:t>테이블 자료 </a:t>
            </a:r>
            <a:r>
              <a:rPr lang="ko-KR" altLang="en-US" dirty="0" smtClean="0"/>
              <a:t>관</a:t>
            </a:r>
            <a:r>
              <a:rPr lang="ko-KR" altLang="en-US" dirty="0"/>
              <a:t>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412776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명의 회원 정보 검색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67" y="2060848"/>
            <a:ext cx="6605212" cy="23367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9273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데이터베이스 관리 시스템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06506" y="1268760"/>
            <a:ext cx="9205023" cy="50405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   </a:t>
            </a:r>
            <a:r>
              <a:rPr lang="ko-KR" altLang="en-US" sz="2200" b="1" dirty="0" smtClean="0"/>
              <a:t>데이터베이스 관리 시스템</a:t>
            </a:r>
            <a:r>
              <a:rPr lang="en-US" altLang="ko-KR" sz="2200" dirty="0" smtClean="0"/>
              <a:t>(Database </a:t>
            </a:r>
            <a:r>
              <a:rPr lang="en-US" altLang="ko-KR" sz="2200" dirty="0" err="1" smtClean="0"/>
              <a:t>Managentment</a:t>
            </a:r>
            <a:r>
              <a:rPr lang="en-US" altLang="ko-KR" sz="2200" dirty="0" smtClean="0"/>
              <a:t> System)</a:t>
            </a:r>
          </a:p>
        </p:txBody>
      </p:sp>
      <p:sp>
        <p:nvSpPr>
          <p:cNvPr id="11" name="원통 10"/>
          <p:cNvSpPr/>
          <p:nvPr/>
        </p:nvSpPr>
        <p:spPr>
          <a:xfrm>
            <a:off x="6903217" y="4869160"/>
            <a:ext cx="1638182" cy="72008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데이터베이스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903217" y="3938322"/>
            <a:ext cx="1638182" cy="570798"/>
          </a:xfrm>
          <a:prstGeom prst="roundRect">
            <a:avLst>
              <a:gd name="adj" fmla="val 8219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DBMS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화살표 연결선 16"/>
          <p:cNvCxnSpPr>
            <a:stCxn id="12" idx="2"/>
          </p:cNvCxnSpPr>
          <p:nvPr/>
        </p:nvCxnSpPr>
        <p:spPr>
          <a:xfrm>
            <a:off x="7722307" y="4509120"/>
            <a:ext cx="3335" cy="43204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26" idx="2"/>
          </p:cNvCxnSpPr>
          <p:nvPr/>
        </p:nvCxnSpPr>
        <p:spPr>
          <a:xfrm>
            <a:off x="7175757" y="3501008"/>
            <a:ext cx="434669" cy="41561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74558" y="1764722"/>
            <a:ext cx="49925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 많은 </a:t>
            </a:r>
            <a:r>
              <a:rPr lang="ko-KR" altLang="en-US" sz="1600" dirty="0"/>
              <a:t>양의 데이터를 정교하게 구축하고 </a:t>
            </a:r>
            <a:r>
              <a:rPr lang="ko-KR" altLang="en-US" sz="1600" dirty="0" smtClean="0"/>
              <a:t>관리하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</a:t>
            </a:r>
            <a:r>
              <a:rPr lang="ko-KR" altLang="en-US" sz="1600" dirty="0" smtClean="0"/>
              <a:t>는 </a:t>
            </a:r>
            <a:r>
              <a:rPr lang="ko-KR" altLang="en-US" sz="1600" dirty="0"/>
              <a:t>소프트웨어이다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 데이터베이스의 </a:t>
            </a:r>
            <a:r>
              <a:rPr lang="ko-KR" altLang="en-US" sz="1600" dirty="0"/>
              <a:t>정의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데이터베이스 갱신</a:t>
            </a:r>
            <a:r>
              <a:rPr lang="en-US" altLang="ko-KR" sz="1600" dirty="0"/>
              <a:t>, </a:t>
            </a:r>
            <a:r>
              <a:rPr lang="ko-KR" altLang="en-US" sz="1600" dirty="0"/>
              <a:t>질의 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</a:t>
            </a:r>
            <a:r>
              <a:rPr lang="ko-KR" altLang="en-US" sz="1600" dirty="0" smtClean="0"/>
              <a:t>처리</a:t>
            </a:r>
            <a:r>
              <a:rPr lang="en-US" altLang="ko-KR" sz="1600" dirty="0"/>
              <a:t>, </a:t>
            </a:r>
            <a:r>
              <a:rPr lang="ko-KR" altLang="en-US" sz="1600" dirty="0"/>
              <a:t>요지보수</a:t>
            </a:r>
            <a:r>
              <a:rPr lang="en-US" altLang="ko-KR" sz="1600" dirty="0"/>
              <a:t>, </a:t>
            </a:r>
            <a:r>
              <a:rPr lang="ko-KR" altLang="en-US" sz="1600" dirty="0"/>
              <a:t>보안 등의 편리한 기능을 </a:t>
            </a:r>
            <a:r>
              <a:rPr lang="ko-KR" altLang="en-US" sz="1600" dirty="0" smtClean="0"/>
              <a:t>제공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 대표적으로 </a:t>
            </a:r>
            <a:r>
              <a:rPr lang="ko-KR" altLang="en-US" sz="1600" dirty="0" err="1"/>
              <a:t>오라클</a:t>
            </a:r>
            <a:r>
              <a:rPr lang="ko-KR" altLang="en-US" sz="1600" dirty="0"/>
              <a:t> 사의 </a:t>
            </a:r>
            <a:r>
              <a:rPr lang="en-US" altLang="ko-KR" sz="1600" dirty="0"/>
              <a:t>Oracle</a:t>
            </a:r>
            <a:r>
              <a:rPr lang="ko-KR" altLang="en-US" sz="1600" dirty="0"/>
              <a:t> 과 </a:t>
            </a:r>
            <a:r>
              <a:rPr lang="en-US" altLang="ko-KR" sz="1600" dirty="0"/>
              <a:t>MySQL,  </a:t>
            </a:r>
            <a:r>
              <a:rPr lang="ko-KR" altLang="en-US" sz="1600" dirty="0" smtClean="0"/>
              <a:t>마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이크로소프트사의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MSSQL</a:t>
            </a:r>
            <a:r>
              <a:rPr lang="ko-KR" altLang="en-US" sz="1600" dirty="0"/>
              <a:t>등이  </a:t>
            </a:r>
            <a:r>
              <a:rPr lang="ko-KR" altLang="en-US" sz="1600" dirty="0" smtClean="0"/>
              <a:t>있다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한편 </a:t>
            </a:r>
            <a:r>
              <a:rPr lang="en-US" altLang="ko-KR" sz="1600" dirty="0" smtClean="0"/>
              <a:t>sqlite3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 서버가 아닌 응용 프로그램에 </a:t>
            </a:r>
            <a:r>
              <a:rPr lang="ko-KR" altLang="en-US" sz="1600" dirty="0" err="1" smtClean="0"/>
              <a:t>넣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어 사용하는 가벼운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경량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데이터베이스이다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8073347" y="3484570"/>
            <a:ext cx="390043" cy="43204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6424382" y="2930210"/>
            <a:ext cx="1502748" cy="570798"/>
          </a:xfrm>
          <a:prstGeom prst="roundRect">
            <a:avLst>
              <a:gd name="adj" fmla="val 8219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응용프로그램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513174" y="1844824"/>
            <a:ext cx="1249708" cy="6939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사용자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8151357" y="2813282"/>
            <a:ext cx="1170129" cy="75973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사용자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7172091" y="2492896"/>
            <a:ext cx="3335" cy="43204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32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employee </a:t>
            </a:r>
            <a:r>
              <a:rPr lang="ko-KR" altLang="en-US" sz="2800" dirty="0" smtClean="0"/>
              <a:t>테이블 자료 </a:t>
            </a:r>
            <a:r>
              <a:rPr lang="ko-KR" altLang="en-US" dirty="0" smtClean="0"/>
              <a:t>관</a:t>
            </a:r>
            <a:r>
              <a:rPr lang="ko-KR" altLang="en-US" dirty="0"/>
              <a:t>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340768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</a:t>
            </a:r>
            <a:r>
              <a:rPr lang="ko-KR" altLang="en-US" sz="2000" b="1" dirty="0" smtClean="0"/>
              <a:t>회원 정보 변경 및 삭제하기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3" y="1844824"/>
            <a:ext cx="5425911" cy="4473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12" y="4221088"/>
            <a:ext cx="3314987" cy="7849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404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520" y="188640"/>
            <a:ext cx="4326083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Releation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64569" y="1353542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  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엔티티</a:t>
            </a:r>
            <a:r>
              <a:rPr lang="en-US" altLang="ko-KR" b="1" dirty="0" smtClean="0">
                <a:solidFill>
                  <a:srgbClr val="C00000"/>
                </a:solidFill>
              </a:rPr>
              <a:t>(Entity) </a:t>
            </a:r>
            <a:r>
              <a:rPr lang="ko-KR" altLang="en-US" b="1" dirty="0" smtClean="0">
                <a:solidFill>
                  <a:srgbClr val="C00000"/>
                </a:solidFill>
              </a:rPr>
              <a:t>관계</a:t>
            </a:r>
            <a:r>
              <a:rPr lang="en-US" altLang="ko-KR" b="1" dirty="0" smtClean="0">
                <a:solidFill>
                  <a:srgbClr val="C00000"/>
                </a:solidFill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</a:rPr>
              <a:t>releation</a:t>
            </a:r>
            <a:r>
              <a:rPr lang="en-US" altLang="ko-KR" b="1" dirty="0" smtClean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- 1</a:t>
            </a:r>
            <a:r>
              <a:rPr lang="ko-KR" altLang="en-US" dirty="0" smtClean="0"/>
              <a:t>대 多의 관계</a:t>
            </a:r>
            <a:r>
              <a:rPr lang="en-US" altLang="ko-KR" dirty="0" smtClean="0"/>
              <a:t>, 1</a:t>
            </a:r>
            <a:r>
              <a:rPr lang="ko-KR" altLang="en-US" dirty="0" smtClean="0"/>
              <a:t>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多 대 多 관계</a:t>
            </a:r>
            <a:endParaRPr lang="en-US" altLang="ko-KR" dirty="0" smtClean="0"/>
          </a:p>
        </p:txBody>
      </p:sp>
      <p:sp>
        <p:nvSpPr>
          <p:cNvPr id="14" name="타원 13"/>
          <p:cNvSpPr/>
          <p:nvPr/>
        </p:nvSpPr>
        <p:spPr>
          <a:xfrm>
            <a:off x="3846478" y="3684172"/>
            <a:ext cx="864096" cy="69394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교</a:t>
            </a:r>
            <a:r>
              <a:rPr lang="ko-KR" altLang="en-US" sz="1600" b="1" dirty="0">
                <a:solidFill>
                  <a:schemeClr val="tx1"/>
                </a:solidFill>
              </a:rPr>
              <a:t>수</a:t>
            </a:r>
          </a:p>
        </p:txBody>
      </p:sp>
      <p:sp>
        <p:nvSpPr>
          <p:cNvPr id="21" name="타원 20"/>
          <p:cNvSpPr/>
          <p:nvPr/>
        </p:nvSpPr>
        <p:spPr>
          <a:xfrm>
            <a:off x="5214630" y="2778918"/>
            <a:ext cx="864096" cy="69394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학</a:t>
            </a:r>
            <a:r>
              <a:rPr lang="ko-KR" altLang="en-US" sz="1600" b="1" dirty="0">
                <a:solidFill>
                  <a:schemeClr val="tx1"/>
                </a:solidFill>
              </a:rPr>
              <a:t>생</a:t>
            </a:r>
          </a:p>
        </p:txBody>
      </p:sp>
      <p:sp>
        <p:nvSpPr>
          <p:cNvPr id="23" name="타원 22"/>
          <p:cNvSpPr/>
          <p:nvPr/>
        </p:nvSpPr>
        <p:spPr>
          <a:xfrm>
            <a:off x="5214630" y="3684172"/>
            <a:ext cx="864096" cy="69394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학</a:t>
            </a:r>
            <a:r>
              <a:rPr lang="ko-KR" altLang="en-US" sz="1600" b="1" dirty="0">
                <a:solidFill>
                  <a:schemeClr val="tx1"/>
                </a:solidFill>
              </a:rPr>
              <a:t>생</a:t>
            </a:r>
          </a:p>
        </p:txBody>
      </p:sp>
      <p:sp>
        <p:nvSpPr>
          <p:cNvPr id="24" name="타원 23"/>
          <p:cNvSpPr/>
          <p:nvPr/>
        </p:nvSpPr>
        <p:spPr>
          <a:xfrm>
            <a:off x="5214630" y="4548268"/>
            <a:ext cx="864096" cy="69394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학</a:t>
            </a:r>
            <a:r>
              <a:rPr lang="ko-KR" altLang="en-US" sz="1600" b="1" dirty="0">
                <a:solidFill>
                  <a:schemeClr val="tx1"/>
                </a:solidFill>
              </a:rPr>
              <a:t>생</a:t>
            </a:r>
          </a:p>
        </p:txBody>
      </p:sp>
      <p:cxnSp>
        <p:nvCxnSpPr>
          <p:cNvPr id="8" name="직선 화살표 연결선 7"/>
          <p:cNvCxnSpPr>
            <a:stCxn id="14" idx="6"/>
            <a:endCxn id="21" idx="3"/>
          </p:cNvCxnSpPr>
          <p:nvPr/>
        </p:nvCxnSpPr>
        <p:spPr>
          <a:xfrm flipV="1">
            <a:off x="4710574" y="3371240"/>
            <a:ext cx="630600" cy="659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4" idx="6"/>
            <a:endCxn id="23" idx="2"/>
          </p:cNvCxnSpPr>
          <p:nvPr/>
        </p:nvCxnSpPr>
        <p:spPr>
          <a:xfrm>
            <a:off x="4710574" y="403114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4" idx="6"/>
            <a:endCxn id="24" idx="2"/>
          </p:cNvCxnSpPr>
          <p:nvPr/>
        </p:nvCxnSpPr>
        <p:spPr>
          <a:xfrm>
            <a:off x="4710574" y="4031146"/>
            <a:ext cx="50405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064568" y="3684172"/>
            <a:ext cx="864096" cy="6939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부서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432720" y="2778918"/>
            <a:ext cx="864096" cy="6939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사</a:t>
            </a:r>
            <a:r>
              <a:rPr lang="ko-KR" altLang="en-US" sz="16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29" name="타원 28"/>
          <p:cNvSpPr/>
          <p:nvPr/>
        </p:nvSpPr>
        <p:spPr>
          <a:xfrm>
            <a:off x="2432720" y="3684172"/>
            <a:ext cx="864096" cy="6939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사</a:t>
            </a:r>
            <a:r>
              <a:rPr lang="ko-KR" altLang="en-US" sz="16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30" name="타원 29"/>
          <p:cNvSpPr/>
          <p:nvPr/>
        </p:nvSpPr>
        <p:spPr>
          <a:xfrm>
            <a:off x="2432720" y="4548268"/>
            <a:ext cx="864096" cy="6939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사</a:t>
            </a:r>
            <a:r>
              <a:rPr lang="ko-KR" altLang="en-US" sz="1600" b="1" dirty="0">
                <a:solidFill>
                  <a:schemeClr val="tx1"/>
                </a:solidFill>
              </a:rPr>
              <a:t>원</a:t>
            </a:r>
          </a:p>
        </p:txBody>
      </p:sp>
      <p:cxnSp>
        <p:nvCxnSpPr>
          <p:cNvPr id="31" name="직선 화살표 연결선 30"/>
          <p:cNvCxnSpPr>
            <a:stCxn id="27" idx="6"/>
            <a:endCxn id="28" idx="3"/>
          </p:cNvCxnSpPr>
          <p:nvPr/>
        </p:nvCxnSpPr>
        <p:spPr>
          <a:xfrm flipV="1">
            <a:off x="1928664" y="3371240"/>
            <a:ext cx="630600" cy="659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7" idx="6"/>
            <a:endCxn id="29" idx="2"/>
          </p:cNvCxnSpPr>
          <p:nvPr/>
        </p:nvCxnSpPr>
        <p:spPr>
          <a:xfrm>
            <a:off x="1928664" y="403114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7" idx="6"/>
            <a:endCxn id="30" idx="2"/>
          </p:cNvCxnSpPr>
          <p:nvPr/>
        </p:nvCxnSpPr>
        <p:spPr>
          <a:xfrm>
            <a:off x="1928664" y="4031146"/>
            <a:ext cx="50405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6710535" y="3684172"/>
            <a:ext cx="864096" cy="6939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회</a:t>
            </a:r>
            <a:r>
              <a:rPr lang="ko-KR" altLang="en-US" sz="16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35" name="타원 34"/>
          <p:cNvSpPr/>
          <p:nvPr/>
        </p:nvSpPr>
        <p:spPr>
          <a:xfrm>
            <a:off x="8078686" y="2564904"/>
            <a:ext cx="1027921" cy="7940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게시</a:t>
            </a:r>
            <a:r>
              <a:rPr lang="ko-KR" altLang="en-US" sz="1400" b="1">
                <a:solidFill>
                  <a:schemeClr val="tx1"/>
                </a:solidFill>
              </a:rPr>
              <a:t>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>
            <a:stCxn id="34" idx="6"/>
            <a:endCxn id="35" idx="3"/>
          </p:cNvCxnSpPr>
          <p:nvPr/>
        </p:nvCxnSpPr>
        <p:spPr>
          <a:xfrm flipV="1">
            <a:off x="7574631" y="3242709"/>
            <a:ext cx="654591" cy="788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4" idx="6"/>
          </p:cNvCxnSpPr>
          <p:nvPr/>
        </p:nvCxnSpPr>
        <p:spPr>
          <a:xfrm>
            <a:off x="7574631" y="403114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4" idx="6"/>
          </p:cNvCxnSpPr>
          <p:nvPr/>
        </p:nvCxnSpPr>
        <p:spPr>
          <a:xfrm>
            <a:off x="7574631" y="4031146"/>
            <a:ext cx="50405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8101543" y="3573016"/>
            <a:ext cx="1027921" cy="7940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게시</a:t>
            </a:r>
            <a:r>
              <a:rPr lang="ko-KR" altLang="en-US" sz="1400" b="1">
                <a:solidFill>
                  <a:schemeClr val="tx1"/>
                </a:solidFill>
              </a:rPr>
              <a:t>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101543" y="4548268"/>
            <a:ext cx="1027921" cy="7940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게시</a:t>
            </a:r>
            <a:r>
              <a:rPr lang="ko-KR" altLang="en-US" sz="1400" b="1">
                <a:solidFill>
                  <a:schemeClr val="tx1"/>
                </a:solidFill>
              </a:rPr>
              <a:t>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0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520" y="188640"/>
            <a:ext cx="4326083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Releation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64568" y="1268760"/>
            <a:ext cx="8094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  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외래키</a:t>
            </a:r>
            <a:r>
              <a:rPr lang="en-US" altLang="ko-KR" b="1" dirty="0" smtClean="0">
                <a:solidFill>
                  <a:srgbClr val="C00000"/>
                </a:solidFill>
              </a:rPr>
              <a:t>(FK : Foreign Key)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특정 테이블에 포함되어 있으면서 다른 테이블의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지정된 키</a:t>
            </a:r>
            <a:endParaRPr lang="en-US" altLang="ko-KR" dirty="0" smtClean="0"/>
          </a:p>
        </p:txBody>
      </p:sp>
      <p:graphicFrame>
        <p:nvGraphicFramePr>
          <p:cNvPr id="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2640563"/>
              </p:ext>
            </p:extLst>
          </p:nvPr>
        </p:nvGraphicFramePr>
        <p:xfrm>
          <a:off x="2402717" y="4336504"/>
          <a:ext cx="5027231" cy="18186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701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44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044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사원 번호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사원 이름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나이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부서코드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501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이강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23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502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김산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24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503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남한강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31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504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북한강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35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6165138" y="4221088"/>
            <a:ext cx="1170130" cy="208823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02716" y="4294480"/>
            <a:ext cx="1170130" cy="187220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8917124"/>
              </p:ext>
            </p:extLst>
          </p:nvPr>
        </p:nvGraphicFramePr>
        <p:xfrm>
          <a:off x="2588735" y="2420888"/>
          <a:ext cx="3804425" cy="122413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27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8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8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10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부서 코드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부서 이름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위치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1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전산팀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서울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1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총무팀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인천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2549875" y="2348880"/>
            <a:ext cx="1248139" cy="151216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173250" y="4833156"/>
            <a:ext cx="1092118" cy="4320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외래키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91638" y="2902632"/>
            <a:ext cx="1092118" cy="4320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기본키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556626" y="5001136"/>
            <a:ext cx="1092118" cy="4320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기본키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꺾인 연결선 19"/>
          <p:cNvCxnSpPr>
            <a:stCxn id="17" idx="2"/>
            <a:endCxn id="7" idx="0"/>
          </p:cNvCxnSpPr>
          <p:nvPr/>
        </p:nvCxnSpPr>
        <p:spPr>
          <a:xfrm rot="16200000" flipH="1">
            <a:off x="4782054" y="2252939"/>
            <a:ext cx="360040" cy="3576258"/>
          </a:xfrm>
          <a:prstGeom prst="bentConnector3">
            <a:avLst/>
          </a:prstGeom>
          <a:ln w="19050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69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데이터베이스 구축하기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0575" y="1380579"/>
            <a:ext cx="6342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부</a:t>
            </a:r>
            <a:r>
              <a:rPr lang="ko-KR" altLang="en-US" sz="2000" b="1" dirty="0"/>
              <a:t>서</a:t>
            </a:r>
            <a:r>
              <a:rPr lang="ko-KR" altLang="en-US" sz="2000" b="1" dirty="0" smtClean="0"/>
              <a:t>와 직원 테이블 생성</a:t>
            </a:r>
            <a:endParaRPr lang="en-US" altLang="ko-KR" sz="2000" b="1" dirty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사원</a:t>
            </a:r>
            <a:r>
              <a:rPr lang="en-US" altLang="ko-KR" b="1" dirty="0" smtClean="0"/>
              <a:t>(employee)</a:t>
            </a:r>
            <a:r>
              <a:rPr lang="ko-KR" altLang="en-US" b="1" dirty="0" smtClean="0"/>
              <a:t> 테이블에 </a:t>
            </a:r>
            <a:r>
              <a:rPr lang="en-US" altLang="ko-KR" b="1" dirty="0" smtClean="0"/>
              <a:t>Foreign Key </a:t>
            </a:r>
            <a:r>
              <a:rPr lang="ko-KR" altLang="en-US" b="1" dirty="0" smtClean="0"/>
              <a:t>제약조건 설정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564904"/>
            <a:ext cx="5859495" cy="31683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모서리가 둥근 직사각형 9"/>
          <p:cNvSpPr/>
          <p:nvPr/>
        </p:nvSpPr>
        <p:spPr>
          <a:xfrm>
            <a:off x="1712640" y="5301208"/>
            <a:ext cx="5760640" cy="288032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40903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데이터베이스 구축하기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0575" y="1380579"/>
            <a:ext cx="592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부</a:t>
            </a:r>
            <a:r>
              <a:rPr lang="ko-KR" altLang="en-US" sz="2000" b="1" dirty="0"/>
              <a:t>서</a:t>
            </a:r>
            <a:r>
              <a:rPr lang="ko-KR" altLang="en-US" sz="2000" b="1" dirty="0" smtClean="0"/>
              <a:t>와 직원 자료 추가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336" y="2132856"/>
            <a:ext cx="5265877" cy="18289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339" y="4221088"/>
            <a:ext cx="4976888" cy="10081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856" y="3789040"/>
            <a:ext cx="2143875" cy="10801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6" y="2276872"/>
            <a:ext cx="2088232" cy="11847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062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데이터베이스 구축하기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0575" y="1380579"/>
            <a:ext cx="592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부서 자료 삭제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723" y="2103082"/>
            <a:ext cx="4786415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3196501"/>
            <a:ext cx="3456384" cy="8085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4967131" y="3277616"/>
            <a:ext cx="412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 테이블에서 부서 테이블을 참조하고 있으므로 삭제할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830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book </a:t>
            </a:r>
            <a:r>
              <a:rPr lang="ko-KR" altLang="en-US" sz="2800" dirty="0" smtClean="0"/>
              <a:t>테이블 자료 </a:t>
            </a:r>
            <a:r>
              <a:rPr lang="ko-KR" altLang="en-US" dirty="0" smtClean="0"/>
              <a:t>관</a:t>
            </a:r>
            <a:r>
              <a:rPr lang="ko-KR" altLang="en-US" dirty="0"/>
              <a:t>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852936"/>
            <a:ext cx="7597799" cy="16384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208584" y="1412776"/>
            <a:ext cx="6552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tbl_book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테이블 생성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/>
              <a:t>s</a:t>
            </a:r>
            <a:r>
              <a:rPr lang="en-US" altLang="ko-KR" sz="2000" b="1" dirty="0" smtClean="0"/>
              <a:t>equence(</a:t>
            </a:r>
            <a:r>
              <a:rPr lang="ko-KR" altLang="en-US" sz="2000" b="1" dirty="0" smtClean="0"/>
              <a:t>순서</a:t>
            </a:r>
            <a:r>
              <a:rPr lang="en-US" altLang="ko-KR" sz="2000" b="1" dirty="0" smtClean="0"/>
              <a:t>) -&gt; </a:t>
            </a:r>
            <a:r>
              <a:rPr lang="en-US" altLang="ko-KR" sz="2000" b="1" dirty="0" err="1" smtClean="0"/>
              <a:t>autoincrement</a:t>
            </a:r>
            <a:r>
              <a:rPr lang="en-US" altLang="ko-KR" sz="2000" b="1" dirty="0" smtClean="0"/>
              <a:t>(1</a:t>
            </a:r>
            <a:r>
              <a:rPr lang="ko-KR" altLang="en-US" sz="2000" b="1" dirty="0" smtClean="0"/>
              <a:t>씩 자동증가</a:t>
            </a:r>
            <a:r>
              <a:rPr lang="en-US" altLang="ko-KR" sz="2000" b="1" dirty="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36576" y="4719668"/>
            <a:ext cx="65527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자동 증가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book_no</a:t>
            </a:r>
            <a:r>
              <a:rPr lang="en-US" altLang="ko-KR" dirty="0" smtClean="0"/>
              <a:t>)</a:t>
            </a:r>
            <a:r>
              <a:rPr lang="ko-KR" altLang="en-US" dirty="0"/>
              <a:t>는</a:t>
            </a:r>
            <a:r>
              <a:rPr lang="ko-KR" altLang="en-US" dirty="0" smtClean="0"/>
              <a:t> 입력하지 않아야 자동 증가함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093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book </a:t>
            </a:r>
            <a:r>
              <a:rPr lang="ko-KR" altLang="en-US" sz="2800" dirty="0" smtClean="0"/>
              <a:t>테이블 자료 </a:t>
            </a:r>
            <a:r>
              <a:rPr lang="ko-KR" altLang="en-US" dirty="0" smtClean="0"/>
              <a:t>관</a:t>
            </a:r>
            <a:r>
              <a:rPr lang="ko-KR" altLang="en-US" dirty="0"/>
              <a:t>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412776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tbl_book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데이터베이스 연결 함수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204864"/>
            <a:ext cx="5370301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683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book </a:t>
            </a:r>
            <a:r>
              <a:rPr lang="ko-KR" altLang="en-US" sz="2800" dirty="0" smtClean="0"/>
              <a:t>테이블 자료 </a:t>
            </a:r>
            <a:r>
              <a:rPr lang="ko-KR" altLang="en-US" dirty="0" smtClean="0"/>
              <a:t>관</a:t>
            </a:r>
            <a:r>
              <a:rPr lang="ko-KR" altLang="en-US" dirty="0"/>
              <a:t>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412776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tbl_book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자료 전체 목록 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21"/>
          <a:stretch/>
        </p:blipFill>
        <p:spPr>
          <a:xfrm>
            <a:off x="1424608" y="2025554"/>
            <a:ext cx="4231030" cy="288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96" y="2891355"/>
            <a:ext cx="3574090" cy="6096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80" y="4414798"/>
            <a:ext cx="2286198" cy="16917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83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book </a:t>
            </a:r>
            <a:r>
              <a:rPr lang="ko-KR" altLang="en-US" sz="2800" dirty="0" smtClean="0"/>
              <a:t>테이블 자료 </a:t>
            </a:r>
            <a:r>
              <a:rPr lang="ko-KR" altLang="en-US" dirty="0" smtClean="0"/>
              <a:t>관</a:t>
            </a:r>
            <a:r>
              <a:rPr lang="ko-KR" altLang="en-US" dirty="0"/>
              <a:t>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412776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tbl_book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책 추가하기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2060848"/>
            <a:ext cx="7955970" cy="2304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064568" y="4581128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? </a:t>
            </a:r>
            <a:r>
              <a:rPr lang="ko-KR" altLang="en-US" dirty="0" smtClean="0"/>
              <a:t>기호는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동적으로 메모리에 자료 저장함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칼럼 순서대로 </a:t>
            </a:r>
            <a:r>
              <a:rPr lang="ko-KR" altLang="en-US" dirty="0" err="1" smtClean="0"/>
              <a:t>매핑됨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154" y="4581128"/>
            <a:ext cx="3231160" cy="12878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109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파일 시스템과 </a:t>
            </a:r>
            <a:r>
              <a:rPr lang="en-US" altLang="ko-KR" dirty="0" smtClean="0"/>
              <a:t>DBMS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62524" y="1124744"/>
            <a:ext cx="3432381" cy="5760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  파일시스템과 </a:t>
            </a:r>
            <a:r>
              <a:rPr lang="en-US" altLang="ko-KR" sz="2000" dirty="0" smtClean="0"/>
              <a:t>DBMS</a:t>
            </a:r>
          </a:p>
        </p:txBody>
      </p:sp>
      <p:sp>
        <p:nvSpPr>
          <p:cNvPr id="16" name="원통 15"/>
          <p:cNvSpPr/>
          <p:nvPr/>
        </p:nvSpPr>
        <p:spPr>
          <a:xfrm>
            <a:off x="6357156" y="4188757"/>
            <a:ext cx="1638182" cy="782149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재학생 관리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데이터베이스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43043" y="5042913"/>
            <a:ext cx="3588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학생과 관련된 일련의 데이터를 한곳에 모아 관리하면 데이터의 오류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누락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중복 등의 문제를 해결할 수 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58" y="1700808"/>
            <a:ext cx="3583343" cy="25586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75877" y="4188757"/>
            <a:ext cx="35909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파일 시스템은 서로 다른 여러 응용 프로그램이 제공하는 기능에 맞게 필요한 데이터를 각각 저장하고 관리한다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따라서 각 파일에 저장한 데이터는 서로 연관이 없고 중복 또는 누락이 발생할 수 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318152" y="3338571"/>
            <a:ext cx="1638182" cy="570798"/>
          </a:xfrm>
          <a:prstGeom prst="roundRect">
            <a:avLst>
              <a:gd name="adj" fmla="val 8219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DBMS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7137242" y="3818777"/>
            <a:ext cx="3335" cy="43204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5499061" y="2594641"/>
            <a:ext cx="1580757" cy="426782"/>
          </a:xfrm>
          <a:prstGeom prst="roundRect">
            <a:avLst>
              <a:gd name="adj" fmla="val 8219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ysClr val="windowText" lastClr="000000"/>
                </a:solidFill>
              </a:rPr>
              <a:t>학사프로그</a:t>
            </a:r>
            <a:r>
              <a:rPr lang="ko-KR" altLang="en-US" sz="1400">
                <a:solidFill>
                  <a:sysClr val="windowText" lastClr="000000"/>
                </a:solidFill>
              </a:rPr>
              <a:t>램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49277" y="2594641"/>
            <a:ext cx="1638182" cy="426782"/>
          </a:xfrm>
          <a:prstGeom prst="roundRect">
            <a:avLst>
              <a:gd name="adj" fmla="val 8219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장학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금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프로그램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6669191" y="3043127"/>
            <a:ext cx="234026" cy="35047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7508274" y="3021423"/>
            <a:ext cx="195022" cy="3669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538065" y="1893145"/>
            <a:ext cx="3276364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데이터베이스관리시스템 방식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0151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book </a:t>
            </a:r>
            <a:r>
              <a:rPr lang="ko-KR" altLang="en-US" sz="2800" dirty="0" smtClean="0"/>
              <a:t>테이블 자료 </a:t>
            </a:r>
            <a:r>
              <a:rPr lang="ko-KR" altLang="en-US" dirty="0" smtClean="0"/>
              <a:t>관</a:t>
            </a:r>
            <a:r>
              <a:rPr lang="ko-KR" altLang="en-US" dirty="0"/>
              <a:t>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412776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tbl_book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책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권 검색하기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92" y="2060848"/>
            <a:ext cx="6355111" cy="24067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146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book </a:t>
            </a:r>
            <a:r>
              <a:rPr lang="ko-KR" altLang="en-US" sz="2800" dirty="0" smtClean="0"/>
              <a:t>테이블 자료 </a:t>
            </a:r>
            <a:r>
              <a:rPr lang="ko-KR" altLang="en-US" dirty="0" smtClean="0"/>
              <a:t>관</a:t>
            </a:r>
            <a:r>
              <a:rPr lang="ko-KR" altLang="en-US" dirty="0"/>
              <a:t>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340768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tbl_book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책 정보 변경 및 삭제하기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844824"/>
            <a:ext cx="5121084" cy="44657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732" y="4581128"/>
            <a:ext cx="3231160" cy="6020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2067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파일 시스템과 </a:t>
            </a:r>
            <a:r>
              <a:rPr lang="en-US" altLang="ko-KR" dirty="0" smtClean="0"/>
              <a:t>DBMS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101962"/>
              </p:ext>
            </p:extLst>
          </p:nvPr>
        </p:nvGraphicFramePr>
        <p:xfrm>
          <a:off x="1921087" y="2803768"/>
          <a:ext cx="5226581" cy="1417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41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601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학번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학과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상태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2019-0001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홍길동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컴퓨터공학과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군휴학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2019-0002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이순신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경영학과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졸업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2019-0003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유관순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철학과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재학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63928" y="2442374"/>
            <a:ext cx="1851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학사 프로그램</a:t>
            </a:r>
            <a:endParaRPr lang="ko-KR" altLang="en-US" sz="1600" dirty="0"/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4048930"/>
              </p:ext>
            </p:extLst>
          </p:nvPr>
        </p:nvGraphicFramePr>
        <p:xfrm>
          <a:off x="1999095" y="4747984"/>
          <a:ext cx="5226581" cy="1417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481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21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3818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장학금 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상태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가능여부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국가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홍길동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군휴학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신청불가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성적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이순신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재학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신청가능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근로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유관순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재학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신청가능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41937" y="4386590"/>
            <a:ext cx="2631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장학금 신청 프로그램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941937" y="5396056"/>
            <a:ext cx="5361748" cy="43204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863928" y="3451843"/>
            <a:ext cx="5361748" cy="38387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41395" y="1136751"/>
            <a:ext cx="819091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파일 시스템 방식의 문제점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이순신 학생이 졸업했는데 업데이트가 되지 않아 </a:t>
            </a:r>
            <a:r>
              <a:rPr lang="ko-KR" altLang="en-US" sz="1600" dirty="0" err="1" smtClean="0"/>
              <a:t>재학중으로</a:t>
            </a:r>
            <a:r>
              <a:rPr lang="ko-KR" altLang="en-US" sz="1600" dirty="0" smtClean="0"/>
              <a:t> 되어 있어 장학금 신청이 가능한 걸로 오류 발생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842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/>
              <a:t>데이터베이스 관리 시스템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06506" y="1218238"/>
            <a:ext cx="9205023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/>
              <a:t>   데이터베이스 관리 시스템의 장점</a:t>
            </a:r>
            <a:endParaRPr lang="en-US" altLang="ko-KR" sz="2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974558" y="1722294"/>
            <a:ext cx="82689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/>
              <a:t>데이터의 중복과 불일치 감소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</a:t>
            </a:r>
            <a:r>
              <a:rPr lang="ko-KR" altLang="en-US" sz="1600" dirty="0" smtClean="0"/>
              <a:t>데이터가 여러 곳에 분산되어 있으면 중복 저장될 수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같은 의미의 데이터가 다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른</a:t>
            </a:r>
            <a:r>
              <a:rPr lang="ko-KR" altLang="en-US" sz="1600" dirty="0" smtClean="0"/>
              <a:t> 값을 갖게 되는 불일치가 생길 수 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/>
              <a:t>질의 처리에 효율적인 저장 구조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사용자는 질의</a:t>
            </a:r>
            <a:r>
              <a:rPr lang="en-US" altLang="ko-KR" sz="1600" dirty="0" smtClean="0"/>
              <a:t>(Query)</a:t>
            </a:r>
            <a:r>
              <a:rPr lang="ko-KR" altLang="en-US" sz="1600" dirty="0" smtClean="0"/>
              <a:t>를 통해서 데이터베이스에 접근하는데 시간이 소요되지만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DBMS</a:t>
            </a:r>
            <a:r>
              <a:rPr lang="ko-KR" altLang="en-US" sz="1600" dirty="0" smtClean="0"/>
              <a:t>는 시간을 줄이도록 저장 구조가 설계되어 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 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/>
              <a:t>백업</a:t>
            </a:r>
            <a:r>
              <a:rPr lang="en-US" altLang="ko-KR" sz="1600" b="1" dirty="0" smtClean="0"/>
              <a:t>(Backup)</a:t>
            </a:r>
            <a:r>
              <a:rPr lang="ko-KR" altLang="en-US" sz="1600" b="1" dirty="0" smtClean="0"/>
              <a:t>과 복구</a:t>
            </a:r>
            <a:r>
              <a:rPr lang="en-US" altLang="ko-KR" sz="1600" b="1" dirty="0" smtClean="0"/>
              <a:t>(Recovery)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데이터는 저장과 동시에 반드시 백업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따로 복사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되어야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복구는 트랜잭션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업무 단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관리하여 데이터베이스가 피해를 보기 전 상태로 복구하는 것이다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2567" y="5229200"/>
            <a:ext cx="538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※ </a:t>
            </a:r>
            <a:r>
              <a:rPr lang="ko-KR" altLang="en-US" b="1" dirty="0" smtClean="0">
                <a:solidFill>
                  <a:srgbClr val="C00000"/>
                </a:solidFill>
              </a:rPr>
              <a:t>단점 </a:t>
            </a:r>
            <a:r>
              <a:rPr lang="en-US" altLang="ko-KR" b="1" dirty="0" smtClean="0">
                <a:solidFill>
                  <a:srgbClr val="C00000"/>
                </a:solidFill>
              </a:rPr>
              <a:t>: </a:t>
            </a:r>
            <a:r>
              <a:rPr lang="ko-KR" altLang="en-US" b="1" dirty="0" smtClean="0">
                <a:solidFill>
                  <a:srgbClr val="C00000"/>
                </a:solidFill>
              </a:rPr>
              <a:t>사용하는 자원이 많고 복잡하며 비싸다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36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데이터 모델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718120" y="1196752"/>
            <a:ext cx="89154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   </a:t>
            </a:r>
            <a:r>
              <a:rPr lang="ko-KR" altLang="en-US" sz="1800" b="1" dirty="0" smtClean="0"/>
              <a:t>데이터 모델</a:t>
            </a:r>
            <a:endParaRPr lang="en-US" altLang="ko-KR" sz="1800" b="1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컴퓨터에 데이터를 저장하는 방식을 정의해 놓은 개념 모형이다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계층형</a:t>
            </a:r>
            <a:r>
              <a:rPr lang="ko-KR" altLang="en-US" sz="1600" dirty="0" smtClean="0"/>
              <a:t> 데이터 모델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네트워크형</a:t>
            </a:r>
            <a:r>
              <a:rPr lang="ko-KR" altLang="en-US" sz="1600" dirty="0" smtClean="0"/>
              <a:t> 데이터 모델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관계형</a:t>
            </a:r>
            <a:r>
              <a:rPr lang="ko-KR" altLang="en-US" sz="1600" dirty="0" smtClean="0"/>
              <a:t> 데이터 모델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객체 지향형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18120" y="2762853"/>
            <a:ext cx="8915400" cy="16742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   </a:t>
            </a:r>
            <a:r>
              <a:rPr lang="ko-KR" altLang="en-US" sz="1800" b="1" dirty="0" smtClean="0"/>
              <a:t>데이터 모델링</a:t>
            </a:r>
            <a:r>
              <a:rPr lang="en-US" altLang="ko-KR" sz="1800" b="1" dirty="0" smtClean="0"/>
              <a:t>(Data Modeling)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데이터 베이스의 </a:t>
            </a:r>
            <a:r>
              <a:rPr lang="ko-KR" altLang="en-US" sz="1600" dirty="0" err="1" smtClean="0"/>
              <a:t>설계시</a:t>
            </a:r>
            <a:r>
              <a:rPr lang="ko-KR" altLang="en-US" sz="1600" dirty="0" smtClean="0"/>
              <a:t> 클라이언트의 요구를 분석하여 논리모델을 구성하고 물리모델을 사용해 데이터베이스에 반영하는 작업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기본 요소</a:t>
            </a:r>
            <a:endParaRPr lang="en-US" altLang="ko-KR" sz="1600" dirty="0" smtClean="0"/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4199522"/>
              </p:ext>
            </p:extLst>
          </p:nvPr>
        </p:nvGraphicFramePr>
        <p:xfrm>
          <a:off x="818542" y="4437114"/>
          <a:ext cx="8736971" cy="1561337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0699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534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136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개념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실제 예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85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엔티티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(Entity)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물리적 개념에서는 테이블로 표현 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고객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상품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주문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85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(Attribute)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물리적 개념에서는 칼럼</a:t>
                      </a:r>
                      <a:r>
                        <a:rPr lang="en-US" altLang="ko-KR" sz="1600" dirty="0" smtClean="0"/>
                        <a:t>(Column)</a:t>
                      </a:r>
                      <a:r>
                        <a:rPr lang="ko-KR" altLang="en-US" sz="1600" dirty="0" smtClean="0"/>
                        <a:t>으로 표현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고객아이디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고객명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주소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85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관계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</a:rPr>
                        <a:t>Releationship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기본키와</a:t>
                      </a:r>
                      <a:r>
                        <a:rPr lang="ko-KR" altLang="en-US" sz="1600" dirty="0" smtClean="0"/>
                        <a:t> 참조키로 정의 됨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일대일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일대다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고객과 주문과의 관계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73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73876" y="1149707"/>
            <a:ext cx="871562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 smtClean="0">
                <a:latin typeface="+mn-ea"/>
              </a:rPr>
              <a:t>개념적 설계 </a:t>
            </a: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dirty="0" smtClean="0">
                <a:latin typeface="+mn-ea"/>
              </a:rPr>
              <a:t>현실세계를 </a:t>
            </a:r>
            <a:r>
              <a:rPr lang="ko-KR" altLang="en-US" sz="1600" dirty="0">
                <a:latin typeface="+mn-ea"/>
              </a:rPr>
              <a:t>추상화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특성화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하여  개체 타입과 관계를  </a:t>
            </a:r>
            <a:r>
              <a:rPr lang="ko-KR" altLang="en-US" sz="1600" dirty="0" smtClean="0">
                <a:latin typeface="+mn-ea"/>
              </a:rPr>
              <a:t>파악하여 표현하는 과정</a:t>
            </a: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</a:t>
            </a:r>
            <a:r>
              <a:rPr lang="en-US" altLang="ko-KR" sz="1600" dirty="0" smtClean="0">
                <a:latin typeface="+mn-ea"/>
              </a:rPr>
              <a:t>  </a:t>
            </a:r>
            <a:r>
              <a:rPr lang="en-US" altLang="ko-KR" sz="1600" dirty="0" smtClean="0">
                <a:latin typeface="+mn-ea"/>
                <a:sym typeface="Wingdings" pitchFamily="2" charset="2"/>
              </a:rPr>
              <a:t> </a:t>
            </a:r>
            <a:r>
              <a:rPr lang="ko-KR" altLang="en-US" sz="1600" b="1" dirty="0">
                <a:latin typeface="+mn-ea"/>
              </a:rPr>
              <a:t>개체 관계도</a:t>
            </a:r>
            <a:r>
              <a:rPr lang="en-US" altLang="ko-KR" sz="1600" b="1" dirty="0">
                <a:latin typeface="+mn-ea"/>
              </a:rPr>
              <a:t>(E-R </a:t>
            </a:r>
            <a:r>
              <a:rPr lang="ko-KR" altLang="en-US" sz="1600" b="1" dirty="0">
                <a:latin typeface="+mn-ea"/>
              </a:rPr>
              <a:t>다이어그램</a:t>
            </a:r>
            <a:r>
              <a:rPr lang="en-US" altLang="ko-KR" sz="1600" b="1" dirty="0">
                <a:latin typeface="+mn-ea"/>
              </a:rPr>
              <a:t>)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: Entity-</a:t>
            </a:r>
            <a:r>
              <a:rPr lang="en-US" altLang="ko-KR" sz="1600" dirty="0" err="1">
                <a:latin typeface="+mn-ea"/>
              </a:rPr>
              <a:t>Releationship</a:t>
            </a:r>
            <a:r>
              <a:rPr lang="en-US" altLang="ko-KR" sz="1600" dirty="0">
                <a:latin typeface="+mn-ea"/>
              </a:rPr>
              <a:t> Diagram</a:t>
            </a:r>
          </a:p>
          <a:p>
            <a:pPr fontAlgn="base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endParaRPr lang="en-US" altLang="ko-KR" sz="1600" dirty="0" smtClean="0">
              <a:latin typeface="+mn-ea"/>
            </a:endParaRPr>
          </a:p>
          <a:p>
            <a:pPr fontAlgn="base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 smtClean="0">
                <a:latin typeface="+mn-ea"/>
              </a:rPr>
              <a:t>논리적 설계 </a:t>
            </a: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dirty="0" smtClean="0">
                <a:latin typeface="+mn-ea"/>
              </a:rPr>
              <a:t>개념적 설계에서 만들어진 구조를 논리적으로 구현 가능한 데이터 모델로 변환하는 단계로 </a:t>
            </a:r>
            <a:endParaRPr lang="en-US" altLang="ko-KR" sz="1600" dirty="0" smtClean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</a:t>
            </a:r>
            <a:r>
              <a:rPr lang="ko-KR" altLang="en-US" sz="1600" dirty="0" smtClean="0">
                <a:latin typeface="+mn-ea"/>
              </a:rPr>
              <a:t>사용자가 알아볼 수 있는 형태로 변환하는 과정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-&gt; </a:t>
            </a:r>
            <a:r>
              <a:rPr lang="ko-KR" altLang="en-US" sz="1600" b="1" dirty="0" smtClean="0">
                <a:latin typeface="+mn-ea"/>
              </a:rPr>
              <a:t>테이블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ko-KR" altLang="en-US" sz="1600" b="1" dirty="0" smtClean="0">
                <a:latin typeface="+mn-ea"/>
              </a:rPr>
              <a:t>표</a:t>
            </a:r>
            <a:r>
              <a:rPr lang="en-US" altLang="ko-KR" sz="1600" b="1" dirty="0" smtClean="0">
                <a:latin typeface="+mn-ea"/>
              </a:rPr>
              <a:t>) </a:t>
            </a:r>
            <a:r>
              <a:rPr lang="ko-KR" altLang="en-US" sz="1600" b="1" dirty="0" smtClean="0">
                <a:latin typeface="+mn-ea"/>
              </a:rPr>
              <a:t>형태</a:t>
            </a:r>
            <a:endParaRPr lang="en-US" altLang="ko-KR" sz="1600" b="1" dirty="0" smtClean="0">
              <a:latin typeface="+mn-ea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 smtClean="0">
                <a:latin typeface="+mn-ea"/>
              </a:rPr>
              <a:t>물리적 설계</a:t>
            </a:r>
            <a:r>
              <a:rPr lang="en-US" altLang="ko-KR" b="1" dirty="0">
                <a:latin typeface="+mn-ea"/>
              </a:rPr>
              <a:t> </a:t>
            </a: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dirty="0" smtClean="0">
                <a:latin typeface="+mn-ea"/>
              </a:rPr>
              <a:t>논리적 데이터베이스 구조를 실제 기계가 처리하기에 알맞도록 내부 저장 장치 구조와 접</a:t>
            </a:r>
            <a:endParaRPr lang="en-US" altLang="ko-KR" sz="1600" dirty="0" smtClean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</a:t>
            </a:r>
            <a:r>
              <a:rPr lang="ko-KR" altLang="en-US" sz="1600" dirty="0" smtClean="0">
                <a:latin typeface="+mn-ea"/>
              </a:rPr>
              <a:t>근 경로 등을 설계하는 과정</a:t>
            </a:r>
            <a:endParaRPr lang="en-US" altLang="ko-KR" sz="1600" dirty="0" smtClean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예</a:t>
            </a:r>
            <a:r>
              <a:rPr lang="en-US" altLang="ko-KR" sz="1600" dirty="0" smtClean="0">
                <a:latin typeface="+mn-ea"/>
              </a:rPr>
              <a:t>) </a:t>
            </a:r>
            <a:r>
              <a:rPr lang="en-US" altLang="ko-KR" dirty="0" smtClean="0">
                <a:latin typeface="+mn-ea"/>
              </a:rPr>
              <a:t>name char(20) – </a:t>
            </a:r>
            <a:r>
              <a:rPr lang="en-US" altLang="ko-KR" sz="1600" dirty="0" smtClean="0">
                <a:latin typeface="+mn-ea"/>
              </a:rPr>
              <a:t>name</a:t>
            </a:r>
            <a:r>
              <a:rPr lang="ko-KR" altLang="en-US" sz="1600" dirty="0" smtClean="0">
                <a:latin typeface="+mn-ea"/>
              </a:rPr>
              <a:t>은 문자형 </a:t>
            </a:r>
            <a:r>
              <a:rPr lang="en-US" altLang="ko-KR" sz="1600" dirty="0" smtClean="0">
                <a:latin typeface="+mn-ea"/>
              </a:rPr>
              <a:t>20Byte</a:t>
            </a:r>
            <a:r>
              <a:rPr lang="ko-KR" altLang="en-US" sz="1600" dirty="0" smtClean="0">
                <a:latin typeface="+mn-ea"/>
              </a:rPr>
              <a:t>를 의미함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70045" y="243572"/>
            <a:ext cx="2582758" cy="6759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8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8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 모델링</a:t>
            </a:r>
            <a:endParaRPr lang="ko-KR" altLang="en-US" sz="2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66852" y="2714620"/>
            <a:ext cx="1071570" cy="5000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09729" y="33575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개체</a:t>
            </a:r>
          </a:p>
        </p:txBody>
      </p:sp>
      <p:sp>
        <p:nvSpPr>
          <p:cNvPr id="7" name="다이아몬드 6"/>
          <p:cNvSpPr/>
          <p:nvPr/>
        </p:nvSpPr>
        <p:spPr>
          <a:xfrm>
            <a:off x="3728864" y="2643182"/>
            <a:ext cx="1214446" cy="571504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43179" y="33575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관계</a:t>
            </a:r>
          </a:p>
        </p:txBody>
      </p:sp>
      <p:sp>
        <p:nvSpPr>
          <p:cNvPr id="10" name="타원 9"/>
          <p:cNvSpPr/>
          <p:nvPr/>
        </p:nvSpPr>
        <p:spPr>
          <a:xfrm>
            <a:off x="5610192" y="2643182"/>
            <a:ext cx="1143008" cy="50006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824507" y="33575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속성</a:t>
            </a:r>
          </a:p>
        </p:txBody>
      </p:sp>
    </p:spTree>
    <p:extLst>
      <p:ext uri="{BB962C8B-B14F-4D97-AF65-F5344CB8AC3E}">
        <p14:creationId xmlns:p14="http://schemas.microsoft.com/office/powerpoint/2010/main" val="420211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6250</TotalTime>
  <Words>1953</Words>
  <Application>Microsoft Office PowerPoint</Application>
  <PresentationFormat>A4 용지(210x297mm)</PresentationFormat>
  <Paragraphs>577</Paragraphs>
  <Slides>51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2" baseType="lpstr">
      <vt:lpstr>Office 테마</vt:lpstr>
      <vt:lpstr>10장. 데이터베이스(DB)</vt:lpstr>
      <vt:lpstr>목 차</vt:lpstr>
      <vt:lpstr>  데이터베이스</vt:lpstr>
      <vt:lpstr>   데이터베이스 관리 시스템</vt:lpstr>
      <vt:lpstr>   파일 시스템과 DBMS</vt:lpstr>
      <vt:lpstr>   파일 시스템과 DBMS</vt:lpstr>
      <vt:lpstr>   데이터베이스 관리 시스템</vt:lpstr>
      <vt:lpstr>   데이터 모델</vt:lpstr>
      <vt:lpstr>PowerPoint 프레젠테이션</vt:lpstr>
      <vt:lpstr>PowerPoint 프레젠테이션</vt:lpstr>
      <vt:lpstr>   관계형 데이터베이스 </vt:lpstr>
      <vt:lpstr>   관계형 데이터베이스 </vt:lpstr>
      <vt:lpstr>    관계형 데이터베이스</vt:lpstr>
      <vt:lpstr>   관계형 데이터베이스</vt:lpstr>
      <vt:lpstr>   관계형 데이터베이스</vt:lpstr>
      <vt:lpstr>   SQL이란?</vt:lpstr>
      <vt:lpstr>   SQL - DDL</vt:lpstr>
      <vt:lpstr>   SQL - DML</vt:lpstr>
      <vt:lpstr>   SQL - DCL</vt:lpstr>
      <vt:lpstr> sqlite3</vt:lpstr>
      <vt:lpstr> sqlite3</vt:lpstr>
      <vt:lpstr> sqlite3</vt:lpstr>
      <vt:lpstr> sqlite3</vt:lpstr>
      <vt:lpstr> sqlite3</vt:lpstr>
      <vt:lpstr> sqlite3</vt:lpstr>
      <vt:lpstr> 데이터베이스 연결하기</vt:lpstr>
      <vt:lpstr> Member 테이블 생성하기</vt:lpstr>
      <vt:lpstr> Member 테이블 생성하기</vt:lpstr>
      <vt:lpstr> Member 테이블 자료 삽입</vt:lpstr>
      <vt:lpstr> Member 테이블 자료 삽입</vt:lpstr>
      <vt:lpstr> Member 테이블 자료 검색</vt:lpstr>
      <vt:lpstr> Member 테이블 자료 검색</vt:lpstr>
      <vt:lpstr> Member 테이블 자료 수정</vt:lpstr>
      <vt:lpstr> Member 테이블 자료 삭제</vt:lpstr>
      <vt:lpstr> Member 테이블 자료 삭제</vt:lpstr>
      <vt:lpstr> Member 테이블 기본키</vt:lpstr>
      <vt:lpstr> employee 테이블 자료 관리</vt:lpstr>
      <vt:lpstr> employee 테이블 자료 관리</vt:lpstr>
      <vt:lpstr> employee 테이블 자료 관리</vt:lpstr>
      <vt:lpstr> employee 테이블 자료 관리</vt:lpstr>
      <vt:lpstr> 관계(Releation)</vt:lpstr>
      <vt:lpstr> 관계(Releation)</vt:lpstr>
      <vt:lpstr> 데이터베이스 구축하기</vt:lpstr>
      <vt:lpstr> 데이터베이스 구축하기</vt:lpstr>
      <vt:lpstr> 데이터베이스 구축하기</vt:lpstr>
      <vt:lpstr> book 테이블 자료 관리</vt:lpstr>
      <vt:lpstr> book 테이블 자료 관리</vt:lpstr>
      <vt:lpstr> book 테이블 자료 관리</vt:lpstr>
      <vt:lpstr> book 테이블 자료 관리</vt:lpstr>
      <vt:lpstr> book 테이블 자료 관리</vt:lpstr>
      <vt:lpstr> book 테이블 자료 관리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김기용</cp:lastModifiedBy>
  <cp:revision>355</cp:revision>
  <dcterms:created xsi:type="dcterms:W3CDTF">2019-03-04T02:36:55Z</dcterms:created>
  <dcterms:modified xsi:type="dcterms:W3CDTF">2021-09-15T17:56:47Z</dcterms:modified>
</cp:coreProperties>
</file>