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20" r:id="rId15"/>
    <p:sldId id="323" r:id="rId16"/>
    <p:sldId id="324" r:id="rId17"/>
    <p:sldId id="311" r:id="rId18"/>
    <p:sldId id="312" r:id="rId19"/>
    <p:sldId id="315" r:id="rId20"/>
    <p:sldId id="313" r:id="rId21"/>
    <p:sldId id="316" r:id="rId22"/>
    <p:sldId id="319" r:id="rId23"/>
    <p:sldId id="314" r:id="rId24"/>
    <p:sldId id="318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6576" y="1916832"/>
            <a:ext cx="7632848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정규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표현식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(Regular Expression)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1862"/>
              </p:ext>
            </p:extLst>
          </p:nvPr>
        </p:nvGraphicFramePr>
        <p:xfrm>
          <a:off x="1136576" y="2132856"/>
          <a:ext cx="7776864" cy="2729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40831"/>
                <a:gridCol w="6236033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 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match()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문자열의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처음</a:t>
                      </a:r>
                      <a:r>
                        <a:rPr lang="ko-KR" altLang="en-US" sz="1600" dirty="0" smtClean="0"/>
                        <a:t>부터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search()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전체</a:t>
                      </a:r>
                      <a:r>
                        <a:rPr lang="ko-KR" altLang="en-US" sz="1600" dirty="0" smtClean="0"/>
                        <a:t>를 검색하여 정규식과 매치되는지 조사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findall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리스트</a:t>
                      </a:r>
                      <a:r>
                        <a:rPr lang="ko-KR" altLang="en-US" sz="1600" dirty="0" smtClean="0"/>
                        <a:t>로 돌려준다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74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finditer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정규식과 매치되는 모든 문자열을 반복 가능한 </a:t>
                      </a:r>
                      <a:r>
                        <a:rPr lang="ko-KR" altLang="en-US" sz="1600" b="1" dirty="0" smtClean="0">
                          <a:solidFill>
                            <a:srgbClr val="C00000"/>
                          </a:solidFill>
                        </a:rPr>
                        <a:t>객체</a:t>
                      </a:r>
                      <a:r>
                        <a:rPr lang="ko-KR" altLang="en-US" sz="1600" dirty="0" smtClean="0"/>
                        <a:t>로 돌려줌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568" y="1340768"/>
            <a:ext cx="511256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정규식을 사용한 문자열 검색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9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71" y="3909404"/>
            <a:ext cx="3416661" cy="1957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정규표현식</a:t>
            </a:r>
            <a:r>
              <a:rPr lang="ko-KR" altLang="en-US" sz="2800" dirty="0" smtClean="0"/>
              <a:t> 지원 </a:t>
            </a:r>
            <a:r>
              <a:rPr lang="en-US" altLang="ko-KR" sz="2800" dirty="0" smtClean="0"/>
              <a:t>– re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15387"/>
            <a:ext cx="7560840" cy="2092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사용방법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1.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en-US" altLang="ko-KR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(‘[a-z]+’)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re.compile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사용하여 정규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                  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 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바이트 코드로 바뀜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2.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컴파일된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패턴 객체를 사용하여 문자열 검색을 수행한다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15984" y="3280276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match()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93600"/>
            <a:ext cx="5395428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615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65568"/>
            <a:ext cx="5547841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7992" y="1340768"/>
            <a:ext cx="4977176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search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 문자열 검색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01" y="4797152"/>
            <a:ext cx="5564203" cy="963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89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412776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리스트로 반환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사용하지 않은 경우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9" y="2600908"/>
            <a:ext cx="494835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H="1">
            <a:off x="6642523" y="3524905"/>
            <a:ext cx="513900" cy="38431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166633" y="3190352"/>
            <a:ext cx="1746807" cy="52671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소문자 구분하지 않음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12573" y="3825044"/>
            <a:ext cx="1440160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25" y="5301208"/>
            <a:ext cx="1421889" cy="648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097016" y="2758304"/>
            <a:ext cx="1289307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정규표현식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385537" y="3011742"/>
            <a:ext cx="711479" cy="3244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340768"/>
            <a:ext cx="6946624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re.compile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검색할 내용이 많은 경우 사용하면 좋음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8" y="2369706"/>
            <a:ext cx="5464014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581128"/>
            <a:ext cx="4536504" cy="8393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0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92090"/>
            <a:ext cx="6759526" cy="40846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5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6736" y="1268760"/>
            <a:ext cx="651457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findall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‘*’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‘+’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차이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276872"/>
            <a:ext cx="4115157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78" y="4797152"/>
            <a:ext cx="10821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011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7456" y="6492875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5136" y="1484784"/>
            <a:ext cx="6755237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inditer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사용한 문자열 검색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결과를 객체로 반환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132856"/>
            <a:ext cx="3657917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4790864"/>
            <a:ext cx="4831499" cy="1135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3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422815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73879"/>
              </p:ext>
            </p:extLst>
          </p:nvPr>
        </p:nvGraphicFramePr>
        <p:xfrm>
          <a:off x="1642625" y="2996951"/>
          <a:ext cx="6910775" cy="27363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4803"/>
                <a:gridCol w="5635972"/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문자열을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start()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시작위치를 돌려준다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end()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ko-KR" altLang="en-US" sz="1600" dirty="0" err="1" smtClean="0"/>
                        <a:t>끝위치를</a:t>
                      </a:r>
                      <a:r>
                        <a:rPr lang="ko-KR" altLang="en-US" sz="1600" dirty="0" smtClean="0"/>
                        <a:t> 돌려준다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span()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문자열의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끝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해당하는 </a:t>
                      </a:r>
                      <a:r>
                        <a:rPr lang="ko-KR" altLang="en-US" sz="1600" baseline="0" dirty="0" err="1" smtClean="0">
                          <a:solidFill>
                            <a:srgbClr val="C00000"/>
                          </a:solidFill>
                        </a:rPr>
                        <a:t>튜플</a:t>
                      </a:r>
                      <a:r>
                        <a:rPr lang="ko-KR" altLang="en-US" sz="1600" baseline="0" dirty="0" err="1" smtClean="0"/>
                        <a:t>을</a:t>
                      </a:r>
                      <a:r>
                        <a:rPr lang="ko-KR" altLang="en-US" sz="1600" baseline="0" dirty="0" smtClean="0"/>
                        <a:t> 돌려준다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96616" y="184482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dirty="0" smtClean="0"/>
              <a:t>atch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수행한 결과로 돌려준 객체의 정보를 알 수 있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정규식을 사용한 문자열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09001"/>
            <a:ext cx="432048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atch, search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26154"/>
            <a:ext cx="2924060" cy="2232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59" y="3837176"/>
            <a:ext cx="828791" cy="905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204864"/>
            <a:ext cx="2699067" cy="2617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8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정규 표현식이란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     문자열 </a:t>
            </a:r>
            <a:r>
              <a:rPr lang="ko-KR" altLang="en-US" sz="2000" b="1" dirty="0">
                <a:solidFill>
                  <a:schemeClr val="tx1"/>
                </a:solidFill>
              </a:rPr>
              <a:t>검색 </a:t>
            </a:r>
            <a:r>
              <a:rPr lang="ko-KR" altLang="en-US" sz="2000" b="1" dirty="0" err="1">
                <a:solidFill>
                  <a:schemeClr val="tx1"/>
                </a:solidFill>
              </a:rPr>
              <a:t>메서드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정규식에 사용되는 메타 문자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336993"/>
            <a:ext cx="4320480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그루핑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(Grouping)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92295"/>
              </p:ext>
            </p:extLst>
          </p:nvPr>
        </p:nvGraphicFramePr>
        <p:xfrm>
          <a:off x="1568624" y="2492896"/>
          <a:ext cx="6840760" cy="2520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58115"/>
                <a:gridCol w="4582645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group(</a:t>
                      </a:r>
                      <a:r>
                        <a:rPr lang="ko-KR" altLang="en-US" sz="1600" dirty="0" smtClean="0"/>
                        <a:t>인덱스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매치된 전체 문자열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group(1)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첫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group(2)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두 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group(n)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n </a:t>
                      </a:r>
                      <a:r>
                        <a:rPr lang="ko-KR" altLang="en-US" sz="1600" dirty="0" smtClean="0"/>
                        <a:t>번째 그룹에 해당하는 문자열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96616" y="1772816"/>
            <a:ext cx="74168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중에서 특정 부분의 문자열만 뽑아내고 싶을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340768"/>
            <a:ext cx="4968552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이름과 전화번호를 분리해서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추출하기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(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인덱스 번호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780928"/>
            <a:ext cx="5400600" cy="253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07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0592" y="1340768"/>
            <a:ext cx="4968552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그룹핑된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문자열에 이름 붙이기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656" y="195094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</a:t>
            </a:r>
            <a:r>
              <a:rPr lang="en-US" altLang="ko-KR" b="1" dirty="0"/>
              <a:t>-</a:t>
            </a:r>
            <a:r>
              <a:rPr lang="en-US" altLang="ko-KR" b="1" dirty="0" smtClean="0"/>
              <a:t> (?</a:t>
            </a:r>
            <a:r>
              <a:rPr lang="en-US" altLang="ko-KR" b="1" dirty="0" smtClean="0"/>
              <a:t>P&lt;</a:t>
            </a:r>
            <a:r>
              <a:rPr lang="ko-KR" altLang="en-US" b="1" dirty="0" smtClean="0"/>
              <a:t>그룹이름</a:t>
            </a:r>
            <a:r>
              <a:rPr lang="en-US" altLang="ko-KR" b="1" dirty="0" smtClean="0"/>
              <a:t>&gt;)</a:t>
            </a:r>
          </a:p>
          <a:p>
            <a:pPr marL="0" lvl="1"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group(“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그룹이름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0"/>
          <a:stretch/>
        </p:blipFill>
        <p:spPr>
          <a:xfrm>
            <a:off x="1424608" y="3040766"/>
            <a:ext cx="7272808" cy="1567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9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238437"/>
            <a:ext cx="5832648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sub </a:t>
            </a:r>
            <a:r>
              <a:rPr lang="ko-KR" altLang="en-US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메서드</a:t>
            </a:r>
            <a:endParaRPr lang="en-US" altLang="ko-KR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616" y="170080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ub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사용하면 정규식과 매치되는 부분을 다른 문자로 바꿀 수 있다</a:t>
            </a:r>
            <a:r>
              <a:rPr lang="en-US" altLang="ko-KR" sz="1600" dirty="0" smtClean="0"/>
              <a:t>.  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99" y="2348880"/>
            <a:ext cx="5586265" cy="16056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70112" y="4119463"/>
            <a:ext cx="666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구문 사용하기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&lt;</a:t>
            </a:r>
            <a:r>
              <a:rPr lang="ko-KR" alt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 이름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99" y="4653135"/>
            <a:ext cx="5154217" cy="10653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98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그루핑</a:t>
            </a:r>
            <a:r>
              <a:rPr lang="en-US" altLang="ko-KR" sz="2800" dirty="0" smtClean="0"/>
              <a:t>(Grouping)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64568" y="1340768"/>
            <a:ext cx="5832648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바꾸기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73" y="2563203"/>
            <a:ext cx="4536504" cy="2533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31" y="5304251"/>
            <a:ext cx="1953093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6616" y="1887059"/>
            <a:ext cx="4536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참조 번호 사용하기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sub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(\g 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ko-KR" alt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그룹번호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&gt;)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66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정규표현식이란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특정한 규칙을 가진 문자열의 집합을 표현하는데 사용하는 형식 언어이다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문자열의 검색과 치환을 지원한다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24944"/>
            <a:ext cx="4541464" cy="2885979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6"/>
          <a:stretch/>
        </p:blipFill>
        <p:spPr>
          <a:xfrm>
            <a:off x="4997212" y="3453513"/>
            <a:ext cx="4388945" cy="27838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96616" y="4581129"/>
            <a:ext cx="1627091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712640" y="6328692"/>
            <a:ext cx="4022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78063"/>
            <a:ext cx="4248472" cy="4542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정규표현식에</a:t>
            </a:r>
            <a:r>
              <a:rPr lang="ko-KR" altLang="en-US" dirty="0" smtClean="0">
                <a:latin typeface="+mn-ea"/>
              </a:rPr>
              <a:t> 사용되는 메타문자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69361"/>
              </p:ext>
            </p:extLst>
          </p:nvPr>
        </p:nvGraphicFramePr>
        <p:xfrm>
          <a:off x="1640632" y="1844824"/>
          <a:ext cx="6912768" cy="44131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/>
                <a:gridCol w="5400600"/>
              </a:tblGrid>
              <a:tr h="31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메타문자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대괄호는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[ ]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사이의 문자들과 매치라는 의미를 나타낸다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-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문자의 범위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지정하는 하이픈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(-)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임의의 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한개의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문자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나타내는 마침표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(Dot)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^</a:t>
                      </a:r>
                      <a:endParaRPr lang="ko-KR" altLang="en-US" sz="1800" b="1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부정을 나타내는 캐럿</a:t>
                      </a: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*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0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+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1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번 이상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반복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{m}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{</a:t>
                      </a:r>
                      <a:r>
                        <a:rPr lang="en-US" altLang="ko-KR" sz="1800" b="1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n,m</a:t>
                      </a:r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}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m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반복횟수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,  n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은 최소 반복 횟수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53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 )</a:t>
                      </a:r>
                      <a:endParaRPr lang="ko-KR" altLang="en-US" sz="1800" b="1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소괄호는 서브 클래스이다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그룹을 만들 때 사용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3708" y="1412776"/>
            <a:ext cx="5411459" cy="454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 정규 </a:t>
            </a:r>
            <a:r>
              <a:rPr lang="ko-KR" altLang="en-US" b="1" dirty="0" err="1" smtClean="0">
                <a:latin typeface="+mn-ea"/>
              </a:rPr>
              <a:t>표현식</a:t>
            </a:r>
            <a:r>
              <a:rPr lang="ko-KR" altLang="en-US" b="1" dirty="0" smtClean="0">
                <a:latin typeface="+mn-ea"/>
              </a:rPr>
              <a:t> 실습 </a:t>
            </a:r>
            <a:r>
              <a:rPr lang="en-US" altLang="ko-KR" b="1" dirty="0" smtClean="0">
                <a:latin typeface="+mn-ea"/>
              </a:rPr>
              <a:t>– www.regexr.com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72069"/>
            <a:ext cx="1697371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55" y="2072069"/>
            <a:ext cx="1800476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5228423" y="2072069"/>
            <a:ext cx="1872208" cy="2395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0592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2955" y="4606403"/>
            <a:ext cx="1697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8102" y="4606403"/>
            <a:ext cx="2172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abcde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아닐때</a:t>
            </a:r>
            <a:r>
              <a:rPr lang="ko-KR" altLang="en-US" sz="1600" dirty="0" smtClean="0"/>
              <a:t> 일치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5624" y="4606403"/>
            <a:ext cx="18100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A1~F9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4" y="2072070"/>
            <a:ext cx="1810003" cy="23957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32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6647" y="1484784"/>
            <a:ext cx="3752338" cy="36628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자주 사용하는 문자 클래스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587"/>
              </p:ext>
            </p:extLst>
          </p:nvPr>
        </p:nvGraphicFramePr>
        <p:xfrm>
          <a:off x="1208584" y="2132856"/>
          <a:ext cx="7416824" cy="19315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/>
                <a:gridCol w="5616624"/>
              </a:tblGrid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정규 </a:t>
                      </a:r>
                      <a:r>
                        <a:rPr lang="ko-KR" altLang="en-US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표현식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 명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동일한 표현식이다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Tab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처럼 공백을 표현하는 문자와 매치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48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  <a:endParaRPr lang="ko-KR" altLang="en-US" sz="1600" b="1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숫자와 매치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 [a-zA-Z0-9]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와 동일함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/>
          <a:stretch/>
        </p:blipFill>
        <p:spPr>
          <a:xfrm>
            <a:off x="1593768" y="4303052"/>
            <a:ext cx="1800200" cy="1934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53708" y="1264985"/>
            <a:ext cx="2880320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882864"/>
            <a:ext cx="2739663" cy="1945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93868" y="3900193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대문자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전체문자와 일치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1882863"/>
            <a:ext cx="1631821" cy="19453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20" y="4258404"/>
            <a:ext cx="1734598" cy="19789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8229" y="6238418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한글과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4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6"/>
          <a:stretch/>
        </p:blipFill>
        <p:spPr>
          <a:xfrm>
            <a:off x="3368824" y="4426504"/>
            <a:ext cx="2016224" cy="2168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1988840"/>
            <a:ext cx="1694134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66" y="1988840"/>
            <a:ext cx="2318203" cy="1901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3709" y="1335887"/>
            <a:ext cx="2531139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 사용 예제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반복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26687"/>
            <a:ext cx="2201734" cy="19368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5746" y="3999089"/>
            <a:ext cx="25202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(0~9)</a:t>
            </a:r>
            <a:r>
              <a:rPr lang="ko-KR" altLang="en-US" sz="1600" dirty="0" smtClean="0"/>
              <a:t>와 일치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8984" y="4000873"/>
            <a:ext cx="3518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숫자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세 자릿수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 자릿수와 일치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616567" y="5419963"/>
            <a:ext cx="28648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영문소문자 </a:t>
            </a:r>
            <a:r>
              <a:rPr lang="en-US" altLang="ko-KR" sz="1600" dirty="0" smtClean="0"/>
              <a:t>4~8</a:t>
            </a:r>
            <a:r>
              <a:rPr lang="ko-KR" altLang="en-US" sz="1600" dirty="0" smtClean="0"/>
              <a:t>문자와 일치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25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정규식 </a:t>
            </a:r>
            <a:r>
              <a:rPr lang="en-US" altLang="ko-KR" sz="2800" dirty="0" smtClean="0"/>
              <a:t>– Regular Expression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8584" y="1474203"/>
            <a:ext cx="388843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서브 패턴으로 감싸기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괄호</a:t>
            </a:r>
            <a:r>
              <a:rPr lang="en-US" altLang="ko-KR" dirty="0" smtClean="0">
                <a:latin typeface="+mn-ea"/>
              </a:rPr>
              <a:t>, ( 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2"/>
          <a:stretch/>
        </p:blipFill>
        <p:spPr>
          <a:xfrm>
            <a:off x="4520952" y="2355099"/>
            <a:ext cx="3781888" cy="2020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20952" y="452326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- 010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070</a:t>
            </a:r>
            <a:r>
              <a:rPr lang="ko-KR" altLang="en-US" sz="1600" dirty="0" smtClean="0"/>
              <a:t>인 숫자 일치</a:t>
            </a:r>
            <a:endParaRPr lang="en-US" altLang="ko-KR" sz="1600" dirty="0" smtClean="0"/>
          </a:p>
          <a:p>
            <a:r>
              <a:rPr lang="en-US" altLang="ko-KR" sz="1600" dirty="0" smtClean="0"/>
              <a:t>- (</a:t>
            </a:r>
            <a:r>
              <a:rPr lang="ko-KR" altLang="en-US" sz="1600" dirty="0" smtClean="0"/>
              <a:t>하이픈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없거나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있으면 일치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2348880"/>
            <a:ext cx="2219835" cy="2026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84648" y="4646378"/>
            <a:ext cx="221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서브 패턴이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60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735</Words>
  <Application>Microsoft Office PowerPoint</Application>
  <PresentationFormat>A4 용지(210x297mm)</PresentationFormat>
  <Paragraphs>166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11장. 정규 표현식(Regular Expression)</vt:lpstr>
      <vt:lpstr>목 차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 – Regular Expression</vt:lpstr>
      <vt:lpstr> 정규식을 사용한 문자열 검색</vt:lpstr>
      <vt:lpstr> 정규표현식 지원 – re 모듈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정규식을 사용한 문자열 검색</vt:lpstr>
      <vt:lpstr> 그루핑(Grouping)</vt:lpstr>
      <vt:lpstr> 그루핑(Grouping)</vt:lpstr>
      <vt:lpstr> 그루핑(Grouping)</vt:lpstr>
      <vt:lpstr> 그루핑(Grouping)</vt:lpstr>
      <vt:lpstr> 그루핑(Grouping)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339</cp:revision>
  <dcterms:created xsi:type="dcterms:W3CDTF">2019-03-04T02:36:55Z</dcterms:created>
  <dcterms:modified xsi:type="dcterms:W3CDTF">2022-02-21T21:54:27Z</dcterms:modified>
</cp:coreProperties>
</file>