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34" r:id="rId3"/>
    <p:sldId id="335" r:id="rId4"/>
    <p:sldId id="336" r:id="rId5"/>
    <p:sldId id="338" r:id="rId6"/>
    <p:sldId id="342" r:id="rId7"/>
    <p:sldId id="337" r:id="rId8"/>
    <p:sldId id="309" r:id="rId9"/>
    <p:sldId id="320" r:id="rId10"/>
    <p:sldId id="310" r:id="rId11"/>
    <p:sldId id="321" r:id="rId12"/>
    <p:sldId id="345" r:id="rId13"/>
    <p:sldId id="346" r:id="rId14"/>
    <p:sldId id="348" r:id="rId15"/>
    <p:sldId id="344" r:id="rId16"/>
    <p:sldId id="343" r:id="rId17"/>
    <p:sldId id="332" r:id="rId18"/>
    <p:sldId id="322" r:id="rId19"/>
    <p:sldId id="349" r:id="rId20"/>
    <p:sldId id="354" r:id="rId21"/>
    <p:sldId id="353" r:id="rId22"/>
    <p:sldId id="352" r:id="rId23"/>
    <p:sldId id="323" r:id="rId24"/>
    <p:sldId id="324" r:id="rId25"/>
    <p:sldId id="351" r:id="rId26"/>
    <p:sldId id="326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" y="-16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웹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스크래핑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웹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크롤링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83" y="1916832"/>
            <a:ext cx="7536834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630737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은 </a:t>
            </a:r>
            <a:r>
              <a:rPr lang="ko-KR" altLang="en-US" dirty="0" smtClean="0"/>
              <a:t>모든 태그 요소를 찾아서 </a:t>
            </a:r>
            <a:r>
              <a:rPr lang="ko-KR" altLang="en-US" dirty="0"/>
              <a:t>리스트로 </a:t>
            </a:r>
            <a:r>
              <a:rPr lang="ko-KR" altLang="en-US" dirty="0" smtClean="0"/>
              <a:t>반환함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15744" y="2990425"/>
            <a:ext cx="2209664" cy="78343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ysClr val="windowText" lastClr="000000"/>
                </a:solidFill>
              </a:rPr>
              <a:t>Dictionary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자료구조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b="1" dirty="0" smtClean="0">
                <a:solidFill>
                  <a:sysClr val="windowText" lastClr="000000"/>
                </a:solidFill>
              </a:rPr>
              <a:t>         {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키 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}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545356" y="2492896"/>
            <a:ext cx="827046" cy="44279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18818"/>
            <a:ext cx="6054673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+mn-ea"/>
              </a:rPr>
              <a:t>구글에</a:t>
            </a:r>
            <a:r>
              <a:rPr lang="ko-KR" altLang="en-US" sz="2000" dirty="0" err="1">
                <a:latin typeface="+mn-ea"/>
              </a:rPr>
              <a:t>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‘Seoul Subway’ </a:t>
            </a:r>
            <a:r>
              <a:rPr lang="ko-KR" altLang="en-US" sz="2000" dirty="0" smtClean="0">
                <a:latin typeface="+mn-ea"/>
              </a:rPr>
              <a:t>검색 </a:t>
            </a:r>
            <a:r>
              <a:rPr lang="en-US" altLang="ko-KR" sz="2000" dirty="0" smtClean="0">
                <a:latin typeface="+mn-ea"/>
              </a:rPr>
              <a:t>&gt;  </a:t>
            </a:r>
            <a:r>
              <a:rPr lang="ko-KR" altLang="en-US" sz="2000" dirty="0" err="1" smtClean="0">
                <a:latin typeface="+mn-ea"/>
              </a:rPr>
              <a:t>위키디피아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&lt;head&gt; </a:t>
            </a:r>
            <a:r>
              <a:rPr lang="ko-KR" altLang="en-US" sz="2000" dirty="0" smtClean="0">
                <a:latin typeface="+mn-ea"/>
              </a:rPr>
              <a:t>태그의 </a:t>
            </a:r>
            <a:r>
              <a:rPr lang="en-US" altLang="ko-KR" sz="2000" dirty="0" smtClean="0">
                <a:latin typeface="+mn-ea"/>
              </a:rPr>
              <a:t>&lt;title&gt; </a:t>
            </a:r>
            <a:r>
              <a:rPr lang="ko-KR" altLang="en-US" sz="2000" dirty="0" err="1" smtClean="0">
                <a:latin typeface="+mn-ea"/>
              </a:rPr>
              <a:t>스크래핑하기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3356992"/>
            <a:ext cx="4032449" cy="337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24" y="2315764"/>
            <a:ext cx="7121422" cy="9617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26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29" y="1700808"/>
            <a:ext cx="6828112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50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18818"/>
            <a:ext cx="6630737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서울 지하철</a:t>
            </a:r>
            <a:r>
              <a:rPr lang="en-US" altLang="ko-KR" sz="2000" dirty="0" smtClean="0">
                <a:latin typeface="+mn-ea"/>
              </a:rPr>
              <a:t>’ &gt;  </a:t>
            </a:r>
            <a:r>
              <a:rPr lang="ko-KR" altLang="en-US" sz="2000" dirty="0" smtClean="0">
                <a:latin typeface="+mn-ea"/>
              </a:rPr>
              <a:t>이미지 파일 </a:t>
            </a:r>
            <a:r>
              <a:rPr lang="en-US" altLang="ko-KR" sz="2000" dirty="0" smtClean="0">
                <a:latin typeface="+mn-ea"/>
              </a:rPr>
              <a:t>PC</a:t>
            </a:r>
            <a:r>
              <a:rPr lang="ko-KR" altLang="en-US" sz="2000" dirty="0" smtClean="0">
                <a:latin typeface="+mn-ea"/>
              </a:rPr>
              <a:t>에 저장하기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02" y="1772815"/>
            <a:ext cx="3017782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43" y="1975222"/>
            <a:ext cx="2567347" cy="1317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7" y="3717032"/>
            <a:ext cx="6698561" cy="2598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91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196752"/>
            <a:ext cx="7705328" cy="2577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861048"/>
            <a:ext cx="7344816" cy="2716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4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504656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 smtClean="0">
                <a:latin typeface="+mn-ea"/>
              </a:rPr>
              <a:t>에서 필요한 정보 추출하기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17" y="1842417"/>
            <a:ext cx="7185248" cy="1331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321152" y="1745497"/>
            <a:ext cx="1888126" cy="258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4"/>
          <a:stretch/>
        </p:blipFill>
        <p:spPr>
          <a:xfrm>
            <a:off x="1199979" y="3354897"/>
            <a:ext cx="3180726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352600" y="3717032"/>
            <a:ext cx="2304256" cy="258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35174"/>
            <a:ext cx="504656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 smtClean="0">
                <a:latin typeface="+mn-ea"/>
              </a:rPr>
              <a:t>에서 필요한 정보 추출하기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08848"/>
            <a:ext cx="7338696" cy="4709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9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151816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실습 문제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560" y="152362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시</a:t>
            </a:r>
            <a:r>
              <a:rPr lang="ko-KR" altLang="en-US" dirty="0"/>
              <a:t>작</a:t>
            </a:r>
            <a:r>
              <a:rPr lang="ko-KR" altLang="en-US" dirty="0" smtClean="0"/>
              <a:t> 페이지의 우측 상단의 링크 중에서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주니어네이버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추출하세요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파일이름 </a:t>
            </a:r>
            <a:r>
              <a:rPr lang="en-US" altLang="ko-KR" dirty="0" smtClean="0"/>
              <a:t>: naver_begin_a.py)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6576" y="3212976"/>
            <a:ext cx="245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☞ 실행 결과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주니어네이버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7" y="3208716"/>
            <a:ext cx="6543476" cy="3201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16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10" y="1844825"/>
            <a:ext cx="3024335" cy="1418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5046561" cy="4944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메뉴 가져오기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17081" y="1838557"/>
            <a:ext cx="2640515" cy="41652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212976"/>
            <a:ext cx="5472608" cy="345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18" b="43311"/>
          <a:stretch/>
        </p:blipFill>
        <p:spPr>
          <a:xfrm>
            <a:off x="4808984" y="1825170"/>
            <a:ext cx="3888432" cy="1247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12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5" y="1196752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750750"/>
            <a:ext cx="51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증권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시장지표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환전 고시 환율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91" y="2121908"/>
            <a:ext cx="5578324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15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6559" y="1244501"/>
            <a:ext cx="7788865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Scraping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인터넷에 있는 웹 페이지를 방문해서 자료를 수집하는 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크롤링이라고도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웹 서버에 요청하고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응답받기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4608" y="3789040"/>
            <a:ext cx="1728192" cy="108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웹 브라우저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05028" y="3811106"/>
            <a:ext cx="1980220" cy="10580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Web Server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12232" y="4077072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2232" y="3626440"/>
            <a:ext cx="1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312232" y="4492135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2232" y="4571836"/>
            <a:ext cx="1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Response(</a:t>
            </a:r>
            <a:r>
              <a:rPr lang="ko-KR" altLang="en-US" dirty="0" smtClean="0"/>
              <a:t>응답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81" y="1772816"/>
            <a:ext cx="6548555" cy="4055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3" y="1196752"/>
            <a:ext cx="7016299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find()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사용하여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첫번째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환율 찾기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51812" y="5661248"/>
            <a:ext cx="2313030" cy="801380"/>
            <a:chOff x="6168362" y="1986124"/>
            <a:chExt cx="2313030" cy="8013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871" y="2434040"/>
              <a:ext cx="2056521" cy="3534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168362" y="1986124"/>
              <a:ext cx="1520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☞ 실행 결과</a:t>
              </a:r>
              <a:endParaRPr lang="ko-KR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37176" y="1974745"/>
            <a:ext cx="2160240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xchange_find.py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0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844824"/>
            <a:ext cx="670181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04" y="4185084"/>
            <a:ext cx="2160240" cy="9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5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4607" y="1651396"/>
            <a:ext cx="635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</a:rPr>
              <a:t>elect(</a:t>
            </a:r>
            <a:r>
              <a:rPr lang="ko-KR" altLang="en-US" b="1" dirty="0" smtClean="0">
                <a:solidFill>
                  <a:srgbClr val="C00000"/>
                </a:solidFill>
              </a:rPr>
              <a:t>태그요</a:t>
            </a:r>
            <a:r>
              <a:rPr lang="ko-KR" altLang="en-US" b="1" dirty="0">
                <a:solidFill>
                  <a:srgbClr val="C00000"/>
                </a:solidFill>
              </a:rPr>
              <a:t>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선택자이름</a:t>
            </a:r>
            <a:r>
              <a:rPr lang="en-US" altLang="ko-KR" b="1" dirty="0" smtClean="0">
                <a:solidFill>
                  <a:srgbClr val="C00000"/>
                </a:solidFill>
              </a:rPr>
              <a:t>) – </a:t>
            </a:r>
            <a:r>
              <a:rPr lang="ko-KR" altLang="en-US" b="1" dirty="0" smtClean="0"/>
              <a:t>전체 검색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리스트로 반환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s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elect_one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태그요</a:t>
            </a:r>
            <a:r>
              <a:rPr lang="ko-KR" altLang="en-US" b="1" dirty="0">
                <a:solidFill>
                  <a:srgbClr val="C00000"/>
                </a:solidFill>
              </a:rPr>
              <a:t>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err="1">
                <a:solidFill>
                  <a:srgbClr val="C00000"/>
                </a:solidFill>
              </a:rPr>
              <a:t>선택자이름</a:t>
            </a:r>
            <a:r>
              <a:rPr lang="en-US" altLang="ko-KR" b="1" dirty="0" smtClean="0">
                <a:solidFill>
                  <a:srgbClr val="C00000"/>
                </a:solidFill>
              </a:rPr>
              <a:t>) –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 검색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6" y="2599067"/>
            <a:ext cx="7056785" cy="362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7356743" y="4005939"/>
            <a:ext cx="2348785" cy="1442876"/>
            <a:chOff x="6096354" y="1986124"/>
            <a:chExt cx="2673070" cy="17299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44" y="2492896"/>
              <a:ext cx="2520280" cy="1223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96354" y="1986124"/>
              <a:ext cx="1866029" cy="405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☞ 실행 결과</a:t>
              </a:r>
              <a:endParaRPr lang="ko-KR" alt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63904" y="2202614"/>
            <a:ext cx="237626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exchange_select.py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46164"/>
            <a:ext cx="5184575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주식 정보 가져오기 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584" y="1841049"/>
            <a:ext cx="60486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네이버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증권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금융 홈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주식 종목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우측 하단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636912"/>
            <a:ext cx="3162574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136576" y="2492896"/>
            <a:ext cx="3816424" cy="40288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4" y="3043401"/>
            <a:ext cx="4277376" cy="1553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52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24744"/>
            <a:ext cx="687676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주식 종목 찾아 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정의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95" y="1700808"/>
            <a:ext cx="7338696" cy="3574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60" b="29477"/>
          <a:stretch/>
        </p:blipFill>
        <p:spPr>
          <a:xfrm>
            <a:off x="6177136" y="4975719"/>
            <a:ext cx="3246782" cy="1261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177136" y="5407767"/>
            <a:ext cx="3096344" cy="2582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>
            <a:stCxn id="11" idx="3"/>
            <a:endCxn id="8" idx="1"/>
          </p:cNvCxnSpPr>
          <p:nvPr/>
        </p:nvCxnSpPr>
        <p:spPr>
          <a:xfrm flipV="1">
            <a:off x="5555333" y="5606516"/>
            <a:ext cx="621803" cy="1248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144688" y="5515292"/>
            <a:ext cx="3410645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거래중일때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웹에서는 보이지 않음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5248" y="1628800"/>
            <a:ext cx="165618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tock_find.py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0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8544" y="121881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주식 종목 찾아 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정의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12167"/>
            <a:ext cx="6995767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969224" y="1782146"/>
            <a:ext cx="237626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stock_select_one.py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7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2066"/>
            <a:ext cx="7344816" cy="316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232295"/>
            <a:ext cx="590465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주식 정보 찾기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종목 가격 가져오기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49144" y="2201016"/>
            <a:ext cx="2448272" cy="3031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4797151"/>
            <a:ext cx="5328591" cy="1776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97216" y="1509294"/>
            <a:ext cx="2232248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stock_getprice.py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52" y="2852741"/>
            <a:ext cx="486960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396341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requests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01072" y="5085184"/>
            <a:ext cx="3744416" cy="792088"/>
            <a:chOff x="5529064" y="4373319"/>
            <a:chExt cx="3744416" cy="79208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064" y="4373319"/>
              <a:ext cx="2358262" cy="7920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905328" y="4437112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solidFill>
                    <a:srgbClr val="C00000"/>
                  </a:solidFill>
                </a:rPr>
                <a:t>정상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05328" y="479715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C00000"/>
                  </a:solidFill>
                </a:rPr>
                <a:t>페이지 없음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568624" y="1805757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프로그래밍 언어용 </a:t>
            </a:r>
            <a:r>
              <a:rPr lang="en-US" altLang="ko-KR" dirty="0"/>
              <a:t>HTTP </a:t>
            </a:r>
            <a:r>
              <a:rPr lang="ko-KR" altLang="en-US" dirty="0" smtClean="0"/>
              <a:t>라이브러리이다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8126" y="2348880"/>
            <a:ext cx="48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url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요청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requests.get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url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68760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762" y="1829430"/>
            <a:ext cx="800871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로봇 배제 표준이란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웹사이트에 로봇이 접근하는 것을 방지하기 위한 규약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robots.txt</a:t>
            </a:r>
            <a:r>
              <a:rPr lang="ko-KR" altLang="en-US" dirty="0" smtClean="0"/>
              <a:t>에 기술하고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로봇에 의한 접근이 허용되는 경우라도 웹 서버에 무리가 갈 만큼 반복적으로 웹 페이지를 요청하는 것과 같이 서비스 안정성을 해칠 수 있는 행위를 하지 않아야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크롤링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스크래핑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취득한 자료를 임의로 배포하거나 변경하는 등의 행위는 저작권을 침해할 수 있으므로 저작권 규정을 준수해야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3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55205"/>
              </p:ext>
            </p:extLst>
          </p:nvPr>
        </p:nvGraphicFramePr>
        <p:xfrm>
          <a:off x="1280592" y="1991274"/>
          <a:ext cx="792088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5760640"/>
              </a:tblGrid>
              <a:tr h="312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521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Disallow: 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루트 디렉터리</a:t>
                      </a:r>
                      <a:r>
                        <a:rPr lang="en-US" altLang="ko-KR" sz="1800" b="0" dirty="0" smtClean="0"/>
                        <a:t>(/) </a:t>
                      </a:r>
                      <a:r>
                        <a:rPr lang="ko-KR" altLang="en-US" sz="1800" b="0" dirty="0" smtClean="0"/>
                        <a:t>이하 모든 문서에 대한 접근을 차단한다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3521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Allow: 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루트 디렉터리</a:t>
                      </a:r>
                      <a:r>
                        <a:rPr lang="en-US" altLang="ko-KR" sz="1800" b="0" dirty="0" smtClean="0"/>
                        <a:t>(/) </a:t>
                      </a:r>
                      <a:r>
                        <a:rPr lang="ko-KR" altLang="en-US" sz="1800" b="0" dirty="0" smtClean="0"/>
                        <a:t>이하 모든 문서에 대한 접근을 허락한다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73521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Disallow: /temp/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특정 디렉터리</a:t>
                      </a:r>
                      <a:r>
                        <a:rPr lang="en-US" altLang="ko-KR" sz="1800" b="0" dirty="0" smtClean="0"/>
                        <a:t>(/temp/)</a:t>
                      </a:r>
                      <a:r>
                        <a:rPr lang="ko-KR" altLang="en-US" sz="1800" b="0" dirty="0" smtClean="0"/>
                        <a:t>에 대한 접근을 허락한다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0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25" y="2073424"/>
            <a:ext cx="3153868" cy="2964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66" y="2073424"/>
            <a:ext cx="3833192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12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6" y="1923746"/>
            <a:ext cx="671380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884372"/>
            <a:ext cx="3787468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86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46166" y="3573016"/>
            <a:ext cx="3961689" cy="9932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▶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BeautifulSoup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설치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pip install BeautifulSoup4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8502945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BeautifulSoup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XML </a:t>
            </a:r>
            <a:r>
              <a:rPr lang="ko-KR" altLang="en-US" dirty="0" smtClean="0">
                <a:latin typeface="+mn-ea"/>
              </a:rPr>
              <a:t>문서를 </a:t>
            </a:r>
            <a:r>
              <a:rPr lang="ko-KR" altLang="en-US" dirty="0" err="1" smtClean="0">
                <a:latin typeface="+mn-ea"/>
              </a:rPr>
              <a:t>파싱하기</a:t>
            </a:r>
            <a:r>
              <a:rPr lang="ko-KR" altLang="en-US" dirty="0" smtClean="0">
                <a:latin typeface="+mn-ea"/>
              </a:rPr>
              <a:t> 위한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라이브러리이다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웹 서버로 </a:t>
            </a:r>
            <a:r>
              <a:rPr lang="ko-KR" altLang="en-US" dirty="0" err="1" smtClean="0">
                <a:latin typeface="+mn-ea"/>
              </a:rPr>
              <a:t>부터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소스코드를 가져온 다음에는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구조를 해석하기 위한 과정이 필요하다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소스 코드를 해석하는 것을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파싱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(parsing)</a:t>
            </a:r>
            <a:r>
              <a:rPr lang="ko-KR" altLang="en-US" dirty="0" smtClean="0">
                <a:latin typeface="+mn-ea"/>
              </a:rPr>
              <a:t>이라고 부른다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46166" y="4725144"/>
            <a:ext cx="4658962" cy="9932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▶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BeautifulSoup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사용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from bs4 import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BeautifulSoup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79" y="1772816"/>
            <a:ext cx="4137902" cy="47596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27448" y="1340768"/>
            <a:ext cx="49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</a:t>
            </a:r>
            <a:r>
              <a:rPr lang="en-US" altLang="ko-KR" b="1" dirty="0" smtClean="0"/>
              <a:t>ind()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처음 나오는 태그 요소로 찾는 함수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36" y="2881942"/>
            <a:ext cx="5061388" cy="1691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0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6757</TotalTime>
  <Words>605</Words>
  <Application>Microsoft Office PowerPoint</Application>
  <PresentationFormat>A4 용지(210x297mm)</PresentationFormat>
  <Paragraphs>133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12장. 웹 스크래핑(웹 크롤링)</vt:lpstr>
      <vt:lpstr> 웹 스크래핑 = 웹 크롤링</vt:lpstr>
      <vt:lpstr> 웹 스크래핑 = 웹 크롤링</vt:lpstr>
      <vt:lpstr> 로봇 배제 표준</vt:lpstr>
      <vt:lpstr> 로봇 배제 표준</vt:lpstr>
      <vt:lpstr> 로봇 배제 표준</vt:lpstr>
      <vt:lpstr> 로봇 배제 표준</vt:lpstr>
      <vt:lpstr> 웹 스크레이핑 = 웹 크롤링</vt:lpstr>
      <vt:lpstr> 웹 스크레이핑 = 웹 크롤링</vt:lpstr>
      <vt:lpstr> 웹 스크레이핑 = 웹 크롤링</vt:lpstr>
      <vt:lpstr> 위키디피아 – 서울 지하철</vt:lpstr>
      <vt:lpstr> 위키디피아 – 서울 지하철</vt:lpstr>
      <vt:lpstr> 위키디피아 – 서울 지하철</vt:lpstr>
      <vt:lpstr> 위키디피아 – 서울 지하철</vt:lpstr>
      <vt:lpstr> 네이버에서 웹 크롤링하기</vt:lpstr>
      <vt:lpstr> 네이버에서 웹 크롤링하기</vt:lpstr>
      <vt:lpstr> 네이버에서 웹 크롤링하기</vt:lpstr>
      <vt:lpstr> 네이버에서 웹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383</cp:revision>
  <dcterms:created xsi:type="dcterms:W3CDTF">2019-03-04T02:36:55Z</dcterms:created>
  <dcterms:modified xsi:type="dcterms:W3CDTF">2023-02-07T21:49:16Z</dcterms:modified>
</cp:coreProperties>
</file>