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99" r:id="rId3"/>
    <p:sldId id="322" r:id="rId4"/>
    <p:sldId id="301" r:id="rId5"/>
    <p:sldId id="302" r:id="rId6"/>
    <p:sldId id="303" r:id="rId7"/>
    <p:sldId id="338" r:id="rId8"/>
    <p:sldId id="304" r:id="rId9"/>
    <p:sldId id="336" r:id="rId10"/>
    <p:sldId id="337" r:id="rId11"/>
    <p:sldId id="325" r:id="rId12"/>
    <p:sldId id="326" r:id="rId13"/>
    <p:sldId id="309" r:id="rId14"/>
    <p:sldId id="310" r:id="rId15"/>
    <p:sldId id="327" r:id="rId16"/>
    <p:sldId id="328" r:id="rId17"/>
    <p:sldId id="313" r:id="rId18"/>
    <p:sldId id="312" r:id="rId19"/>
    <p:sldId id="314" r:id="rId20"/>
    <p:sldId id="332" r:id="rId21"/>
    <p:sldId id="333" r:id="rId22"/>
    <p:sldId id="323" r:id="rId23"/>
    <p:sldId id="315" r:id="rId24"/>
    <p:sldId id="335" r:id="rId25"/>
    <p:sldId id="317" r:id="rId26"/>
    <p:sldId id="334" r:id="rId27"/>
    <p:sldId id="330" r:id="rId28"/>
    <p:sldId id="331" r:id="rId29"/>
    <p:sldId id="318" r:id="rId30"/>
    <p:sldId id="319" r:id="rId31"/>
    <p:sldId id="320" r:id="rId32"/>
    <p:sldId id="339" r:id="rId33"/>
    <p:sldId id="329" r:id="rId3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제어문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조건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반복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if ~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844824"/>
            <a:ext cx="4005789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348880"/>
            <a:ext cx="4122778" cy="215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55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268760"/>
            <a:ext cx="3590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윤년을 판별하는 프로그램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7"/>
          <a:stretch/>
        </p:blipFill>
        <p:spPr>
          <a:xfrm>
            <a:off x="1090802" y="2204864"/>
            <a:ext cx="7486911" cy="18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5195205"/>
            <a:ext cx="6923585" cy="1511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18794" y="1844824"/>
            <a:ext cx="191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윤년의 조건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65" y="3645024"/>
            <a:ext cx="2569129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1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196752"/>
            <a:ext cx="884736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자리 배치도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입장객수에 따른 좌석 줄 수의 개수 계산하는 프로그램을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92287"/>
            <a:ext cx="2362405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21" y="2910746"/>
            <a:ext cx="5403049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01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근로소득세 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0552" y="1196752"/>
            <a:ext cx="67687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소득을 입력하면 세금을 계산하고 세금과 </a:t>
            </a:r>
            <a:r>
              <a:rPr lang="ko-KR" altLang="en-US" dirty="0" err="1" smtClean="0"/>
              <a:t>세후</a:t>
            </a:r>
            <a:r>
              <a:rPr lang="ko-KR" altLang="en-US" dirty="0" smtClean="0"/>
              <a:t> 소득을 출력하는 프로그램을 작성하기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79999"/>
              </p:ext>
            </p:extLst>
          </p:nvPr>
        </p:nvGraphicFramePr>
        <p:xfrm>
          <a:off x="1784648" y="2348880"/>
          <a:ext cx="4824536" cy="223224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15335"/>
                <a:gridCol w="1809201"/>
              </a:tblGrid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근로소득세율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1200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만원이하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6%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1200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 4600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15%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4600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 8800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24%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8800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 1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억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5000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35%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억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5000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만원 초과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38%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6616" y="4797152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예를 들어 소득이 </a:t>
            </a:r>
            <a:r>
              <a:rPr lang="en-US" altLang="ko-KR" sz="1600" dirty="0" smtClean="0"/>
              <a:t>2000</a:t>
            </a:r>
            <a:r>
              <a:rPr lang="ko-KR" altLang="en-US" sz="1600" dirty="0" smtClean="0"/>
              <a:t>만원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- 1200</a:t>
            </a:r>
            <a:r>
              <a:rPr lang="ko-KR" altLang="en-US" sz="1600" dirty="0" smtClean="0"/>
              <a:t>만원까지는 </a:t>
            </a:r>
            <a:r>
              <a:rPr lang="en-US" altLang="ko-KR" sz="1600" dirty="0" smtClean="0"/>
              <a:t>6%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 구간인 </a:t>
            </a:r>
            <a:r>
              <a:rPr lang="en-US" altLang="ko-KR" sz="1600" dirty="0" smtClean="0"/>
              <a:t>(1200~4600</a:t>
            </a:r>
            <a:r>
              <a:rPr lang="ko-KR" altLang="en-US" sz="1600" dirty="0" smtClean="0"/>
              <a:t>만원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에서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800</a:t>
            </a:r>
            <a:r>
              <a:rPr lang="ko-KR" altLang="en-US" sz="1600" dirty="0" smtClean="0"/>
              <a:t>만원에 대해 </a:t>
            </a:r>
            <a:r>
              <a:rPr lang="en-US" altLang="ko-KR" sz="1600" dirty="0" smtClean="0"/>
              <a:t>15%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내야함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세금은 </a:t>
            </a:r>
            <a:r>
              <a:rPr lang="en-US" altLang="ko-KR" sz="1600" dirty="0" smtClean="0"/>
              <a:t>1200</a:t>
            </a:r>
            <a:r>
              <a:rPr lang="en-US" altLang="ko-KR" sz="1600" dirty="0"/>
              <a:t>x</a:t>
            </a:r>
            <a:r>
              <a:rPr lang="en-US" altLang="ko-KR" sz="1600" dirty="0" smtClean="0"/>
              <a:t>6%+8000</a:t>
            </a:r>
            <a:r>
              <a:rPr lang="en-US" altLang="ko-KR" sz="1600" dirty="0"/>
              <a:t>x</a:t>
            </a:r>
            <a:r>
              <a:rPr lang="en-US" altLang="ko-KR" sz="1600" dirty="0" smtClean="0"/>
              <a:t>15%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51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근로소득세 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0552" y="1196752"/>
            <a:ext cx="67687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소득을 입력하면 세금을 계산하고 세금과 </a:t>
            </a:r>
            <a:r>
              <a:rPr lang="ko-KR" altLang="en-US" dirty="0" err="1" smtClean="0"/>
              <a:t>세후</a:t>
            </a:r>
            <a:r>
              <a:rPr lang="ko-KR" altLang="en-US" dirty="0" smtClean="0"/>
              <a:t> 소득을 출력하는 프로그램을 작성하기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47" y="2213060"/>
            <a:ext cx="6307557" cy="18275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88" y="4219025"/>
            <a:ext cx="4029816" cy="22728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굽은 화살표 7"/>
          <p:cNvSpPr/>
          <p:nvPr/>
        </p:nvSpPr>
        <p:spPr>
          <a:xfrm flipV="1">
            <a:off x="2648744" y="4187152"/>
            <a:ext cx="873465" cy="830160"/>
          </a:xfrm>
          <a:prstGeom prst="bentArrow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89201"/>
            <a:ext cx="7560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000" b="1" dirty="0" err="1" smtClean="0"/>
              <a:t>반복문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조건이 만족할 때까지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반복적으로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사용함 </a:t>
            </a:r>
            <a:endParaRPr lang="en-US" altLang="ko-KR" sz="2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2880" y="270892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72880" y="594928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800872" y="3573016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8744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25008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12" idx="1"/>
            <a:endCxn id="13" idx="0"/>
          </p:cNvCxnSpPr>
          <p:nvPr/>
        </p:nvCxnSpPr>
        <p:spPr>
          <a:xfrm rot="10800000" flipV="1">
            <a:off x="3332820" y="3969060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3"/>
            <a:endCxn id="14" idx="0"/>
          </p:cNvCxnSpPr>
          <p:nvPr/>
        </p:nvCxnSpPr>
        <p:spPr>
          <a:xfrm>
            <a:off x="5169024" y="3969060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12" idx="0"/>
          </p:cNvCxnSpPr>
          <p:nvPr/>
        </p:nvCxnSpPr>
        <p:spPr>
          <a:xfrm>
            <a:off x="4484948" y="321297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11" idx="3"/>
          </p:cNvCxnSpPr>
          <p:nvPr/>
        </p:nvCxnSpPr>
        <p:spPr>
          <a:xfrm rot="5400000">
            <a:off x="4916996" y="5409220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8892" y="4427820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5007" y="4149080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꺾인 연결선 5"/>
          <p:cNvCxnSpPr>
            <a:stCxn id="12" idx="2"/>
            <a:endCxn id="13" idx="3"/>
          </p:cNvCxnSpPr>
          <p:nvPr/>
        </p:nvCxnSpPr>
        <p:spPr>
          <a:xfrm rot="5400000">
            <a:off x="3944888" y="4437112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8744" y="4149080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43066" y="3380417"/>
            <a:ext cx="115009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 &lt; 11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878958" y="3599904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72580" y="1506850"/>
            <a:ext cx="1692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12640" y="2140564"/>
            <a:ext cx="2304256" cy="237626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while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값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91" y="2266461"/>
            <a:ext cx="784928" cy="246909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271308"/>
            <a:ext cx="2840434" cy="1229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57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8544" y="1407299"/>
            <a:ext cx="367240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 </a:t>
            </a:r>
            <a:r>
              <a:rPr lang="ko-KR" altLang="en-US" sz="2000" dirty="0" smtClean="0"/>
              <a:t>더하는 프로그램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57196"/>
            <a:ext cx="1707028" cy="19813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140766"/>
            <a:ext cx="4032277" cy="1994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11" y="3767947"/>
            <a:ext cx="2115243" cy="25030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1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412776"/>
            <a:ext cx="662473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반복 횟수를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출력하는 프로그램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4" y="2132856"/>
            <a:ext cx="2347164" cy="29796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95"/>
          <a:stretch/>
        </p:blipFill>
        <p:spPr>
          <a:xfrm>
            <a:off x="4448944" y="2564903"/>
            <a:ext cx="3600400" cy="19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8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1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0631" y="2066072"/>
            <a:ext cx="2831453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</a:t>
            </a:r>
            <a:r>
              <a:rPr lang="en-US" altLang="ko-KR" sz="2000" dirty="0" smtClean="0"/>
              <a:t>hile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True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break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084124"/>
            <a:ext cx="2139037" cy="19209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2084124"/>
            <a:ext cx="480102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9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if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while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for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1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0" y="2099616"/>
            <a:ext cx="2872989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105904"/>
            <a:ext cx="4709568" cy="2545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7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돈을 입력하면 커피가 나온다</a:t>
            </a:r>
            <a:r>
              <a:rPr lang="en-US" altLang="ko-KR" dirty="0"/>
              <a:t>. (</a:t>
            </a:r>
            <a:r>
              <a:rPr lang="ko-KR" altLang="en-US" dirty="0"/>
              <a:t>커피 가격 </a:t>
            </a:r>
            <a:r>
              <a:rPr lang="en-US" altLang="ko-KR" dirty="0"/>
              <a:t>: 400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가격을 초과하면 거스름돈을 돌려준다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가격보다 작으면 돈은 돌려주고 커피가 나오지 않는다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커피의 수량이 소진되면 판매가 중지된다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커피 수량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3412743"/>
            <a:ext cx="3312368" cy="3071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7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7794935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3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7217406" cy="14773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for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순서열의 각 원소를 처음부터 순회하면서 반복변수에 담</a:t>
            </a:r>
            <a:endParaRPr lang="en-US" altLang="ko-KR" sz="20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아 낸다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순서열은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등을 사용</a:t>
            </a:r>
            <a:endParaRPr lang="en-US" altLang="ko-KR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idx="1"/>
          </p:nvPr>
        </p:nvSpPr>
        <p:spPr>
          <a:xfrm>
            <a:off x="1416305" y="2924944"/>
            <a:ext cx="3240360" cy="126886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반복변수 </a:t>
            </a:r>
            <a:r>
              <a:rPr lang="en-US" altLang="ko-KR" sz="2000" dirty="0">
                <a:solidFill>
                  <a:srgbClr val="C00000"/>
                </a:solidFill>
              </a:rPr>
              <a:t>in</a:t>
            </a:r>
            <a:r>
              <a:rPr lang="en-US" altLang="ko-KR" sz="2000" dirty="0"/>
              <a:t>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순서열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코드블록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6088"/>
            <a:ext cx="3113672" cy="3759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563323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사용하기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6014" y="2564904"/>
            <a:ext cx="6893370" cy="835107"/>
          </a:xfrm>
          <a:prstGeom prst="round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시작값을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생략하면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부터 시작하고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종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료값은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종료값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-1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8" y="3356992"/>
            <a:ext cx="3031908" cy="32546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789040"/>
            <a:ext cx="2720576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1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294146"/>
            <a:ext cx="5832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단을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구구단 출력하기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2065199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59" y="2348879"/>
            <a:ext cx="4953430" cy="1623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2560" y="1234790"/>
            <a:ext cx="230425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continue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60848"/>
            <a:ext cx="3162741" cy="1181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96" y="3501008"/>
            <a:ext cx="3172268" cy="2476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24608" y="2060848"/>
            <a:ext cx="2880320" cy="2145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for ~ in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continue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6616" y="4509120"/>
            <a:ext cx="2952328" cy="1285288"/>
          </a:xfrm>
          <a:prstGeom prst="rect">
            <a:avLst/>
          </a:prstGeom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반복하다 조건에 맞으면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수행문을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 처리하지 않고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다시 반복한다</a:t>
            </a:r>
            <a:r>
              <a:rPr lang="en-US" altLang="ko-KR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.</a:t>
            </a:r>
            <a:endParaRPr lang="ko-KR" alt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415019"/>
            <a:ext cx="3384376" cy="2548156"/>
          </a:xfrm>
          <a:prstGeom prst="round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 in range(1, 6)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for j in range(1, 6)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print()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2464218"/>
            <a:ext cx="3744416" cy="23329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01072" y="31003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7388" y="3068960"/>
            <a:ext cx="3001596" cy="136228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29064" y="36543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047750" y="3284984"/>
            <a:ext cx="553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808984" y="3750101"/>
            <a:ext cx="792088" cy="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41232" y="22124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27" y="2606915"/>
            <a:ext cx="3205140" cy="22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열 구현하기</a:t>
            </a:r>
            <a:r>
              <a:rPr lang="en-US" altLang="ko-KR" b="1" dirty="0" smtClean="0"/>
              <a:t>  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5" y="2348881"/>
            <a:ext cx="1370986" cy="166741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72" y="4145926"/>
            <a:ext cx="1575659" cy="15841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28" y="2348881"/>
            <a:ext cx="3524002" cy="12860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28" y="4149080"/>
            <a:ext cx="3524002" cy="13675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97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ko-KR" altLang="en-US" dirty="0" smtClean="0"/>
              <a:t>별로 삼각형 </a:t>
            </a:r>
            <a:r>
              <a:rPr lang="ko-KR" altLang="en-US" dirty="0" err="1" smtClean="0"/>
              <a:t>모양만들기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34" y="2780928"/>
            <a:ext cx="1188132" cy="174805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780928"/>
            <a:ext cx="1237792" cy="176203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96" y="2780928"/>
            <a:ext cx="1038968" cy="176008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94" y="2253207"/>
            <a:ext cx="3437916" cy="281530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45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조건문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조건에 의해서 프로그램 진행이 분기되는 문장 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00872" y="227687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0872" y="551723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3140968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6736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53000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7" idx="1"/>
            <a:endCxn id="12" idx="0"/>
          </p:cNvCxnSpPr>
          <p:nvPr/>
        </p:nvCxnSpPr>
        <p:spPr>
          <a:xfrm rot="10800000" flipV="1">
            <a:off x="3260812" y="3537012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0"/>
          </p:cNvCxnSpPr>
          <p:nvPr/>
        </p:nvCxnSpPr>
        <p:spPr>
          <a:xfrm>
            <a:off x="5097016" y="3537012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1" idx="1"/>
          </p:cNvCxnSpPr>
          <p:nvPr/>
        </p:nvCxnSpPr>
        <p:spPr>
          <a:xfrm rot="16200000" flipH="1">
            <a:off x="3044788" y="5013176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4412940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2"/>
            <a:endCxn id="11" idx="3"/>
          </p:cNvCxnSpPr>
          <p:nvPr/>
        </p:nvCxnSpPr>
        <p:spPr>
          <a:xfrm rot="5400000">
            <a:off x="4844988" y="4977172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0811" y="3717032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2999" y="371703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7017" y="3073048"/>
            <a:ext cx="151216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ge &gt;= 15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732907" y="3292535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95209"/>
            <a:ext cx="34563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별로 삼각형 </a:t>
            </a:r>
            <a:r>
              <a:rPr lang="ko-KR" altLang="en-US" dirty="0" err="1"/>
              <a:t>모양만들기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5" y="2623775"/>
            <a:ext cx="1188132" cy="17674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623775"/>
            <a:ext cx="1224136" cy="176203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55"/>
          <a:stretch/>
        </p:blipFill>
        <p:spPr>
          <a:xfrm>
            <a:off x="5012390" y="2555551"/>
            <a:ext cx="3724811" cy="210365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32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371678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8" y="2420888"/>
            <a:ext cx="4983912" cy="1318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1605309"/>
            <a:ext cx="1302881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6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4" y="1916832"/>
            <a:ext cx="6239204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4" y="3429000"/>
            <a:ext cx="5143946" cy="27434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5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60444"/>
            <a:ext cx="3600400" cy="2562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04" y="1860444"/>
            <a:ext cx="5258623" cy="4264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6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2352342"/>
            <a:ext cx="4229690" cy="1648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6588" y="1338490"/>
            <a:ext cx="2229307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75551" y="3068960"/>
            <a:ext cx="2668665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논리식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 smtClean="0"/>
              <a:t>실행할 문장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82585" y="2494626"/>
            <a:ext cx="1662303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이면 실행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111241" y="2891800"/>
            <a:ext cx="192528" cy="3931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 smtClean="0"/>
              <a:t>– if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>
            <p:ph type="body" idx="1"/>
          </p:nvPr>
        </p:nvSpPr>
        <p:spPr>
          <a:xfrm>
            <a:off x="1349423" y="2640253"/>
            <a:ext cx="2235426" cy="2156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else</a:t>
            </a:r>
            <a:r>
              <a:rPr lang="en-US" altLang="ko-KR" sz="1800" b="0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2</a:t>
            </a:r>
            <a:endParaRPr lang="ko-KR" altLang="en-US" sz="18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984545" y="1277469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else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724819"/>
            <a:ext cx="3919294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229733" y="2289899"/>
            <a:ext cx="1499131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True/False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13455" y="2710620"/>
            <a:ext cx="192528" cy="3931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elif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632616" y="1993962"/>
            <a:ext cx="2240264" cy="41011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 smtClean="0">
                <a:solidFill>
                  <a:srgbClr val="C00000"/>
                </a:solidFill>
              </a:rPr>
              <a:t>elif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>
                <a:solidFill>
                  <a:srgbClr val="C00000"/>
                </a:solidFill>
              </a:rPr>
              <a:t>elif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논리식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rgbClr val="C00000"/>
                </a:solidFill>
              </a:rPr>
              <a:t>else</a:t>
            </a:r>
            <a:r>
              <a:rPr lang="en-US" altLang="ko-KR" sz="1800" b="0" dirty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4</a:t>
            </a:r>
            <a:endParaRPr lang="ko-KR" altLang="en-US" sz="1800" b="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09123"/>
              </p:ext>
            </p:extLst>
          </p:nvPr>
        </p:nvGraphicFramePr>
        <p:xfrm>
          <a:off x="4816361" y="3356992"/>
          <a:ext cx="302433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 상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입장료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취학전</a:t>
                      </a:r>
                      <a:r>
                        <a:rPr lang="ko-KR" altLang="en-US" sz="1600" dirty="0" smtClean="0"/>
                        <a:t> 아동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초등학생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고등학생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2,500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3,000</a:t>
                      </a:r>
                      <a:r>
                        <a:rPr lang="ko-KR" altLang="en-US" sz="16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8027"/>
            <a:ext cx="2751059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23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12776"/>
            <a:ext cx="5849133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조건이 둘 이상인 논리연산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74441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and(or)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136576" y="2132856"/>
            <a:ext cx="3176368" cy="20111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1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and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2: 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else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2</a:t>
            </a:r>
            <a:endParaRPr lang="ko-KR" altLang="en-US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110746"/>
            <a:ext cx="4627599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77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if ~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74441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내부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496616" y="1982958"/>
            <a:ext cx="2736304" cy="38833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1: </a:t>
            </a:r>
            <a:endParaRPr lang="en-US" altLang="ko-KR" sz="1800" b="0" dirty="0"/>
          </a:p>
          <a:p>
            <a:r>
              <a:rPr lang="en-US" altLang="ko-KR" sz="1800" b="0" dirty="0"/>
              <a:t>   </a:t>
            </a:r>
            <a:r>
              <a:rPr lang="en-US" altLang="ko-KR" sz="1800" b="0" dirty="0" smtClean="0"/>
              <a:t> 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</a:p>
          <a:p>
            <a:r>
              <a:rPr lang="en-US" altLang="ko-KR" sz="1800" b="0" dirty="0" smtClean="0"/>
              <a:t>        </a:t>
            </a:r>
            <a:r>
              <a:rPr lang="ko-KR" altLang="en-US" sz="1800" b="0" dirty="0" err="1" smtClean="0"/>
              <a:t>실행문</a:t>
            </a:r>
            <a:r>
              <a:rPr lang="en-US" altLang="ko-KR" sz="1800" b="0" dirty="0" smtClean="0"/>
              <a:t>1</a:t>
            </a:r>
          </a:p>
          <a:p>
            <a:r>
              <a:rPr lang="en-US" altLang="ko-KR" sz="1800" b="0" dirty="0"/>
              <a:t> </a:t>
            </a:r>
            <a:r>
              <a:rPr lang="en-US" altLang="ko-KR" sz="1800" b="0" dirty="0" smtClean="0"/>
              <a:t>   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else:</a:t>
            </a:r>
          </a:p>
          <a:p>
            <a:r>
              <a:rPr lang="en-US" altLang="ko-KR" sz="1800" b="0" dirty="0"/>
              <a:t> </a:t>
            </a:r>
            <a:r>
              <a:rPr lang="en-US" altLang="ko-KR" sz="1800" b="0" dirty="0" smtClean="0"/>
              <a:t>       </a:t>
            </a:r>
            <a:r>
              <a:rPr lang="ko-KR" altLang="en-US" sz="1800" b="0" dirty="0" err="1" smtClean="0"/>
              <a:t>실행문</a:t>
            </a:r>
            <a:r>
              <a:rPr lang="en-US" altLang="ko-KR" sz="1800" b="0" dirty="0" smtClean="0"/>
              <a:t>2</a:t>
            </a:r>
          </a:p>
          <a:p>
            <a:r>
              <a:rPr lang="en-US" altLang="ko-KR" sz="1800" b="0" dirty="0" smtClean="0">
                <a:solidFill>
                  <a:srgbClr val="C00000"/>
                </a:solidFill>
              </a:rPr>
              <a:t>else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:</a:t>
            </a:r>
          </a:p>
          <a:p>
            <a:r>
              <a:rPr lang="en-US" altLang="ko-KR" sz="1800" b="0" dirty="0"/>
              <a:t>    </a:t>
            </a:r>
            <a:r>
              <a:rPr lang="en-US" altLang="ko-KR" sz="1800" b="0" dirty="0" smtClean="0"/>
              <a:t> 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/>
              <a:t>논리식</a:t>
            </a:r>
            <a:r>
              <a:rPr lang="en-US" altLang="ko-KR" sz="1800" b="0" dirty="0"/>
              <a:t>:</a:t>
            </a:r>
          </a:p>
          <a:p>
            <a:r>
              <a:rPr lang="en-US" altLang="ko-KR" sz="1800" b="0" dirty="0"/>
              <a:t>      </a:t>
            </a:r>
            <a:r>
              <a:rPr lang="en-US" altLang="ko-KR" sz="1800" b="0" dirty="0" smtClean="0"/>
              <a:t>   </a:t>
            </a:r>
            <a:r>
              <a:rPr lang="ko-KR" altLang="en-US" sz="1800" b="0" dirty="0" err="1" smtClean="0"/>
              <a:t>실행문</a:t>
            </a:r>
            <a:r>
              <a:rPr lang="en-US" altLang="ko-KR" sz="1800" b="0" dirty="0" smtClean="0"/>
              <a:t>3</a:t>
            </a:r>
            <a:endParaRPr lang="en-US" altLang="ko-KR" sz="1800" b="0" dirty="0"/>
          </a:p>
          <a:p>
            <a:r>
              <a:rPr lang="en-US" altLang="ko-KR" sz="1800" b="0" dirty="0"/>
              <a:t>   </a:t>
            </a:r>
            <a:r>
              <a:rPr lang="en-US" altLang="ko-KR" sz="1800" b="0" dirty="0" smtClean="0"/>
              <a:t>  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else</a:t>
            </a:r>
            <a:r>
              <a:rPr lang="en-US" altLang="ko-KR" sz="1800" b="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1800" b="0" dirty="0"/>
              <a:t>       </a:t>
            </a:r>
            <a:r>
              <a:rPr lang="en-US" altLang="ko-KR" sz="1800" b="0" dirty="0" smtClean="0"/>
              <a:t>  </a:t>
            </a:r>
            <a:r>
              <a:rPr lang="ko-KR" altLang="en-US" sz="1800" b="0" dirty="0" err="1" smtClean="0"/>
              <a:t>실행문</a:t>
            </a:r>
            <a:r>
              <a:rPr lang="en-US" altLang="ko-KR" sz="1800" b="0" dirty="0" smtClean="0"/>
              <a:t>4</a:t>
            </a:r>
            <a:endParaRPr lang="en-US" altLang="ko-KR" sz="18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501008"/>
            <a:ext cx="2324302" cy="19737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880992" y="1988840"/>
            <a:ext cx="42484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수를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받아 </a:t>
            </a:r>
            <a:r>
              <a:rPr lang="en-US" altLang="ko-KR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보다 큰 수 중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짝</a:t>
            </a:r>
            <a:endParaRPr lang="en-US" altLang="ko-KR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수</a:t>
            </a:r>
            <a:r>
              <a:rPr lang="en-US" altLang="ko-KR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홀수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구분하고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 </a:t>
            </a:r>
            <a:r>
              <a:rPr lang="ko-KR" altLang="en-US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이하의 수 </a:t>
            </a:r>
            <a:endParaRPr lang="en-US" altLang="ko-KR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중 </a:t>
            </a:r>
            <a:r>
              <a:rPr lang="ko-KR" altLang="en-US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짝수</a:t>
            </a:r>
            <a:r>
              <a:rPr lang="en-US" altLang="ko-KR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홀수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구분하는 프로그램 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2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770</Words>
  <Application>Microsoft Office PowerPoint</Application>
  <PresentationFormat>A4 용지(210x297mm)</PresentationFormat>
  <Paragraphs>220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3장. 제어문(조건, 반복)</vt:lpstr>
      <vt:lpstr>목 차</vt:lpstr>
      <vt:lpstr>조건문</vt:lpstr>
      <vt:lpstr> 조건문 - if</vt:lpstr>
      <vt:lpstr> 조건문 – if ~ else</vt:lpstr>
      <vt:lpstr> 중첩조건 – if ~elif ~ else</vt:lpstr>
      <vt:lpstr> 중첩조건 – if ~elif ~ else</vt:lpstr>
      <vt:lpstr> 조건이 둘 이상인 논리연산</vt:lpstr>
      <vt:lpstr> if ~ 내부 if</vt:lpstr>
      <vt:lpstr> if ~ 내부 if</vt:lpstr>
      <vt:lpstr>조건문 연습 문제</vt:lpstr>
      <vt:lpstr>조건문 연습 문제</vt:lpstr>
      <vt:lpstr> 근로소득세 구하기</vt:lpstr>
      <vt:lpstr> 근로소득세 구하기</vt:lpstr>
      <vt:lpstr>반복문</vt:lpstr>
      <vt:lpstr>반복문</vt:lpstr>
      <vt:lpstr> 반복문 - while</vt:lpstr>
      <vt:lpstr> 반복문 - while</vt:lpstr>
      <vt:lpstr> 반복문 - while</vt:lpstr>
      <vt:lpstr> 반복문 - while</vt:lpstr>
      <vt:lpstr> 반복 조건문 – while ~ if</vt:lpstr>
      <vt:lpstr> 반복 조건문 – while ~ if</vt:lpstr>
      <vt:lpstr> 반복문 - for</vt:lpstr>
      <vt:lpstr> 반복문 - for</vt:lpstr>
      <vt:lpstr> 구구단 </vt:lpstr>
      <vt:lpstr> Continue문</vt:lpstr>
      <vt:lpstr>반복문</vt:lpstr>
      <vt:lpstr>반복문</vt:lpstr>
      <vt:lpstr> 2중 for문 - 별 찍기</vt:lpstr>
      <vt:lpstr> 2중 for문 - 별 찍기</vt:lpstr>
      <vt:lpstr> 이중 for문 – 구구단 전체</vt:lpstr>
      <vt:lpstr> 이중 for문 – 구구단 전체</vt:lpstr>
      <vt:lpstr>자리 배치도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291</cp:revision>
  <dcterms:created xsi:type="dcterms:W3CDTF">2019-03-04T02:36:55Z</dcterms:created>
  <dcterms:modified xsi:type="dcterms:W3CDTF">2021-11-18T19:38:00Z</dcterms:modified>
</cp:coreProperties>
</file>