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sldIdLst>
    <p:sldId id="256" r:id="rId2"/>
    <p:sldId id="299" r:id="rId3"/>
    <p:sldId id="376" r:id="rId4"/>
    <p:sldId id="377" r:id="rId5"/>
    <p:sldId id="301" r:id="rId6"/>
    <p:sldId id="400" r:id="rId7"/>
    <p:sldId id="401" r:id="rId8"/>
    <p:sldId id="321" r:id="rId9"/>
    <p:sldId id="378" r:id="rId10"/>
    <p:sldId id="384" r:id="rId11"/>
    <p:sldId id="326" r:id="rId12"/>
    <p:sldId id="327" r:id="rId13"/>
    <p:sldId id="380" r:id="rId14"/>
    <p:sldId id="358" r:id="rId15"/>
    <p:sldId id="388" r:id="rId16"/>
    <p:sldId id="395" r:id="rId17"/>
    <p:sldId id="396" r:id="rId18"/>
    <p:sldId id="397" r:id="rId19"/>
    <p:sldId id="332" r:id="rId20"/>
    <p:sldId id="334" r:id="rId21"/>
    <p:sldId id="335" r:id="rId22"/>
    <p:sldId id="398" r:id="rId23"/>
    <p:sldId id="399" r:id="rId24"/>
    <p:sldId id="357" r:id="rId25"/>
    <p:sldId id="362" r:id="rId26"/>
    <p:sldId id="361" r:id="rId27"/>
    <p:sldId id="310" r:id="rId28"/>
    <p:sldId id="338" r:id="rId29"/>
    <p:sldId id="390" r:id="rId30"/>
    <p:sldId id="391" r:id="rId31"/>
    <p:sldId id="360" r:id="rId32"/>
    <p:sldId id="383" r:id="rId33"/>
    <p:sldId id="343" r:id="rId34"/>
    <p:sldId id="389" r:id="rId35"/>
    <p:sldId id="363" r:id="rId36"/>
    <p:sldId id="374" r:id="rId37"/>
    <p:sldId id="364" r:id="rId38"/>
    <p:sldId id="393" r:id="rId39"/>
    <p:sldId id="394" r:id="rId40"/>
    <p:sldId id="314" r:id="rId41"/>
    <p:sldId id="339" r:id="rId42"/>
    <p:sldId id="379" r:id="rId43"/>
    <p:sldId id="369" r:id="rId44"/>
    <p:sldId id="365" r:id="rId45"/>
    <p:sldId id="367" r:id="rId46"/>
    <p:sldId id="366" r:id="rId47"/>
    <p:sldId id="345" r:id="rId48"/>
    <p:sldId id="381" r:id="rId49"/>
    <p:sldId id="346" r:id="rId50"/>
    <p:sldId id="354" r:id="rId51"/>
    <p:sldId id="392" r:id="rId52"/>
    <p:sldId id="371" r:id="rId53"/>
    <p:sldId id="385" r:id="rId54"/>
    <p:sldId id="386" r:id="rId55"/>
    <p:sldId id="387" r:id="rId56"/>
    <p:sldId id="370" r:id="rId5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4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리스트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튜플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딕셔너리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 </a:t>
            </a:r>
            <a:r>
              <a:rPr lang="ko-KR" altLang="en-US" dirty="0" smtClean="0"/>
              <a:t>반복 </a:t>
            </a:r>
            <a:r>
              <a:rPr lang="en-US" altLang="ko-KR" dirty="0" smtClean="0"/>
              <a:t>– in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335224" y="1336993"/>
            <a:ext cx="368978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f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or  </a:t>
            </a:r>
            <a:r>
              <a:rPr lang="ko-KR" altLang="en-US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변수  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in  </a:t>
            </a:r>
            <a:r>
              <a:rPr lang="ko-KR" altLang="en-US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58" y="1988840"/>
            <a:ext cx="3028824" cy="41763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651953" y="289358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or_in1.py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68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 </a:t>
            </a:r>
            <a:r>
              <a:rPr lang="ko-KR" altLang="en-US" dirty="0" smtClean="0"/>
              <a:t>반복 </a:t>
            </a:r>
            <a:r>
              <a:rPr lang="en-US" altLang="ko-KR" dirty="0" smtClean="0"/>
              <a:t>– in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91208" y="1235368"/>
            <a:ext cx="6960939" cy="9694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if </a:t>
            </a:r>
            <a:r>
              <a:rPr lang="ko-KR" altLang="en-US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변수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in  [list]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 내부에 값이 있으면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True,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없으면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False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789040"/>
            <a:ext cx="5861384" cy="21399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349888" y="32849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for_in2.py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420888"/>
            <a:ext cx="3605371" cy="11385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151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연산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56506" y="1268760"/>
            <a:ext cx="528067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연산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합계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평균 구하기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840" y="1903444"/>
            <a:ext cx="4836244" cy="39259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457056" y="26989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alc_score.py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0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연산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56506" y="1268760"/>
            <a:ext cx="528067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연산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최고점수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최저점수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32"/>
          <a:stretch/>
        </p:blipFill>
        <p:spPr>
          <a:xfrm>
            <a:off x="1784647" y="2024337"/>
            <a:ext cx="3520745" cy="31350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59"/>
          <a:stretch/>
        </p:blipFill>
        <p:spPr>
          <a:xfrm>
            <a:off x="5592418" y="2636911"/>
            <a:ext cx="3520745" cy="15278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98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연산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56506" y="1268760"/>
            <a:ext cx="520866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최대값과 최대값 위치 찾기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60442"/>
            <a:ext cx="4413394" cy="45585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457056" y="26989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ind_max.py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2520" y="908720"/>
            <a:ext cx="8847360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우리 학급에는 총 </a:t>
            </a:r>
            <a:r>
              <a:rPr lang="en-US" altLang="ko-KR" dirty="0"/>
              <a:t>10</a:t>
            </a:r>
            <a:r>
              <a:rPr lang="ko-KR" altLang="en-US" dirty="0"/>
              <a:t>명의 학생이 있다</a:t>
            </a:r>
            <a:r>
              <a:rPr lang="en-US" altLang="ko-KR" dirty="0"/>
              <a:t>. </a:t>
            </a:r>
            <a:r>
              <a:rPr lang="ko-KR" altLang="en-US" dirty="0"/>
              <a:t>이 학생들의 기말고사 점수는 다음과 같다</a:t>
            </a:r>
            <a:br>
              <a:rPr lang="ko-KR" altLang="en-US" dirty="0"/>
            </a:br>
            <a:r>
              <a:rPr lang="ko-KR" altLang="en-US" dirty="0"/>
              <a:t>    문제</a:t>
            </a:r>
            <a:r>
              <a:rPr lang="en-US" altLang="ko-KR" dirty="0"/>
              <a:t>1) K</a:t>
            </a:r>
            <a:r>
              <a:rPr lang="ko-KR" altLang="en-US" dirty="0"/>
              <a:t>학급의 합계와 평균 점수</a:t>
            </a:r>
            <a:r>
              <a:rPr lang="en-US" altLang="ko-KR" dirty="0"/>
              <a:t>(</a:t>
            </a:r>
            <a:r>
              <a:rPr lang="ko-KR" altLang="en-US" dirty="0"/>
              <a:t>소수 이하 </a:t>
            </a:r>
            <a:r>
              <a:rPr lang="en-US" altLang="ko-KR" dirty="0"/>
              <a:t>1</a:t>
            </a:r>
            <a:r>
              <a:rPr lang="ko-KR" altLang="en-US" dirty="0"/>
              <a:t>자리</a:t>
            </a:r>
            <a:r>
              <a:rPr lang="en-US" altLang="ko-KR" dirty="0"/>
              <a:t>)</a:t>
            </a:r>
            <a:r>
              <a:rPr lang="ko-KR" altLang="en-US" dirty="0"/>
              <a:t>를 계산하고</a:t>
            </a:r>
            <a:br>
              <a:rPr lang="ko-KR" altLang="en-US" dirty="0"/>
            </a:br>
            <a:r>
              <a:rPr lang="ko-KR" altLang="en-US" dirty="0"/>
              <a:t>    문제</a:t>
            </a:r>
            <a:r>
              <a:rPr lang="en-US" altLang="ko-KR" dirty="0"/>
              <a:t>2) </a:t>
            </a:r>
            <a:r>
              <a:rPr lang="ko-KR" altLang="en-US" dirty="0"/>
              <a:t>기말고사 점수가 </a:t>
            </a:r>
            <a:r>
              <a:rPr lang="en-US" altLang="ko-KR" dirty="0"/>
              <a:t>70</a:t>
            </a:r>
            <a:r>
              <a:rPr lang="ko-KR" altLang="en-US" dirty="0"/>
              <a:t>점 이상이면 </a:t>
            </a:r>
            <a:r>
              <a:rPr lang="en-US" altLang="ko-KR" dirty="0"/>
              <a:t>"1</a:t>
            </a:r>
            <a:r>
              <a:rPr lang="ko-KR" altLang="en-US" dirty="0"/>
              <a:t>급</a:t>
            </a:r>
            <a:r>
              <a:rPr lang="en-US" altLang="ko-KR" dirty="0"/>
              <a:t>", 60</a:t>
            </a:r>
            <a:r>
              <a:rPr lang="ko-KR" altLang="en-US" dirty="0"/>
              <a:t>점 이상이면 </a:t>
            </a:r>
            <a:r>
              <a:rPr lang="en-US" altLang="ko-KR" dirty="0"/>
              <a:t>"2</a:t>
            </a:r>
            <a:r>
              <a:rPr lang="ko-KR" altLang="en-US" dirty="0"/>
              <a:t>급</a:t>
            </a:r>
            <a:r>
              <a:rPr lang="en-US" altLang="ko-KR" dirty="0"/>
              <a:t>", </a:t>
            </a:r>
            <a:r>
              <a:rPr lang="ko-KR" altLang="en-US" dirty="0"/>
              <a:t>그 이하는</a:t>
            </a:r>
            <a:br>
              <a:rPr lang="ko-KR" altLang="en-US" dirty="0"/>
            </a:br>
            <a:r>
              <a:rPr lang="ko-KR" altLang="en-US" dirty="0"/>
              <a:t>          </a:t>
            </a:r>
            <a:r>
              <a:rPr lang="en-US" altLang="ko-KR" dirty="0"/>
              <a:t>"</a:t>
            </a:r>
            <a:r>
              <a:rPr lang="ko-KR" altLang="en-US" dirty="0"/>
              <a:t>불합격</a:t>
            </a:r>
            <a:r>
              <a:rPr lang="en-US" altLang="ko-KR" dirty="0"/>
              <a:t>"</a:t>
            </a:r>
            <a:r>
              <a:rPr lang="ko-KR" altLang="en-US" dirty="0"/>
              <a:t>을 출력하는 프로그램을 작성하시오</a:t>
            </a:r>
            <a:r>
              <a:rPr lang="en-US" altLang="ko-KR" dirty="0"/>
              <a:t>. (</a:t>
            </a:r>
            <a:r>
              <a:rPr lang="ko-KR" altLang="en-US" dirty="0"/>
              <a:t>파일이름</a:t>
            </a:r>
            <a:r>
              <a:rPr lang="en-US" altLang="ko-KR" dirty="0"/>
              <a:t>: ranking1.py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08584" y="3429000"/>
            <a:ext cx="4182555" cy="3693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[100</a:t>
            </a:r>
            <a:r>
              <a:rPr lang="en-US" altLang="ko-KR" dirty="0"/>
              <a:t>, 55, 65, 85, 90, 91, 85, 70, 60, 95]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8584" y="3861048"/>
            <a:ext cx="5760640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&lt;</a:t>
            </a:r>
            <a:r>
              <a:rPr lang="ko-KR" altLang="en-US" sz="1600" dirty="0" smtClean="0"/>
              <a:t>실행 결과</a:t>
            </a:r>
            <a:r>
              <a:rPr lang="en-US" altLang="ko-KR" sz="16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합계 </a:t>
            </a:r>
            <a:r>
              <a:rPr lang="en-US" altLang="ko-KR" sz="1600" dirty="0" smtClean="0"/>
              <a:t>: ***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평균 </a:t>
            </a:r>
            <a:r>
              <a:rPr lang="en-US" altLang="ko-KR" sz="1600" dirty="0" smtClean="0"/>
              <a:t>: ***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&lt;</a:t>
            </a:r>
            <a:r>
              <a:rPr lang="ko-KR" altLang="en-US" sz="1600" dirty="0" smtClean="0"/>
              <a:t>우리 학급의 등급 결과입니다</a:t>
            </a:r>
            <a:r>
              <a:rPr lang="en-US" altLang="ko-KR" sz="1600" dirty="0" smtClean="0"/>
              <a:t>.&gt;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1</a:t>
            </a:r>
            <a:r>
              <a:rPr lang="ko-KR" altLang="en-US" sz="1600" dirty="0" smtClean="0"/>
              <a:t>번 학생은 </a:t>
            </a:r>
            <a:r>
              <a:rPr lang="en-US" altLang="ko-KR" sz="1600" dirty="0" smtClean="0"/>
              <a:t>*</a:t>
            </a:r>
            <a:r>
              <a:rPr lang="ko-KR" altLang="en-US" sz="1600" dirty="0" smtClean="0"/>
              <a:t>급입니다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2</a:t>
            </a:r>
            <a:r>
              <a:rPr lang="ko-KR" altLang="en-US" sz="1600" dirty="0" smtClean="0"/>
              <a:t>번 학생은 </a:t>
            </a:r>
            <a:r>
              <a:rPr lang="en-US" altLang="ko-KR" sz="1600" dirty="0" smtClean="0"/>
              <a:t>*</a:t>
            </a:r>
            <a:r>
              <a:rPr lang="ko-KR" altLang="en-US" sz="1600" dirty="0" smtClean="0"/>
              <a:t>급입니다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…..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993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84784"/>
            <a:ext cx="4648603" cy="23776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2194330"/>
            <a:ext cx="5639289" cy="33759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200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12776"/>
            <a:ext cx="5970118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36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340768"/>
            <a:ext cx="4793396" cy="52277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37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정렬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24245" y="1196752"/>
            <a:ext cx="5512931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정렬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오름차순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내림차순 정렬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772816"/>
            <a:ext cx="4990898" cy="48245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2328422"/>
            <a:ext cx="1783235" cy="17222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6892551" y="1728597"/>
            <a:ext cx="1786082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두 수의 교환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35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628800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리스</a:t>
            </a:r>
            <a:r>
              <a:rPr lang="ko-KR" altLang="en-US" sz="2000" b="1" dirty="0">
                <a:solidFill>
                  <a:schemeClr val="tx1"/>
                </a:solidFill>
              </a:rPr>
              <a:t>트</a:t>
            </a:r>
          </a:p>
        </p:txBody>
      </p:sp>
      <p:sp>
        <p:nvSpPr>
          <p:cNvPr id="6" name="타원 5"/>
          <p:cNvSpPr/>
          <p:nvPr/>
        </p:nvSpPr>
        <p:spPr>
          <a:xfrm>
            <a:off x="1424608" y="1340768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2924944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딕셔너리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2636912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422108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튜플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집합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393305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 </a:t>
            </a:r>
            <a:r>
              <a:rPr lang="ko-KR" altLang="en-US" dirty="0" smtClean="0"/>
              <a:t>복</a:t>
            </a:r>
            <a:r>
              <a:rPr lang="ko-KR" altLang="en-US" dirty="0"/>
              <a:t>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352600" y="1268760"/>
            <a:ext cx="316835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복사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53" y="1916832"/>
            <a:ext cx="2895851" cy="4480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376936" y="270141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ist_copy.py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06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 </a:t>
            </a:r>
            <a:r>
              <a:rPr lang="ko-KR" altLang="en-US" dirty="0" smtClean="0"/>
              <a:t>내포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36576" y="1268760"/>
            <a:ext cx="316835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 내포 사용하기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616" y="1841049"/>
            <a:ext cx="4752528" cy="553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[ </a:t>
            </a:r>
            <a:r>
              <a:rPr lang="ko-KR" altLang="en-US" sz="2000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표현식</a:t>
            </a:r>
            <a:r>
              <a:rPr lang="ko-KR" altLang="en-US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for  </a:t>
            </a:r>
            <a:r>
              <a:rPr lang="ko-KR" altLang="en-US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항목</a:t>
            </a: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요소</a:t>
            </a: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in  </a:t>
            </a:r>
            <a:r>
              <a:rPr lang="ko-KR" altLang="en-US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 </a:t>
            </a: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]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2395047"/>
            <a:ext cx="4032448" cy="41618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58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응용 </a:t>
            </a:r>
            <a:r>
              <a:rPr lang="en-US" altLang="ko-KR" dirty="0" smtClean="0"/>
              <a:t>– 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01862"/>
              </p:ext>
            </p:extLst>
          </p:nvPr>
        </p:nvGraphicFramePr>
        <p:xfrm>
          <a:off x="1615216" y="2499592"/>
          <a:ext cx="3672408" cy="2585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출생년도</a:t>
                      </a:r>
                      <a:r>
                        <a:rPr lang="ko-KR" altLang="en-US" sz="1800" dirty="0" smtClean="0"/>
                        <a:t> 끝자리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접종 요일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 </a:t>
                      </a:r>
                      <a:r>
                        <a:rPr lang="ko-KR" altLang="en-US" sz="1800" dirty="0" smtClean="0"/>
                        <a:t>또는 </a:t>
                      </a:r>
                      <a:r>
                        <a:rPr lang="en-US" altLang="ko-KR" sz="1800" dirty="0" smtClean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월요일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 </a:t>
                      </a:r>
                      <a:r>
                        <a:rPr lang="ko-KR" altLang="en-US" sz="1800" dirty="0" smtClean="0"/>
                        <a:t>또는 </a:t>
                      </a:r>
                      <a:r>
                        <a:rPr lang="en-US" altLang="ko-KR" sz="1800" dirty="0" smtClean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화요일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dirty="0" smtClean="0"/>
                        <a:t>또는 </a:t>
                      </a:r>
                      <a:r>
                        <a:rPr lang="en-US" altLang="ko-KR" sz="1800" dirty="0" smtClean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수요일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 </a:t>
                      </a:r>
                      <a:r>
                        <a:rPr lang="ko-KR" altLang="en-US" sz="1800" dirty="0" smtClean="0"/>
                        <a:t>또는 </a:t>
                      </a:r>
                      <a:r>
                        <a:rPr lang="en-US" altLang="ko-KR" sz="1800" dirty="0" smtClean="0"/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목요일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 </a:t>
                      </a:r>
                      <a:r>
                        <a:rPr lang="ko-KR" altLang="en-US" sz="1800" dirty="0" smtClean="0"/>
                        <a:t>또는 </a:t>
                      </a:r>
                      <a:r>
                        <a:rPr lang="en-US" altLang="ko-KR" sz="1800" dirty="0" smtClean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금요일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111160" y="1268760"/>
            <a:ext cx="64807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백신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접종자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분류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 </a:t>
            </a:r>
            <a:r>
              <a:rPr lang="ko-KR" altLang="en-US" b="1" dirty="0" smtClean="0"/>
              <a:t>접종 대상 </a:t>
            </a:r>
            <a:r>
              <a:rPr lang="en-US" altLang="ko-KR" b="1" dirty="0" smtClean="0"/>
              <a:t>: 20</a:t>
            </a:r>
            <a:r>
              <a:rPr lang="ko-KR" altLang="en-US" b="1" dirty="0" smtClean="0"/>
              <a:t>세 </a:t>
            </a:r>
            <a:r>
              <a:rPr lang="en-US" altLang="ko-KR" b="1" dirty="0" smtClean="0"/>
              <a:t>~ 65</a:t>
            </a:r>
            <a:r>
              <a:rPr lang="ko-KR" altLang="en-US" b="1" dirty="0" smtClean="0"/>
              <a:t>세</a:t>
            </a:r>
            <a:r>
              <a:rPr lang="en-US" altLang="ko-KR" b="1" dirty="0" smtClean="0"/>
              <a:t>,  </a:t>
            </a:r>
            <a:r>
              <a:rPr lang="ko-KR" altLang="en-US" b="1" dirty="0" smtClean="0"/>
              <a:t>미 대상 </a:t>
            </a:r>
            <a:r>
              <a:rPr lang="en-US" altLang="ko-KR" b="1" dirty="0" smtClean="0"/>
              <a:t>– “</a:t>
            </a:r>
            <a:r>
              <a:rPr lang="ko-KR" altLang="en-US" b="1" dirty="0" smtClean="0"/>
              <a:t>하반기 일정 확인</a:t>
            </a:r>
            <a:r>
              <a:rPr lang="en-US" altLang="ko-KR" b="1" dirty="0" smtClean="0"/>
              <a:t>”</a:t>
            </a:r>
            <a:r>
              <a:rPr lang="ko-KR" altLang="en-US" b="1" dirty="0" smtClean="0"/>
              <a:t> </a:t>
            </a:r>
            <a:endParaRPr lang="en-US" altLang="ko-KR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601072" y="256490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출생년도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1994</a:t>
            </a:r>
            <a:r>
              <a:rPr lang="ko-KR" altLang="en-US" dirty="0" smtClean="0"/>
              <a:t>년인 경우 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3068960"/>
            <a:ext cx="2618211" cy="864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480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if ~ </a:t>
            </a:r>
            <a:r>
              <a:rPr lang="ko-KR" altLang="en-US" dirty="0" smtClean="0"/>
              <a:t>내부 </a:t>
            </a:r>
            <a:r>
              <a:rPr lang="en-US" altLang="ko-KR" dirty="0" smtClean="0"/>
              <a:t>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35996" y="1268760"/>
            <a:ext cx="460851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백신 </a:t>
            </a:r>
            <a:r>
              <a:rPr lang="ko-KR" altLang="en-US" sz="2000" b="1" dirty="0" err="1" smtClean="0"/>
              <a:t>접종자</a:t>
            </a:r>
            <a:r>
              <a:rPr lang="ko-KR" altLang="en-US" sz="2000" b="1" dirty="0" smtClean="0"/>
              <a:t> 분류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633" y="1916832"/>
            <a:ext cx="5971663" cy="46438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969224" y="213285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vaccine.py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출력 방법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5411" y="1325706"/>
            <a:ext cx="35535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문자열 포맷 코드</a:t>
            </a:r>
            <a:endParaRPr lang="en-US" altLang="ko-KR" sz="20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423428"/>
              </p:ext>
            </p:extLst>
          </p:nvPr>
        </p:nvGraphicFramePr>
        <p:xfrm>
          <a:off x="5241032" y="1988840"/>
          <a:ext cx="3016468" cy="1621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코드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내 용</a:t>
                      </a:r>
                      <a:endParaRPr lang="ko-KR" altLang="en-US" sz="1800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%d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정수</a:t>
                      </a:r>
                      <a:r>
                        <a:rPr lang="en-US" altLang="ko-KR" sz="1800" dirty="0" smtClean="0"/>
                        <a:t>(decimal)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%f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실수</a:t>
                      </a:r>
                      <a:r>
                        <a:rPr lang="en-US" altLang="ko-KR" sz="1800" dirty="0" smtClean="0"/>
                        <a:t>(float)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%s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문자열</a:t>
                      </a:r>
                      <a:r>
                        <a:rPr lang="en-US" altLang="ko-KR" sz="1800" dirty="0" smtClean="0"/>
                        <a:t>(string)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4484" y="2245280"/>
            <a:ext cx="3304500" cy="408623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문자열 포맷</a:t>
            </a:r>
            <a:r>
              <a:rPr lang="en-US" altLang="ko-KR" dirty="0" smtClean="0"/>
              <a:t>“ </a:t>
            </a:r>
            <a:r>
              <a:rPr lang="en-US" altLang="ko-KR" dirty="0" smtClean="0">
                <a:solidFill>
                  <a:srgbClr val="C00000"/>
                </a:solidFill>
              </a:rPr>
              <a:t>%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상수</a:t>
            </a:r>
            <a:r>
              <a:rPr lang="en-US" altLang="ko-KR" dirty="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99" y="3789039"/>
            <a:ext cx="7734971" cy="1806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250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특별한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6536" y="1196752"/>
            <a:ext cx="4800698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 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정리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631953"/>
              </p:ext>
            </p:extLst>
          </p:nvPr>
        </p:nvGraphicFramePr>
        <p:xfrm>
          <a:off x="1352600" y="1844824"/>
          <a:ext cx="7848872" cy="4478313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메서드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1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split()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&gt;&gt;&gt; s = ‘banana, grape, kiwi'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&gt;&gt;&gt; s = </a:t>
                      </a:r>
                      <a:r>
                        <a:rPr lang="en-US" altLang="ko-KR" sz="1800" dirty="0" err="1" smtClean="0"/>
                        <a:t>fruit.split</a:t>
                      </a:r>
                      <a:r>
                        <a:rPr lang="en-US" altLang="ko-KR" sz="1800" dirty="0" smtClean="0"/>
                        <a:t>(',') -&gt; </a:t>
                      </a:r>
                      <a:r>
                        <a:rPr lang="ko-KR" altLang="en-US" sz="1800" dirty="0" smtClean="0">
                          <a:solidFill>
                            <a:srgbClr val="C00000"/>
                          </a:solidFill>
                        </a:rPr>
                        <a:t>구분기호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1800" dirty="0" err="1" smtClean="0">
                          <a:solidFill>
                            <a:srgbClr val="C00000"/>
                          </a:solidFill>
                        </a:rPr>
                        <a:t>구분자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&gt;&gt;&gt; s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[‘banana', ' grape', ' kiwi']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1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replace()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&gt;&gt;&gt; s = 'Hello, World'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&gt;&gt;&gt; s = </a:t>
                      </a:r>
                      <a:r>
                        <a:rPr lang="en-US" altLang="ko-KR" sz="1800" dirty="0" err="1" smtClean="0"/>
                        <a:t>s.replace</a:t>
                      </a:r>
                      <a:r>
                        <a:rPr lang="en-US" altLang="ko-KR" sz="1800" dirty="0" smtClean="0"/>
                        <a:t>('World', 'Korea')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&gt;&gt;&gt; s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'Hello, Korea‘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8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format()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&gt;&gt;&gt; sentence = 'My name is {0}. I am {1} years  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                       </a:t>
                      </a:r>
                      <a:r>
                        <a:rPr lang="en-US" altLang="ko-KR" sz="1800" dirty="0" err="1" smtClean="0"/>
                        <a:t>old.'.format</a:t>
                      </a:r>
                      <a:r>
                        <a:rPr lang="en-US" altLang="ko-KR" sz="1800" dirty="0" smtClean="0"/>
                        <a:t>('Mario', 40)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&gt;&gt;&gt; sentence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'My name is Mario. I am 40 years old.'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20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특별한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6536" y="1196752"/>
            <a:ext cx="4800698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 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정리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72804"/>
              </p:ext>
            </p:extLst>
          </p:nvPr>
        </p:nvGraphicFramePr>
        <p:xfrm>
          <a:off x="1640632" y="1942958"/>
          <a:ext cx="5904656" cy="436548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1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8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find()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&gt;&gt;&gt; s = "Hello"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&gt;&gt;&gt; </a:t>
                      </a:r>
                      <a:r>
                        <a:rPr lang="en-US" altLang="ko-KR" sz="1600" dirty="0" err="1" smtClean="0"/>
                        <a:t>s.find</a:t>
                      </a:r>
                      <a:r>
                        <a:rPr lang="en-US" altLang="ko-KR" sz="1600" dirty="0" smtClean="0"/>
                        <a:t>('H')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0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&gt;&gt;&gt; </a:t>
                      </a:r>
                      <a:r>
                        <a:rPr lang="en-US" altLang="ko-KR" sz="1600" dirty="0" err="1" smtClean="0"/>
                        <a:t>s.find</a:t>
                      </a:r>
                      <a:r>
                        <a:rPr lang="en-US" altLang="ko-KR" sz="1600" dirty="0" smtClean="0"/>
                        <a:t>('ll')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2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&gt;&gt;&gt; </a:t>
                      </a:r>
                      <a:r>
                        <a:rPr lang="en-US" altLang="ko-KR" sz="1600" dirty="0" err="1" smtClean="0"/>
                        <a:t>s.find</a:t>
                      </a:r>
                      <a:r>
                        <a:rPr lang="en-US" altLang="ko-KR" sz="1600" dirty="0" smtClean="0"/>
                        <a:t>('k')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-1</a:t>
                      </a:r>
                    </a:p>
                    <a:p>
                      <a:pPr algn="l" latinLnBrk="1"/>
                      <a:r>
                        <a:rPr lang="ko-KR" altLang="en-US" sz="1600" dirty="0" smtClean="0"/>
                        <a:t>문자열이 존재하는 위치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없으면 </a:t>
                      </a:r>
                      <a:r>
                        <a:rPr lang="en-US" altLang="ko-KR" sz="1600" dirty="0" smtClean="0"/>
                        <a:t>-1</a:t>
                      </a:r>
                      <a:r>
                        <a:rPr lang="ko-KR" altLang="en-US" sz="1600" dirty="0" smtClean="0"/>
                        <a:t>반환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 smtClean="0"/>
                        <a:t>lstrip</a:t>
                      </a:r>
                      <a:r>
                        <a:rPr lang="en-US" altLang="ko-KR" sz="1800" b="1" dirty="0" smtClean="0"/>
                        <a:t>()</a:t>
                      </a:r>
                    </a:p>
                    <a:p>
                      <a:pPr algn="ctr" latinLnBrk="1"/>
                      <a:r>
                        <a:rPr lang="en-US" altLang="ko-KR" sz="1800" b="1" dirty="0" err="1" smtClean="0"/>
                        <a:t>rstrip</a:t>
                      </a:r>
                      <a:r>
                        <a:rPr lang="en-US" altLang="ko-KR" sz="1800" b="1" dirty="0" smtClean="0"/>
                        <a:t>()</a:t>
                      </a:r>
                    </a:p>
                    <a:p>
                      <a:pPr algn="ctr" latinLnBrk="1"/>
                      <a:r>
                        <a:rPr lang="en-US" altLang="ko-KR" sz="1800" b="1" dirty="0" smtClean="0"/>
                        <a:t>strip()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&gt;&gt;&gt; "  hi, </a:t>
                      </a:r>
                      <a:r>
                        <a:rPr lang="en-US" altLang="ko-KR" sz="1600" dirty="0" err="1" smtClean="0"/>
                        <a:t>soo</a:t>
                      </a:r>
                      <a:r>
                        <a:rPr lang="en-US" altLang="ko-KR" sz="1600" dirty="0" smtClean="0"/>
                        <a:t>".</a:t>
                      </a:r>
                      <a:r>
                        <a:rPr lang="en-US" altLang="ko-KR" sz="1600" dirty="0" err="1" smtClean="0"/>
                        <a:t>lstrip</a:t>
                      </a:r>
                      <a:r>
                        <a:rPr lang="en-US" altLang="ko-KR" sz="1600" dirty="0" smtClean="0"/>
                        <a:t>()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'hi, </a:t>
                      </a:r>
                      <a:r>
                        <a:rPr lang="en-US" altLang="ko-KR" sz="1600" dirty="0" err="1" smtClean="0"/>
                        <a:t>soo</a:t>
                      </a:r>
                      <a:r>
                        <a:rPr lang="en-US" altLang="ko-KR" sz="1600" dirty="0" smtClean="0"/>
                        <a:t>'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&gt;&gt;&gt; "hi, </a:t>
                      </a:r>
                      <a:r>
                        <a:rPr lang="en-US" altLang="ko-KR" sz="1600" dirty="0" err="1" smtClean="0"/>
                        <a:t>elsa</a:t>
                      </a:r>
                      <a:r>
                        <a:rPr lang="en-US" altLang="ko-KR" sz="1600" dirty="0" smtClean="0"/>
                        <a:t>  ".</a:t>
                      </a:r>
                      <a:r>
                        <a:rPr lang="en-US" altLang="ko-KR" sz="1600" dirty="0" err="1" smtClean="0"/>
                        <a:t>rstrip</a:t>
                      </a:r>
                      <a:r>
                        <a:rPr lang="en-US" altLang="ko-KR" sz="1600" dirty="0" smtClean="0"/>
                        <a:t>()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'hi, </a:t>
                      </a:r>
                      <a:r>
                        <a:rPr lang="en-US" altLang="ko-KR" sz="1600" dirty="0" err="1" smtClean="0"/>
                        <a:t>elsa</a:t>
                      </a:r>
                      <a:r>
                        <a:rPr lang="en-US" altLang="ko-KR" sz="1600" dirty="0" smtClean="0"/>
                        <a:t>'</a:t>
                      </a:r>
                    </a:p>
                    <a:p>
                      <a:pPr algn="l" latinLnBrk="1"/>
                      <a:r>
                        <a:rPr lang="ko-KR" altLang="en-US" sz="1600" dirty="0" smtClean="0"/>
                        <a:t>문자열의 공백제거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 smtClean="0"/>
                        <a:t>isnumeric</a:t>
                      </a:r>
                      <a:r>
                        <a:rPr lang="en-US" altLang="ko-KR" sz="1800" b="1" dirty="0" smtClean="0"/>
                        <a:t>()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&gt;&gt;&gt; '123AB'.isnumeric()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False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4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split()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057456" y="6473649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340768"/>
            <a:ext cx="6408712" cy="420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split() </a:t>
            </a:r>
            <a:r>
              <a:rPr lang="ko-KR" altLang="en-US" sz="2000" b="1" dirty="0" smtClean="0"/>
              <a:t>예제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콜론으로 구분하고 리스트로 반환 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020099"/>
            <a:ext cx="2313259" cy="864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2276872"/>
            <a:ext cx="2301440" cy="3505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4028952"/>
            <a:ext cx="4604095" cy="1488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3458221"/>
            <a:ext cx="5472608" cy="420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두 수를 동시에 입력 받아 더하기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80992" y="4224088"/>
            <a:ext cx="1152128" cy="29698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6033120" y="4369024"/>
            <a:ext cx="576064" cy="1520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6609184" y="4289430"/>
            <a:ext cx="2088232" cy="53276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공백으로 분리하기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split()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057456" y="6473649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595267"/>
            <a:ext cx="6196756" cy="420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세</a:t>
            </a:r>
            <a:r>
              <a:rPr lang="ko-KR" altLang="en-US" sz="2000" b="1" dirty="0" smtClean="0"/>
              <a:t> 수를 동시에 입력 받아 더하기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리스트 사용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37321"/>
            <a:ext cx="3312368" cy="25550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3340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함수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4568" y="1340768"/>
            <a:ext cx="48965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strip()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공백 문자 제거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110498"/>
            <a:ext cx="3139712" cy="30025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2852936"/>
            <a:ext cx="4578391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404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 리스트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배열</a:t>
            </a:r>
            <a:r>
              <a:rPr lang="en-US" altLang="ko-KR" sz="2800" dirty="0" smtClean="0"/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사용의 필요성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56556" y="1268760"/>
            <a:ext cx="5880957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2060"/>
                </a:solidFill>
              </a:rPr>
              <a:t>리스트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배열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사용의 필요성 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002060"/>
                </a:solidFill>
              </a:rPr>
              <a:t> 정수 </a:t>
            </a:r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개를 이용한 </a:t>
            </a:r>
            <a:r>
              <a:rPr lang="ko-KR" altLang="en-US" dirty="0" smtClean="0">
                <a:solidFill>
                  <a:srgbClr val="002060"/>
                </a:solidFill>
              </a:rPr>
              <a:t>학생의 성적 프로그램을 </a:t>
            </a:r>
            <a:r>
              <a:rPr lang="ko-KR" altLang="en-US" dirty="0" err="1" smtClean="0">
                <a:solidFill>
                  <a:srgbClr val="002060"/>
                </a:solidFill>
              </a:rPr>
              <a:t>만들때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2060"/>
                </a:solidFill>
              </a:rPr>
              <a:t>   10</a:t>
            </a:r>
            <a:r>
              <a:rPr lang="ko-KR" altLang="en-US" dirty="0">
                <a:solidFill>
                  <a:srgbClr val="002060"/>
                </a:solidFill>
              </a:rPr>
              <a:t>개의 </a:t>
            </a:r>
            <a:r>
              <a:rPr lang="ko-KR" altLang="en-US" dirty="0" smtClean="0">
                <a:solidFill>
                  <a:srgbClr val="002060"/>
                </a:solidFill>
              </a:rPr>
              <a:t>변수를 </a:t>
            </a:r>
            <a:r>
              <a:rPr lang="ko-KR" altLang="en-US" dirty="0">
                <a:solidFill>
                  <a:srgbClr val="002060"/>
                </a:solidFill>
              </a:rPr>
              <a:t>선언</a:t>
            </a:r>
            <a:endParaRPr lang="en-US" altLang="ko-KR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</a:rPr>
              <a:t>   </a:t>
            </a:r>
            <a:r>
              <a:rPr lang="en-US" altLang="ko-KR" dirty="0" smtClean="0">
                <a:solidFill>
                  <a:srgbClr val="002060"/>
                </a:solidFill>
              </a:rPr>
              <a:t>num1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en-US" altLang="ko-KR" dirty="0" smtClean="0">
                <a:solidFill>
                  <a:srgbClr val="002060"/>
                </a:solidFill>
              </a:rPr>
              <a:t>num2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en-US" altLang="ko-KR" dirty="0" smtClean="0">
                <a:solidFill>
                  <a:srgbClr val="002060"/>
                </a:solidFill>
              </a:rPr>
              <a:t>num3</a:t>
            </a:r>
            <a:r>
              <a:rPr lang="en-US" altLang="ko-KR" dirty="0">
                <a:solidFill>
                  <a:srgbClr val="002060"/>
                </a:solidFill>
              </a:rPr>
              <a:t>… </a:t>
            </a:r>
            <a:r>
              <a:rPr lang="en-US" altLang="ko-KR" dirty="0" smtClean="0">
                <a:solidFill>
                  <a:srgbClr val="002060"/>
                </a:solidFill>
              </a:rPr>
              <a:t> num10;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</a:t>
            </a:r>
            <a:r>
              <a:rPr lang="ko-KR" altLang="en-US" dirty="0" smtClean="0">
                <a:solidFill>
                  <a:srgbClr val="002060"/>
                </a:solidFill>
              </a:rPr>
              <a:t>정보가 </a:t>
            </a:r>
            <a:r>
              <a:rPr lang="ko-KR" altLang="en-US" dirty="0">
                <a:solidFill>
                  <a:srgbClr val="002060"/>
                </a:solidFill>
              </a:rPr>
              <a:t>흩어진 채 </a:t>
            </a:r>
            <a:r>
              <a:rPr lang="ko-KR" altLang="en-US" dirty="0" smtClean="0">
                <a:solidFill>
                  <a:srgbClr val="002060"/>
                </a:solidFill>
              </a:rPr>
              <a:t>저장되고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변수 이름이 많아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</a:t>
            </a:r>
            <a:r>
              <a:rPr lang="ko-KR" altLang="en-US" dirty="0" smtClean="0">
                <a:solidFill>
                  <a:srgbClr val="002060"/>
                </a:solidFill>
              </a:rPr>
              <a:t>비효율적이고 </a:t>
            </a:r>
            <a:r>
              <a:rPr lang="ko-KR" altLang="en-US" dirty="0">
                <a:solidFill>
                  <a:srgbClr val="002060"/>
                </a:solidFill>
              </a:rPr>
              <a:t>관리하기 어렵다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609184" y="2564904"/>
            <a:ext cx="2304256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909521" y="2916019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821048" y="2951921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929231" y="3573016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061649" y="3573016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801509" y="257414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num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7161549" y="2204864"/>
            <a:ext cx="964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rgbClr val="C00000"/>
                </a:solidFill>
              </a:rPr>
              <a:t>메모리</a:t>
            </a:r>
            <a:endParaRPr lang="ko-KR" altLang="en-US" sz="1600" b="1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13036" y="260561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num2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837513" y="328498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num3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989641" y="328498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num4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956557" y="3933056"/>
            <a:ext cx="31446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2060"/>
                </a:solidFill>
              </a:rPr>
              <a:t>리스트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배열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사용의 장점 </a:t>
            </a: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28664" y="5279722"/>
            <a:ext cx="4032448" cy="1101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404430" y="4869160"/>
            <a:ext cx="964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</a:rPr>
              <a:t>메모리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26116"/>
              </p:ext>
            </p:extLst>
          </p:nvPr>
        </p:nvGraphicFramePr>
        <p:xfrm>
          <a:off x="2084986" y="5596480"/>
          <a:ext cx="3600400" cy="392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0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2084985" y="600154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[0]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733057" y="600154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[1]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3381129" y="600154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[2]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037313" y="602128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[9]</a:t>
            </a:r>
            <a:endParaRPr lang="ko-KR" altLang="en-US" sz="1400" dirty="0"/>
          </a:p>
        </p:txBody>
      </p:sp>
      <p:sp>
        <p:nvSpPr>
          <p:cNvPr id="63" name="직사각형 62"/>
          <p:cNvSpPr/>
          <p:nvPr/>
        </p:nvSpPr>
        <p:spPr>
          <a:xfrm>
            <a:off x="992560" y="4437112"/>
            <a:ext cx="76672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인덱스를 이용하여 순차</a:t>
            </a:r>
            <a:r>
              <a:rPr lang="en-US" altLang="ko-KR" dirty="0"/>
              <a:t>(</a:t>
            </a:r>
            <a:r>
              <a:rPr lang="ko-KR" altLang="en-US" dirty="0"/>
              <a:t>순서</a:t>
            </a:r>
            <a:r>
              <a:rPr lang="en-US" altLang="ko-KR" dirty="0"/>
              <a:t>)</a:t>
            </a:r>
            <a:r>
              <a:rPr lang="ko-KR" altLang="en-US" dirty="0"/>
              <a:t>적으로 관리할 수 있다</a:t>
            </a:r>
            <a:r>
              <a:rPr lang="en-US" altLang="ko-KR" dirty="0"/>
              <a:t> -&gt; </a:t>
            </a:r>
            <a:r>
              <a:rPr lang="ko-KR" altLang="en-US" dirty="0"/>
              <a:t>효율적이다</a:t>
            </a:r>
            <a:r>
              <a:rPr lang="en-US" altLang="ko-KR" dirty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458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함수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4568" y="1340768"/>
            <a:ext cx="48965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find()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공백 문자 제거</a:t>
            </a:r>
            <a:endParaRPr lang="en-US" altLang="ko-KR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060848"/>
            <a:ext cx="5014395" cy="2972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65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함</a:t>
            </a:r>
            <a:r>
              <a:rPr lang="ko-KR" altLang="en-US" dirty="0"/>
              <a:t>수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8585" y="1340768"/>
            <a:ext cx="223224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format() </a:t>
            </a:r>
            <a:r>
              <a:rPr lang="ko-KR" altLang="en-US" sz="2000" b="1" dirty="0" smtClean="0"/>
              <a:t>함수</a:t>
            </a:r>
            <a:endParaRPr lang="en-US" altLang="ko-KR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5" y="2924943"/>
            <a:ext cx="7879763" cy="1920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545525" y="2204560"/>
            <a:ext cx="3304500" cy="408623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“{ 0 } …… { 1 }“.format(a, b)</a:t>
            </a:r>
          </a:p>
        </p:txBody>
      </p:sp>
    </p:spTree>
    <p:extLst>
      <p:ext uri="{BB962C8B-B14F-4D97-AF65-F5344CB8AC3E}">
        <p14:creationId xmlns:p14="http://schemas.microsoft.com/office/powerpoint/2010/main" val="30349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함</a:t>
            </a:r>
            <a:r>
              <a:rPr lang="ko-KR" altLang="en-US" dirty="0"/>
              <a:t>수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8584" y="1278421"/>
            <a:ext cx="36003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회원 정보 출력하기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952050"/>
            <a:ext cx="3170195" cy="24386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1936432"/>
            <a:ext cx="5544616" cy="34717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081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1211048"/>
            <a:ext cx="460851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리스트의 선언 및 생성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1939144"/>
            <a:ext cx="3168352" cy="40203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40237"/>
              </p:ext>
            </p:extLst>
          </p:nvPr>
        </p:nvGraphicFramePr>
        <p:xfrm>
          <a:off x="1568624" y="1950603"/>
          <a:ext cx="2376264" cy="208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3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3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48778" y="2082334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a[0][0]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894359" y="2082334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a[0][1]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755944" y="2824336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a[1][0]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722670" y="3462363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a[2][0]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988388" y="2824336"/>
            <a:ext cx="812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a[1][</a:t>
            </a:r>
            <a:r>
              <a:rPr lang="en-US" altLang="ko-KR" sz="1600" dirty="0"/>
              <a:t>1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988388" y="3462363"/>
            <a:ext cx="812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a[2][1]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9231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68624" y="1988840"/>
            <a:ext cx="5635925" cy="720080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ysClr val="windowText" lastClr="000000"/>
                </a:solidFill>
              </a:rPr>
              <a:t>리스트 이름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= [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1,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2,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[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1,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2,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3]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010026"/>
            <a:ext cx="4650228" cy="19918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모서리가 둥근 직사각형 16"/>
          <p:cNvSpPr/>
          <p:nvPr/>
        </p:nvSpPr>
        <p:spPr>
          <a:xfrm>
            <a:off x="4160912" y="5157192"/>
            <a:ext cx="2880320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이차원 리스트 요소에 접근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922382" y="4707293"/>
            <a:ext cx="1115372" cy="449899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8544" y="1211048"/>
            <a:ext cx="5184576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9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2560" y="1211048"/>
            <a:ext cx="460851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리스트의 크기 및 출력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344" y="1916832"/>
            <a:ext cx="4564776" cy="3749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57" y="4482549"/>
            <a:ext cx="2632383" cy="10118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71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2560" y="1290826"/>
            <a:ext cx="460851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리스트의 추가 및 출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력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60848"/>
            <a:ext cx="2880320" cy="25602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2442140"/>
            <a:ext cx="4458087" cy="16536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12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1211048"/>
            <a:ext cx="460851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리스트의 연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44824"/>
            <a:ext cx="4818635" cy="34206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953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64568" y="1211048"/>
            <a:ext cx="4608512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 성적 통계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784722"/>
            <a:ext cx="4016088" cy="43437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5376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88840"/>
            <a:ext cx="4884844" cy="3673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64568" y="1211048"/>
            <a:ext cx="4608512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 성적 통계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40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 리스트</a:t>
            </a:r>
            <a:r>
              <a:rPr lang="en-US" altLang="ko-KR" sz="2800" dirty="0" smtClean="0"/>
              <a:t>(list)</a:t>
            </a:r>
            <a:r>
              <a:rPr lang="ko-KR" altLang="en-US" sz="2800" dirty="0" smtClean="0"/>
              <a:t>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28564" y="3293983"/>
            <a:ext cx="262829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리스</a:t>
            </a:r>
            <a:r>
              <a:rPr lang="ko-KR" altLang="en-US" sz="2000" b="1" dirty="0"/>
              <a:t>트</a:t>
            </a:r>
            <a:r>
              <a:rPr lang="ko-KR" altLang="en-US" sz="2000" b="1" dirty="0" smtClean="0"/>
              <a:t>의 생성 </a:t>
            </a:r>
            <a:endParaRPr lang="en-US" altLang="ko-KR" sz="2000" b="1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1246210" y="3870047"/>
            <a:ext cx="6443094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리스트 이름 </a:t>
            </a:r>
            <a:r>
              <a:rPr lang="en-US" altLang="ko-KR" dirty="0" smtClean="0"/>
              <a:t>= [ </a:t>
            </a:r>
            <a:r>
              <a:rPr lang="ko-KR" altLang="en-US" dirty="0" smtClean="0"/>
              <a:t>요</a:t>
            </a:r>
            <a:r>
              <a:rPr lang="ko-KR" altLang="en-US" dirty="0"/>
              <a:t>소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요</a:t>
            </a:r>
            <a:r>
              <a:rPr lang="ko-KR" altLang="en-US" dirty="0"/>
              <a:t>소</a:t>
            </a:r>
            <a:r>
              <a:rPr lang="en-US" altLang="ko-KR" dirty="0" smtClean="0"/>
              <a:t>2, </a:t>
            </a:r>
            <a:r>
              <a:rPr lang="ko-KR" altLang="en-US" dirty="0" smtClean="0"/>
              <a:t>요</a:t>
            </a:r>
            <a:r>
              <a:rPr lang="ko-KR" altLang="en-US" dirty="0"/>
              <a:t>소</a:t>
            </a:r>
            <a:r>
              <a:rPr lang="en-US" altLang="ko-KR" dirty="0" smtClean="0"/>
              <a:t>3…  ]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season = [“</a:t>
            </a:r>
            <a:r>
              <a:rPr lang="ko-KR" altLang="en-US" sz="2000" dirty="0" smtClean="0"/>
              <a:t>봄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여름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가을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겨울</a:t>
            </a:r>
            <a:r>
              <a:rPr lang="en-US" altLang="ko-KR" sz="2000" dirty="0" smtClean="0"/>
              <a:t>”]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number = [ 1. 2, 3, 4, 5]</a:t>
            </a:r>
            <a:endParaRPr lang="en-US" altLang="ko-KR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992560" y="1405225"/>
            <a:ext cx="835292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리스트</a:t>
            </a:r>
            <a:r>
              <a:rPr lang="en-US" altLang="ko-KR" sz="2000" b="1" dirty="0" smtClean="0"/>
              <a:t>(list)</a:t>
            </a:r>
            <a:r>
              <a:rPr lang="ko-KR" altLang="en-US" sz="2000" b="1" dirty="0" smtClean="0"/>
              <a:t>란</a:t>
            </a:r>
            <a:r>
              <a:rPr lang="en-US" altLang="ko-KR" sz="2000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/>
              <a:t>여러 개의 연속적인 값을 저장하고자 할 때 사용하는 </a:t>
            </a:r>
            <a:r>
              <a:rPr lang="ko-KR" altLang="en-US" dirty="0" err="1"/>
              <a:t>자료형이다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>
                <a:solidFill>
                  <a:srgbClr val="C00000"/>
                </a:solidFill>
              </a:rPr>
              <a:t>변수는 </a:t>
            </a:r>
            <a:r>
              <a:rPr lang="en-US" altLang="ko-KR" dirty="0" smtClean="0">
                <a:solidFill>
                  <a:srgbClr val="C00000"/>
                </a:solidFill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</a:rPr>
              <a:t>개의 값만을 저장하고 변경할 수 있다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2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(tuple)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22039" y="1196752"/>
            <a:ext cx="6783289" cy="22159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튜플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(tuple)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튜플의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요소를 변경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추가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수정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삭제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할 수 없다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요소 추가는 초기화나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튜들간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합치기를 하면 가능함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리스트처럼 동일한 방식으로 인덱싱과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슬라이싱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가능함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괄호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 )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사용한다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000672" y="3483163"/>
            <a:ext cx="3625447" cy="59390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ysClr val="windowText" lastClr="000000"/>
                </a:solidFill>
              </a:rPr>
              <a:t>튜플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이름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=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1,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2….)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4406484"/>
            <a:ext cx="3096344" cy="11565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59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(tuple)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556792"/>
            <a:ext cx="3701943" cy="30015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279" y="1538486"/>
            <a:ext cx="3817951" cy="47629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002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24" y="1605496"/>
            <a:ext cx="6744285" cy="34750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(tuple)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44889" y="2924944"/>
            <a:ext cx="3240360" cy="51885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rgbClr val="C00000"/>
                </a:solidFill>
              </a:rPr>
              <a:t>튜플의</a:t>
            </a:r>
            <a:r>
              <a:rPr lang="ko-KR" altLang="en-US" sz="1600" dirty="0" smtClean="0">
                <a:solidFill>
                  <a:srgbClr val="C00000"/>
                </a:solidFill>
              </a:rPr>
              <a:t> 요소는 변경할 수 없다</a:t>
            </a:r>
            <a:r>
              <a:rPr lang="en-US" altLang="ko-KR" sz="1600" dirty="0" smtClean="0">
                <a:solidFill>
                  <a:srgbClr val="C00000"/>
                </a:solidFill>
              </a:rPr>
              <a:t>.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712640" y="4419110"/>
            <a:ext cx="1224136" cy="43204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11" idx="6"/>
          </p:cNvCxnSpPr>
          <p:nvPr/>
        </p:nvCxnSpPr>
        <p:spPr>
          <a:xfrm flipH="1">
            <a:off x="2936776" y="3443794"/>
            <a:ext cx="1224136" cy="119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8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집합 </a:t>
            </a:r>
            <a:r>
              <a:rPr lang="ko-KR" altLang="en-US" dirty="0" err="1"/>
              <a:t>자료형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672568" y="4202283"/>
            <a:ext cx="2776376" cy="1414165"/>
            <a:chOff x="1528552" y="3887043"/>
            <a:chExt cx="2776376" cy="1414165"/>
          </a:xfrm>
        </p:grpSpPr>
        <p:sp>
          <p:nvSpPr>
            <p:cNvPr id="23" name="사각형: 둥근 모서리 20">
              <a:extLst>
                <a:ext uri="{FF2B5EF4-FFF2-40B4-BE49-F238E27FC236}">
                  <a16:creationId xmlns:a16="http://schemas.microsoft.com/office/drawing/2014/main" id="{A9E04CDF-83B1-4B80-9106-C2A0A4DA7259}"/>
                </a:ext>
              </a:extLst>
            </p:cNvPr>
            <p:cNvSpPr/>
            <p:nvPr/>
          </p:nvSpPr>
          <p:spPr>
            <a:xfrm>
              <a:off x="1528552" y="3911229"/>
              <a:ext cx="2776376" cy="138997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300" dirty="0"/>
                <a:t> </a:t>
              </a:r>
              <a:endParaRPr lang="ko-KR" altLang="en-US" sz="13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ABB4C0-2070-4126-9587-CD556195C1E9}"/>
                </a:ext>
              </a:extLst>
            </p:cNvPr>
            <p:cNvSpPr txBox="1"/>
            <p:nvPr/>
          </p:nvSpPr>
          <p:spPr>
            <a:xfrm>
              <a:off x="1564954" y="3887043"/>
              <a:ext cx="525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Set</a:t>
              </a:r>
              <a:endParaRPr lang="en-US" altLang="ko-KR" sz="1600" dirty="0"/>
            </a:p>
          </p:txBody>
        </p:sp>
        <p:sp>
          <p:nvSpPr>
            <p:cNvPr id="41" name="자유형: 도형 1">
              <a:extLst>
                <a:ext uri="{FF2B5EF4-FFF2-40B4-BE49-F238E27FC236}">
                  <a16:creationId xmlns:a16="http://schemas.microsoft.com/office/drawing/2014/main" id="{69AEB5B9-D379-40B7-B6A8-203197DDC125}"/>
                </a:ext>
              </a:extLst>
            </p:cNvPr>
            <p:cNvSpPr/>
            <p:nvPr/>
          </p:nvSpPr>
          <p:spPr>
            <a:xfrm>
              <a:off x="2019428" y="3990094"/>
              <a:ext cx="1800200" cy="1134708"/>
            </a:xfrm>
            <a:custGeom>
              <a:avLst/>
              <a:gdLst>
                <a:gd name="connsiteX0" fmla="*/ 112637 w 1660791"/>
                <a:gd name="connsiteY0" fmla="*/ 0 h 1048880"/>
                <a:gd name="connsiteX1" fmla="*/ 305584 w 1660791"/>
                <a:gd name="connsiteY1" fmla="*/ 268448 h 1048880"/>
                <a:gd name="connsiteX2" fmla="*/ 20358 w 1660791"/>
                <a:gd name="connsiteY2" fmla="*/ 478173 h 1048880"/>
                <a:gd name="connsiteX3" fmla="*/ 112637 w 1660791"/>
                <a:gd name="connsiteY3" fmla="*/ 872455 h 1048880"/>
                <a:gd name="connsiteX4" fmla="*/ 825701 w 1660791"/>
                <a:gd name="connsiteY4" fmla="*/ 1048624 h 1048880"/>
                <a:gd name="connsiteX5" fmla="*/ 1547154 w 1660791"/>
                <a:gd name="connsiteY5" fmla="*/ 838899 h 1048880"/>
                <a:gd name="connsiteX6" fmla="*/ 1631044 w 1660791"/>
                <a:gd name="connsiteY6" fmla="*/ 536896 h 1048880"/>
                <a:gd name="connsiteX7" fmla="*/ 1261929 w 1660791"/>
                <a:gd name="connsiteY7" fmla="*/ 327171 h 1048880"/>
                <a:gd name="connsiteX8" fmla="*/ 1161261 w 1660791"/>
                <a:gd name="connsiteY8" fmla="*/ 176169 h 1048880"/>
                <a:gd name="connsiteX9" fmla="*/ 1379374 w 1660791"/>
                <a:gd name="connsiteY9" fmla="*/ 25167 h 104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791" h="1048880">
                  <a:moveTo>
                    <a:pt x="112637" y="0"/>
                  </a:moveTo>
                  <a:cubicBezTo>
                    <a:pt x="216800" y="94376"/>
                    <a:pt x="320964" y="188753"/>
                    <a:pt x="305584" y="268448"/>
                  </a:cubicBezTo>
                  <a:cubicBezTo>
                    <a:pt x="290204" y="348143"/>
                    <a:pt x="52516" y="377505"/>
                    <a:pt x="20358" y="478173"/>
                  </a:cubicBezTo>
                  <a:cubicBezTo>
                    <a:pt x="-11800" y="578841"/>
                    <a:pt x="-21587" y="777380"/>
                    <a:pt x="112637" y="872455"/>
                  </a:cubicBezTo>
                  <a:cubicBezTo>
                    <a:pt x="246861" y="967530"/>
                    <a:pt x="586615" y="1054217"/>
                    <a:pt x="825701" y="1048624"/>
                  </a:cubicBezTo>
                  <a:cubicBezTo>
                    <a:pt x="1064787" y="1043031"/>
                    <a:pt x="1412930" y="924187"/>
                    <a:pt x="1547154" y="838899"/>
                  </a:cubicBezTo>
                  <a:cubicBezTo>
                    <a:pt x="1681378" y="753611"/>
                    <a:pt x="1678581" y="622184"/>
                    <a:pt x="1631044" y="536896"/>
                  </a:cubicBezTo>
                  <a:cubicBezTo>
                    <a:pt x="1583507" y="451608"/>
                    <a:pt x="1340226" y="387292"/>
                    <a:pt x="1261929" y="327171"/>
                  </a:cubicBezTo>
                  <a:cubicBezTo>
                    <a:pt x="1183632" y="267050"/>
                    <a:pt x="1141687" y="226503"/>
                    <a:pt x="1161261" y="176169"/>
                  </a:cubicBezTo>
                  <a:cubicBezTo>
                    <a:pt x="1180835" y="125835"/>
                    <a:pt x="1280104" y="75501"/>
                    <a:pt x="1379374" y="25167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047924" y="4644708"/>
              <a:ext cx="228784" cy="160704"/>
              <a:chOff x="8108592" y="1396589"/>
              <a:chExt cx="228784" cy="160704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4D40FF72-00E0-498C-A10A-0A9D4277B5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33453" y="1396589"/>
                <a:ext cx="179062" cy="16070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801E9B33-0A2D-4B40-8476-CB666E30DA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08592" y="1396589"/>
                <a:ext cx="228784" cy="1492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자유형 5"/>
            <p:cNvSpPr/>
            <p:nvPr/>
          </p:nvSpPr>
          <p:spPr>
            <a:xfrm>
              <a:off x="2144309" y="4005503"/>
              <a:ext cx="1358537" cy="183331"/>
            </a:xfrm>
            <a:custGeom>
              <a:avLst/>
              <a:gdLst>
                <a:gd name="connsiteX0" fmla="*/ 0 w 1358537"/>
                <a:gd name="connsiteY0" fmla="*/ 9118 h 183331"/>
                <a:gd name="connsiteX1" fmla="*/ 374469 w 1358537"/>
                <a:gd name="connsiteY1" fmla="*/ 183290 h 183331"/>
                <a:gd name="connsiteX2" fmla="*/ 505097 w 1358537"/>
                <a:gd name="connsiteY2" fmla="*/ 26536 h 183331"/>
                <a:gd name="connsiteX3" fmla="*/ 775063 w 1358537"/>
                <a:gd name="connsiteY3" fmla="*/ 131038 h 183331"/>
                <a:gd name="connsiteX4" fmla="*/ 923109 w 1358537"/>
                <a:gd name="connsiteY4" fmla="*/ 410 h 183331"/>
                <a:gd name="connsiteX5" fmla="*/ 1105989 w 1358537"/>
                <a:gd name="connsiteY5" fmla="*/ 87496 h 183331"/>
                <a:gd name="connsiteX6" fmla="*/ 1358537 w 1358537"/>
                <a:gd name="connsiteY6" fmla="*/ 17827 h 18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8537" h="183331">
                  <a:moveTo>
                    <a:pt x="0" y="9118"/>
                  </a:moveTo>
                  <a:cubicBezTo>
                    <a:pt x="145143" y="94752"/>
                    <a:pt x="290286" y="180387"/>
                    <a:pt x="374469" y="183290"/>
                  </a:cubicBezTo>
                  <a:cubicBezTo>
                    <a:pt x="458652" y="186193"/>
                    <a:pt x="438331" y="35245"/>
                    <a:pt x="505097" y="26536"/>
                  </a:cubicBezTo>
                  <a:cubicBezTo>
                    <a:pt x="571863" y="17827"/>
                    <a:pt x="705394" y="135392"/>
                    <a:pt x="775063" y="131038"/>
                  </a:cubicBezTo>
                  <a:cubicBezTo>
                    <a:pt x="844732" y="126684"/>
                    <a:pt x="867955" y="7667"/>
                    <a:pt x="923109" y="410"/>
                  </a:cubicBezTo>
                  <a:cubicBezTo>
                    <a:pt x="978263" y="-6847"/>
                    <a:pt x="1033418" y="84593"/>
                    <a:pt x="1105989" y="87496"/>
                  </a:cubicBezTo>
                  <a:cubicBezTo>
                    <a:pt x="1178560" y="90399"/>
                    <a:pt x="1268548" y="54113"/>
                    <a:pt x="1358537" y="17827"/>
                  </a:cubicBezTo>
                </a:path>
              </a:pathLst>
            </a:cu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79469" y="462074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91263" y="425141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17543" y="453889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58515" y="420024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916170" y="1295968"/>
            <a:ext cx="8285302" cy="18004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집합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자료형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집합에 관련된 것을 쉽게 처리하기 위해 만든 자료구조로 중복을 허용하지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않고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순서가 없다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중괄호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{  }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사용한다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20976" y="3240184"/>
            <a:ext cx="4828167" cy="547062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집합 이름 </a:t>
            </a:r>
            <a:r>
              <a:rPr lang="en-US" altLang="ko-KR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= { </a:t>
            </a:r>
            <a:r>
              <a:rPr lang="ko-KR" altLang="en-US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요소</a:t>
            </a:r>
            <a:r>
              <a:rPr lang="en-US" altLang="ko-KR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1, </a:t>
            </a:r>
            <a:r>
              <a:rPr lang="ko-KR" altLang="en-US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요소</a:t>
            </a:r>
            <a:r>
              <a:rPr lang="en-US" altLang="ko-KR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2, </a:t>
            </a:r>
            <a:r>
              <a:rPr lang="ko-KR" altLang="en-US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요소</a:t>
            </a:r>
            <a:r>
              <a:rPr lang="en-US" altLang="ko-KR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 } </a:t>
            </a:r>
            <a:endParaRPr lang="ko-KR" altLang="en-US" sz="2000" b="1" dirty="0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4108389"/>
            <a:ext cx="2759744" cy="1552859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195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집합 </a:t>
            </a:r>
            <a:r>
              <a:rPr lang="ko-KR" altLang="en-US" dirty="0" err="1"/>
              <a:t>자료형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78549"/>
            <a:ext cx="1800200" cy="29383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1204202" y="1290826"/>
            <a:ext cx="475691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집합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자료형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예제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2122656"/>
            <a:ext cx="2164268" cy="28501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13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집합</a:t>
            </a:r>
            <a:r>
              <a:rPr lang="en-US" altLang="ko-KR" dirty="0" smtClean="0"/>
              <a:t>(set)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D30BC24-FFA8-490B-AE9D-02A0F0A6B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458951"/>
              </p:ext>
            </p:extLst>
          </p:nvPr>
        </p:nvGraphicFramePr>
        <p:xfrm>
          <a:off x="1352600" y="1809506"/>
          <a:ext cx="6478501" cy="429539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975381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  <a:gridCol w="4503120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사용 예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5571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add(x)</a:t>
                      </a:r>
                      <a:endParaRPr lang="ko-KR" altLang="en-US" sz="18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 = {1, 2, 3}</a:t>
                      </a:r>
                    </a:p>
                    <a:p>
                      <a:pPr latinLnBrk="1"/>
                      <a:r>
                        <a:rPr lang="en-US" altLang="ko-KR" sz="1800" baseline="0" dirty="0" err="1" smtClean="0">
                          <a:solidFill>
                            <a:schemeClr val="tx1"/>
                          </a:solidFill>
                        </a:rPr>
                        <a:t>s.add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(4)     # 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</a:rPr>
                        <a:t>요소 추가</a:t>
                      </a:r>
                      <a:endParaRPr lang="en-US" altLang="ko-KR" sz="1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rgbClr val="0070C0"/>
                          </a:solidFill>
                        </a:rPr>
                        <a:t>{1, 2, 3, 4}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3154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remove(x)</a:t>
                      </a:r>
                      <a:endParaRPr lang="ko-KR" altLang="en-US" sz="18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s1 = {1, 3, 4}</a:t>
                      </a:r>
                    </a:p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s1.remove(3)    </a:t>
                      </a:r>
                    </a:p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rgbClr val="0070C0"/>
                          </a:solidFill>
                        </a:rPr>
                        <a:t>{1, 2}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clear()</a:t>
                      </a:r>
                      <a:endParaRPr lang="ko-KR" altLang="en-US" sz="18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s1 = {1, 3, 4}</a:t>
                      </a:r>
                    </a:p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s1.clear()     # 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</a:rPr>
                        <a:t>모두 지우기</a:t>
                      </a:r>
                      <a:endParaRPr lang="en-US" altLang="ko-KR" sz="1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rgbClr val="0070C0"/>
                          </a:solidFill>
                        </a:rPr>
                        <a:t>set()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3702031"/>
                  </a:ext>
                </a:extLst>
              </a:tr>
              <a:tr h="778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x in s</a:t>
                      </a:r>
                      <a:endParaRPr lang="ko-KR" altLang="en-US" sz="18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fruits = {“apple”, “banana”, “grape”}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“apple” in fruits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rgbClr val="0070C0"/>
                          </a:solidFill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“grape” not in fruits  #</a:t>
                      </a:r>
                      <a:r>
                        <a:rPr lang="en-US" altLang="ko-KR" sz="1800" baseline="0" dirty="0" smtClean="0">
                          <a:solidFill>
                            <a:srgbClr val="0070C0"/>
                          </a:solidFill>
                        </a:rPr>
                        <a:t>False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26045" y="1196752"/>
            <a:ext cx="3350891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set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25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집합 </a:t>
            </a:r>
            <a:r>
              <a:rPr lang="ko-KR" altLang="en-US" dirty="0" err="1"/>
              <a:t>자료형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88178" y="1290826"/>
            <a:ext cx="3028718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집합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자료형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4" y="2132856"/>
            <a:ext cx="2306827" cy="1872208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1D30BC24-FFA8-490B-AE9D-02A0F0A6B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228558"/>
              </p:ext>
            </p:extLst>
          </p:nvPr>
        </p:nvGraphicFramePr>
        <p:xfrm>
          <a:off x="1424608" y="2132856"/>
          <a:ext cx="3342727" cy="1779037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73420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  <a:gridCol w="2069307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</a:tblGrid>
              <a:tr h="414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집합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454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&amp;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smtClean="0">
                          <a:solidFill>
                            <a:srgbClr val="0070C0"/>
                          </a:solidFill>
                        </a:rPr>
                        <a:t>교집합</a:t>
                      </a:r>
                      <a:endParaRPr lang="en-US" altLang="ko-KR" sz="1600" baseline="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454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|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rgbClr val="0070C0"/>
                          </a:solidFill>
                        </a:rPr>
                        <a:t>합집합</a:t>
                      </a:r>
                      <a:endParaRPr lang="en-US" altLang="ko-KR" sz="1600" baseline="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2380499"/>
                  </a:ext>
                </a:extLst>
              </a:tr>
              <a:tr h="454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a-b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err="1" smtClean="0">
                          <a:solidFill>
                            <a:srgbClr val="0070C0"/>
                          </a:solidFill>
                        </a:rPr>
                        <a:t>차집합</a:t>
                      </a:r>
                      <a:endParaRPr lang="en-US" altLang="ko-KR" sz="1600" baseline="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6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딕셔너리</a:t>
            </a:r>
            <a:r>
              <a:rPr lang="en-US" altLang="ko-KR" dirty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9921" y="1186516"/>
            <a:ext cx="7815487" cy="18004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딕셔너리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리스트 처럼 여러 개의 값을 저장할 수 있고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(key)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와 값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(value)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으로 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대응시켜 저장하는 자료구조이다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중괄호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{ }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사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용한다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9" name="사각형: 둥근 모서리 8">
            <a:extLst>
              <a:ext uri="{FF2B5EF4-FFF2-40B4-BE49-F238E27FC236}">
                <a16:creationId xmlns:a16="http://schemas.microsoft.com/office/drawing/2014/main" id="{A452BBF6-3909-4076-9D75-38BC89DAA4E4}"/>
              </a:ext>
            </a:extLst>
          </p:cNvPr>
          <p:cNvSpPr/>
          <p:nvPr/>
        </p:nvSpPr>
        <p:spPr>
          <a:xfrm>
            <a:off x="2000672" y="4940378"/>
            <a:ext cx="4176134" cy="10089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 </a:t>
            </a:r>
            <a:endParaRPr lang="ko-KR" altLang="en-US" sz="1300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AE3A378-3108-44D3-B4E8-334D6161D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793174"/>
              </p:ext>
            </p:extLst>
          </p:nvPr>
        </p:nvGraphicFramePr>
        <p:xfrm>
          <a:off x="3296486" y="5143521"/>
          <a:ext cx="792253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253">
                  <a:extLst>
                    <a:ext uri="{9D8B030D-6E8A-4147-A177-3AD203B41FA5}">
                      <a16:colId xmlns:a16="http://schemas.microsoft.com/office/drawing/2014/main" val="1209056767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키</a:t>
                      </a:r>
                    </a:p>
                  </a:txBody>
                  <a:tcPr marL="74295" marR="74295" marT="37148" marB="3714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56659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값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2575930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E6766B3-D945-4E03-9643-17DF23270C24}"/>
              </a:ext>
            </a:extLst>
          </p:cNvPr>
          <p:cNvSpPr txBox="1"/>
          <p:nvPr/>
        </p:nvSpPr>
        <p:spPr>
          <a:xfrm>
            <a:off x="2000672" y="5103951"/>
            <a:ext cx="1367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dictionary</a:t>
            </a:r>
            <a:endParaRPr lang="en-US" altLang="ko-KR" sz="1600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13C782B-5681-4878-89A3-FFC16E056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24698"/>
              </p:ext>
            </p:extLst>
          </p:nvPr>
        </p:nvGraphicFramePr>
        <p:xfrm>
          <a:off x="4232590" y="5143521"/>
          <a:ext cx="720080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209056767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키</a:t>
                      </a:r>
                    </a:p>
                  </a:txBody>
                  <a:tcPr marL="74295" marR="74295" marT="37148" marB="3714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56659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값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25759309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BF076B63-74F1-430E-9530-5C7561147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710684"/>
              </p:ext>
            </p:extLst>
          </p:nvPr>
        </p:nvGraphicFramePr>
        <p:xfrm>
          <a:off x="5096686" y="5143521"/>
          <a:ext cx="792088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209056767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키</a:t>
                      </a:r>
                    </a:p>
                  </a:txBody>
                  <a:tcPr marL="74295" marR="74295" marT="37148" marB="3714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56659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값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25759309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1785312" y="3140968"/>
            <a:ext cx="4391823" cy="55520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ysClr val="windowText" lastClr="000000"/>
                </a:solidFill>
              </a:rPr>
              <a:t>딕셔너리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 이름 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= 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{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키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: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값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키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: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값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….} 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7003" y="3984206"/>
            <a:ext cx="437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{ 'name</a:t>
            </a:r>
            <a:r>
              <a:rPr lang="en-US" altLang="ko-KR" sz="2400" dirty="0"/>
              <a:t>': '</a:t>
            </a:r>
            <a:r>
              <a:rPr lang="ko-KR" altLang="en-US" sz="2400" dirty="0"/>
              <a:t>한국민</a:t>
            </a:r>
            <a:r>
              <a:rPr lang="en-US" altLang="ko-KR" sz="2400" dirty="0"/>
              <a:t>', 'age': </a:t>
            </a:r>
            <a:r>
              <a:rPr lang="en-US" altLang="ko-KR" sz="2400" dirty="0" smtClean="0"/>
              <a:t>28 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11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딕셔너리</a:t>
            </a:r>
            <a:r>
              <a:rPr lang="en-US" altLang="ko-KR" dirty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56927" y="1196752"/>
            <a:ext cx="5223199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딕셔너리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생성과 사용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57"/>
          <a:stretch/>
        </p:blipFill>
        <p:spPr>
          <a:xfrm>
            <a:off x="1280592" y="1999284"/>
            <a:ext cx="3939882" cy="29410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32"/>
          <a:stretch/>
        </p:blipFill>
        <p:spPr>
          <a:xfrm>
            <a:off x="5457056" y="2123117"/>
            <a:ext cx="3939882" cy="26933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0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딕셔너리</a:t>
            </a:r>
            <a:r>
              <a:rPr lang="en-US" altLang="ko-KR" dirty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D30BC24-FFA8-490B-AE9D-02A0F0A6B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88235"/>
              </p:ext>
            </p:extLst>
          </p:nvPr>
        </p:nvGraphicFramePr>
        <p:xfrm>
          <a:off x="1352600" y="1881513"/>
          <a:ext cx="7056784" cy="464383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151707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  <a:gridCol w="4905077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함수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사용 예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5571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d[key] = value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d = {‘Tomas’:13, ‘Jane’:9}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d[‘Mike’] = 10     </a:t>
                      </a:r>
                      <a:r>
                        <a:rPr lang="en-US" altLang="ko-KR" sz="1600" b="1" baseline="0" dirty="0" smtClean="0"/>
                        <a:t># </a:t>
                      </a:r>
                      <a:r>
                        <a:rPr lang="ko-KR" altLang="en-US" sz="1600" b="1" baseline="0" dirty="0" smtClean="0"/>
                        <a:t>요소 추가</a:t>
                      </a:r>
                      <a:endParaRPr lang="en-US" altLang="ko-KR" sz="1600" b="1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{‘Tomas’:13, ‘Jane’:9, ‘Mike’:10 }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3154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del</a:t>
                      </a:r>
                      <a:r>
                        <a:rPr lang="en-US" altLang="ko-KR" sz="1800" baseline="0" dirty="0" smtClean="0"/>
                        <a:t> d[key]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del</a:t>
                      </a:r>
                      <a:r>
                        <a:rPr lang="en-US" altLang="ko-KR" sz="1600" baseline="0" dirty="0" smtClean="0"/>
                        <a:t> d[‘Jane’]   </a:t>
                      </a:r>
                      <a:r>
                        <a:rPr lang="en-US" altLang="ko-KR" sz="1600" b="1" baseline="0" dirty="0" smtClean="0"/>
                        <a:t>#</a:t>
                      </a:r>
                      <a:r>
                        <a:rPr lang="ko-KR" altLang="en-US" sz="1600" b="1" baseline="0" dirty="0" smtClean="0"/>
                        <a:t>요소 삭제</a:t>
                      </a:r>
                      <a:endParaRPr lang="en-US" altLang="ko-KR" sz="1600" b="1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{‘Tomas’:13, ‘Mike’:10 }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2380499"/>
                  </a:ext>
                </a:extLst>
              </a:tr>
              <a:tr h="3154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d.pop</a:t>
                      </a:r>
                      <a:r>
                        <a:rPr lang="en-US" altLang="ko-KR" sz="1800" dirty="0" smtClean="0"/>
                        <a:t>(key)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d.pop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(‘Mike’)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{‘Tomas’:13}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clear()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d.clear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  </a:t>
                      </a: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# d={ } </a:t>
                      </a:r>
                      <a:r>
                        <a:rPr lang="ko-KR" altLang="en-US" sz="1600" dirty="0" smtClean="0">
                          <a:solidFill>
                            <a:srgbClr val="C00000"/>
                          </a:solidFill>
                        </a:rPr>
                        <a:t>빈 </a:t>
                      </a:r>
                      <a:r>
                        <a:rPr lang="ko-KR" altLang="en-US" sz="1600" dirty="0" err="1" smtClean="0">
                          <a:solidFill>
                            <a:srgbClr val="C00000"/>
                          </a:solidFill>
                        </a:rPr>
                        <a:t>딕셔너리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1246058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d.keys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d.keys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   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모든 키 가져오기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solidFill>
                            <a:srgbClr val="0070C0"/>
                          </a:solidFill>
                        </a:rPr>
                        <a:t>d_keys</a:t>
                      </a:r>
                      <a:r>
                        <a:rPr lang="en-US" altLang="ko-KR" sz="1600" dirty="0" smtClean="0">
                          <a:solidFill>
                            <a:srgbClr val="0070C0"/>
                          </a:solidFill>
                        </a:rPr>
                        <a:t>(['Tomas', 'Mike'])</a:t>
                      </a:r>
                      <a:endParaRPr lang="ko-KR" altLang="en-US" sz="16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3702031"/>
                  </a:ext>
                </a:extLst>
              </a:tr>
              <a:tr h="778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d.values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err="1" smtClean="0"/>
                        <a:t>d.Values</a:t>
                      </a:r>
                      <a:r>
                        <a:rPr lang="en-US" altLang="ko-KR" sz="1600" baseline="0" dirty="0" smtClean="0"/>
                        <a:t>()  </a:t>
                      </a:r>
                      <a:r>
                        <a:rPr lang="en-US" altLang="ko-KR" sz="1600" b="1" baseline="0" dirty="0" smtClean="0"/>
                        <a:t># </a:t>
                      </a:r>
                      <a:r>
                        <a:rPr lang="ko-KR" altLang="en-US" sz="1600" b="1" baseline="0" dirty="0" smtClean="0"/>
                        <a:t>모든 값 가져오기</a:t>
                      </a:r>
                      <a:endParaRPr lang="en-US" altLang="ko-KR" sz="1600" b="1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err="1" smtClean="0"/>
                        <a:t>d_values</a:t>
                      </a:r>
                      <a:r>
                        <a:rPr lang="en-US" altLang="ko-KR" sz="1600" baseline="0" dirty="0" smtClean="0"/>
                        <a:t>([13, 10])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64568" y="1196751"/>
            <a:ext cx="4863059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딕</a:t>
            </a:r>
            <a:r>
              <a:rPr lang="ko-KR" altLang="en-US" sz="20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셔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너리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주요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28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96752"/>
            <a:ext cx="4608512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생성 및 인덱싱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98" y="1851924"/>
            <a:ext cx="4121395" cy="47399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241032" y="27089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ist1.py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20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97495" y="1340768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dictionary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메서</a:t>
            </a:r>
            <a:r>
              <a:rPr lang="ko-KR" altLang="en-US" sz="2000" b="1" dirty="0" err="1"/>
              <a:t>드</a:t>
            </a:r>
            <a:r>
              <a:rPr lang="ko-KR" altLang="en-US" sz="2000" b="1" dirty="0" smtClean="0"/>
              <a:t> 사용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35"/>
          <a:stretch/>
        </p:blipFill>
        <p:spPr>
          <a:xfrm>
            <a:off x="1612616" y="1999186"/>
            <a:ext cx="3657917" cy="34395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975" y="2132856"/>
            <a:ext cx="2644369" cy="2629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88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6616" y="1988840"/>
            <a:ext cx="18722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l</a:t>
            </a:r>
            <a:r>
              <a:rPr lang="en-US" altLang="ko-KR" dirty="0" smtClean="0">
                <a:solidFill>
                  <a:srgbClr val="C00000"/>
                </a:solidFill>
              </a:rPr>
              <a:t>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dic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tuple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dic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set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7494" y="1412776"/>
            <a:ext cx="480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000" b="1" dirty="0"/>
              <a:t>d</a:t>
            </a:r>
            <a:r>
              <a:rPr lang="en-US" altLang="ko-KR" sz="2000" b="1" dirty="0" smtClean="0"/>
              <a:t>ictionary</a:t>
            </a:r>
            <a:r>
              <a:rPr lang="ko-KR" altLang="en-US" sz="2000" b="1" dirty="0" smtClean="0"/>
              <a:t>와 다른 자료 구조의 연동</a:t>
            </a:r>
            <a:endParaRPr lang="ko-KR" altLang="en-US" sz="20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69" y="1957807"/>
            <a:ext cx="4392488" cy="3649448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4581128"/>
            <a:ext cx="3071287" cy="1800200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893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학생의 성적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0021" y="1196752"/>
            <a:ext cx="4863059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학생의 성적 통계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8584" y="1804811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명의 국어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 과목 합계 및 평균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415452"/>
            <a:ext cx="2808312" cy="23942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993" y="2743139"/>
            <a:ext cx="2306318" cy="17388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254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학생의 성적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0021" y="1196752"/>
            <a:ext cx="4863059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학생의 성적 통계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16832"/>
            <a:ext cx="8306439" cy="3672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53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학생의 성적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0021" y="1196752"/>
            <a:ext cx="4863059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학생의 성적 통계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26"/>
          <a:stretch/>
        </p:blipFill>
        <p:spPr>
          <a:xfrm>
            <a:off x="810021" y="1988840"/>
            <a:ext cx="4778154" cy="34908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75"/>
          <a:stretch/>
        </p:blipFill>
        <p:spPr>
          <a:xfrm>
            <a:off x="4880992" y="2198576"/>
            <a:ext cx="4778154" cy="22949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2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0021" y="1245023"/>
            <a:ext cx="4863059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용어 사전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76872"/>
            <a:ext cx="5400600" cy="7910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13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0021" y="1245023"/>
            <a:ext cx="4863059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용어 사전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7" y="1856616"/>
            <a:ext cx="8495331" cy="3228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5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인덱싱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79207"/>
            <a:ext cx="5112568" cy="22159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문자열은 특별한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1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리스트이다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 </a:t>
            </a:r>
            <a:r>
              <a:rPr lang="ko-KR" altLang="en-US" dirty="0" smtClean="0">
                <a:latin typeface="+mn-ea"/>
              </a:rPr>
              <a:t>문자열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시작번호</a:t>
            </a:r>
            <a:r>
              <a:rPr lang="en-US" altLang="ko-KR" dirty="0" smtClean="0">
                <a:latin typeface="+mn-ea"/>
              </a:rPr>
              <a:t>:</a:t>
            </a:r>
            <a:r>
              <a:rPr lang="ko-KR" altLang="en-US" dirty="0" err="1" smtClean="0">
                <a:latin typeface="+mn-ea"/>
              </a:rPr>
              <a:t>끝번호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 </a:t>
            </a:r>
            <a:r>
              <a:rPr lang="en-US" altLang="ko-KR" dirty="0" err="1" smtClean="0">
                <a:latin typeface="+mn-ea"/>
              </a:rPr>
              <a:t>str</a:t>
            </a:r>
            <a:r>
              <a:rPr lang="en-US" altLang="ko-KR" dirty="0" smtClean="0">
                <a:latin typeface="+mn-ea"/>
              </a:rPr>
              <a:t>[0:5] == </a:t>
            </a:r>
            <a:r>
              <a:rPr lang="en-US" altLang="ko-KR" dirty="0" err="1" smtClean="0">
                <a:latin typeface="+mn-ea"/>
              </a:rPr>
              <a:t>str</a:t>
            </a:r>
            <a:r>
              <a:rPr lang="en-US" altLang="ko-KR" dirty="0" smtClean="0">
                <a:latin typeface="+mn-ea"/>
              </a:rPr>
              <a:t>[:5]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 </a:t>
            </a:r>
            <a:r>
              <a:rPr lang="en-US" altLang="ko-KR" dirty="0" err="1" smtClean="0">
                <a:latin typeface="+mn-ea"/>
              </a:rPr>
              <a:t>str</a:t>
            </a:r>
            <a:r>
              <a:rPr lang="en-US" altLang="ko-KR" dirty="0" smtClean="0">
                <a:latin typeface="+mn-ea"/>
              </a:rPr>
              <a:t>[6:12] == </a:t>
            </a:r>
            <a:r>
              <a:rPr lang="en-US" altLang="ko-KR" dirty="0" err="1" smtClean="0">
                <a:latin typeface="+mn-ea"/>
              </a:rPr>
              <a:t>str</a:t>
            </a:r>
            <a:r>
              <a:rPr lang="en-US" altLang="ko-KR" dirty="0" smtClean="0">
                <a:latin typeface="+mn-ea"/>
              </a:rPr>
              <a:t>[6:]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   ※ </a:t>
            </a:r>
            <a:r>
              <a:rPr lang="ko-KR" altLang="en-US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끝번호는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끝번호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-1)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과 같다</a:t>
            </a:r>
            <a:endParaRPr lang="en-US" altLang="ko-KR" dirty="0">
              <a:solidFill>
                <a:srgbClr val="C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2780928"/>
            <a:ext cx="3322429" cy="31551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380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및 결합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057456" y="6473649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424608" y="1340768"/>
            <a:ext cx="4104456" cy="420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err="1" smtClean="0"/>
              <a:t>슬라이</a:t>
            </a:r>
            <a:r>
              <a:rPr lang="ko-KR" altLang="en-US" sz="2000" b="1" dirty="0" err="1"/>
              <a:t>싱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424608" y="4160466"/>
            <a:ext cx="3604468" cy="420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문자열 수정하기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결합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90" y="1761429"/>
            <a:ext cx="2595394" cy="23264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67" y="4581128"/>
            <a:ext cx="2680126" cy="16481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910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64568" y="1263638"/>
            <a:ext cx="4608512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관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88840"/>
            <a:ext cx="3909399" cy="3505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3354355"/>
            <a:ext cx="4313294" cy="27586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880992" y="231463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list2.py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4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주요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24744"/>
            <a:ext cx="525658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주요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D30BC24-FFA8-490B-AE9D-02A0F0A6B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26643"/>
              </p:ext>
            </p:extLst>
          </p:nvPr>
        </p:nvGraphicFramePr>
        <p:xfrm>
          <a:off x="1496616" y="1700808"/>
          <a:ext cx="7272807" cy="496808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24135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</a:tblGrid>
              <a:tr h="451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사용 예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774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append()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요소 추가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a = [1, 2, 3]</a:t>
                      </a:r>
                    </a:p>
                    <a:p>
                      <a:pPr latinLnBrk="1"/>
                      <a:r>
                        <a:rPr lang="en-US" altLang="ko-KR" sz="1600" baseline="0" dirty="0" err="1" smtClean="0"/>
                        <a:t>a.append</a:t>
                      </a:r>
                      <a:r>
                        <a:rPr lang="en-US" altLang="ko-KR" sz="1600" baseline="0" dirty="0" smtClean="0"/>
                        <a:t>(4)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a = [1, 2, 3, 4]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774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insert()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특정 위치에 추가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a = [2, 4, 5]</a:t>
                      </a:r>
                    </a:p>
                    <a:p>
                      <a:pPr latinLnBrk="1"/>
                      <a:r>
                        <a:rPr lang="en-US" altLang="ko-KR" sz="1600" baseline="0" dirty="0" err="1" smtClean="0"/>
                        <a:t>a.insert</a:t>
                      </a:r>
                      <a:r>
                        <a:rPr lang="en-US" altLang="ko-KR" sz="1600" baseline="0" dirty="0" smtClean="0"/>
                        <a:t>(1,3)  #1</a:t>
                      </a:r>
                      <a:r>
                        <a:rPr lang="ko-KR" altLang="en-US" sz="1600" baseline="0" dirty="0" smtClean="0"/>
                        <a:t>번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위치에 </a:t>
                      </a:r>
                      <a:r>
                        <a:rPr lang="en-US" altLang="ko-KR" sz="1600" baseline="0" dirty="0" smtClean="0"/>
                        <a:t>3 </a:t>
                      </a:r>
                      <a:r>
                        <a:rPr lang="ko-KR" altLang="en-US" sz="1600" baseline="0" dirty="0" smtClean="0"/>
                        <a:t>삽입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a = [2, 3, 4, 5]</a:t>
                      </a:r>
                      <a:endParaRPr lang="ko-KR" altLang="en-US" sz="16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2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pop()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요소 삭제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a = [1, 2, 3, 4, 5]</a:t>
                      </a:r>
                    </a:p>
                    <a:p>
                      <a:pPr latinLnBrk="1"/>
                      <a:r>
                        <a:rPr lang="en-US" altLang="ko-KR" sz="1600" baseline="0" dirty="0" err="1" smtClean="0"/>
                        <a:t>a.pop</a:t>
                      </a:r>
                      <a:r>
                        <a:rPr lang="en-US" altLang="ko-KR" sz="1600" baseline="0" dirty="0" smtClean="0"/>
                        <a:t>()   # </a:t>
                      </a:r>
                      <a:r>
                        <a:rPr lang="ko-KR" altLang="en-US" sz="1600" baseline="0" dirty="0" smtClean="0"/>
                        <a:t>마지막 위치의 요소 제거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a = [1, 2, 3, 4]</a:t>
                      </a:r>
                    </a:p>
                    <a:p>
                      <a:pPr latinLnBrk="1"/>
                      <a:r>
                        <a:rPr lang="en-US" altLang="ko-KR" sz="1600" baseline="0" dirty="0" err="1" smtClean="0"/>
                        <a:t>a.pop</a:t>
                      </a:r>
                      <a:r>
                        <a:rPr lang="en-US" altLang="ko-KR" sz="1600" baseline="0" dirty="0" smtClean="0"/>
                        <a:t>(1)  #1 </a:t>
                      </a:r>
                      <a:r>
                        <a:rPr lang="ko-KR" altLang="en-US" sz="1600" baseline="0" dirty="0" smtClean="0"/>
                        <a:t>위치의 </a:t>
                      </a:r>
                      <a:r>
                        <a:rPr lang="en-US" altLang="ko-KR" sz="1600" baseline="0" dirty="0" smtClean="0"/>
                        <a:t>2 </a:t>
                      </a:r>
                      <a:r>
                        <a:rPr lang="ko-KR" altLang="en-US" sz="1600" baseline="0" dirty="0" smtClean="0"/>
                        <a:t>제거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a = [1, 3, 4]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2380499"/>
                  </a:ext>
                </a:extLst>
              </a:tr>
              <a:tr h="774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remove()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특정 요소 삭제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s = [‘</a:t>
                      </a:r>
                      <a:r>
                        <a:rPr lang="ko-KR" altLang="en-US" sz="1600" baseline="0" dirty="0" smtClean="0"/>
                        <a:t>모닝</a:t>
                      </a:r>
                      <a:r>
                        <a:rPr lang="en-US" altLang="ko-KR" sz="1600" baseline="0" dirty="0" smtClean="0"/>
                        <a:t>’, ‘BMW’, ‘BENZ’, ‘</a:t>
                      </a:r>
                      <a:r>
                        <a:rPr lang="ko-KR" altLang="en-US" sz="1600" baseline="0" dirty="0" smtClean="0"/>
                        <a:t>스포티지</a:t>
                      </a:r>
                      <a:r>
                        <a:rPr lang="en-US" altLang="ko-KR" sz="1600" baseline="0" dirty="0" smtClean="0"/>
                        <a:t>’]</a:t>
                      </a:r>
                    </a:p>
                    <a:p>
                      <a:pPr latinLnBrk="1"/>
                      <a:r>
                        <a:rPr lang="en-US" altLang="ko-KR" sz="1600" baseline="0" dirty="0" err="1" smtClean="0"/>
                        <a:t>s.remove</a:t>
                      </a:r>
                      <a:r>
                        <a:rPr lang="en-US" altLang="ko-KR" sz="1600" baseline="0" dirty="0" smtClean="0"/>
                        <a:t>(‘BMW’)  #</a:t>
                      </a:r>
                      <a:r>
                        <a:rPr lang="ko-KR" altLang="en-US" sz="1600" baseline="0" dirty="0" smtClean="0"/>
                        <a:t>요소 직접 삭제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s = [</a:t>
                      </a:r>
                      <a:r>
                        <a:rPr lang="en-US" altLang="ko-KR" sz="1600" baseline="0" dirty="0" smtClean="0"/>
                        <a:t>‘</a:t>
                      </a:r>
                      <a:r>
                        <a:rPr lang="ko-KR" altLang="en-US" sz="1600" baseline="0" dirty="0" smtClean="0">
                          <a:solidFill>
                            <a:srgbClr val="0070C0"/>
                          </a:solidFill>
                        </a:rPr>
                        <a:t>모닝</a:t>
                      </a:r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’, ‘BENZ’, ‘</a:t>
                      </a:r>
                      <a:r>
                        <a:rPr lang="ko-KR" altLang="en-US" sz="1600" baseline="0" dirty="0" smtClean="0">
                          <a:solidFill>
                            <a:srgbClr val="0070C0"/>
                          </a:solidFill>
                        </a:rPr>
                        <a:t>스포티지</a:t>
                      </a:r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’]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1246058"/>
                  </a:ext>
                </a:extLst>
              </a:tr>
              <a:tr h="774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len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리스트의 개수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s = [‘</a:t>
                      </a:r>
                      <a:r>
                        <a:rPr lang="ko-KR" altLang="en-US" sz="1600" baseline="0" dirty="0" smtClean="0"/>
                        <a:t>모닝</a:t>
                      </a:r>
                      <a:r>
                        <a:rPr lang="en-US" altLang="ko-KR" sz="1600" baseline="0" dirty="0" smtClean="0"/>
                        <a:t>’, ‘BMW’, ‘BENZ’, ‘</a:t>
                      </a:r>
                      <a:r>
                        <a:rPr lang="ko-KR" altLang="en-US" sz="1600" baseline="0" dirty="0" smtClean="0"/>
                        <a:t>스포티지</a:t>
                      </a:r>
                      <a:r>
                        <a:rPr lang="en-US" altLang="ko-KR" sz="1600" baseline="0" dirty="0" smtClean="0"/>
                        <a:t>’]</a:t>
                      </a:r>
                      <a:endParaRPr lang="en-US" altLang="ko-KR" sz="1600" baseline="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aseline="0" dirty="0" err="1" smtClean="0">
                          <a:solidFill>
                            <a:srgbClr val="0070C0"/>
                          </a:solidFill>
                        </a:rPr>
                        <a:t>len</a:t>
                      </a:r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(s)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28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5834</TotalTime>
  <Words>1822</Words>
  <Application>Microsoft Office PowerPoint</Application>
  <PresentationFormat>A4 용지(210x297mm)</PresentationFormat>
  <Paragraphs>402</Paragraphs>
  <Slides>56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4" baseType="lpstr">
      <vt:lpstr>Adobe Heiti Std R</vt:lpstr>
      <vt:lpstr>굴림</vt:lpstr>
      <vt:lpstr>돋움</vt:lpstr>
      <vt:lpstr>맑은 고딕</vt:lpstr>
      <vt:lpstr>휴먼엑스포</vt:lpstr>
      <vt:lpstr>Arial</vt:lpstr>
      <vt:lpstr>Wingdings</vt:lpstr>
      <vt:lpstr>Office 테마</vt:lpstr>
      <vt:lpstr>4장. 리스트, 튜플, 딕셔너리</vt:lpstr>
      <vt:lpstr>목 차</vt:lpstr>
      <vt:lpstr>   리스트(배열) 사용의 필요성</vt:lpstr>
      <vt:lpstr>   리스트(list)란?</vt:lpstr>
      <vt:lpstr> 리스트(list)의 생성</vt:lpstr>
      <vt:lpstr> 문자열 인덱싱, 슬라이싱 </vt:lpstr>
      <vt:lpstr> 문자열 슬라이싱 및 결합</vt:lpstr>
      <vt:lpstr> 리스트(list)의 활용</vt:lpstr>
      <vt:lpstr> 리스트(list)의 주요 함수</vt:lpstr>
      <vt:lpstr> 리스트(list) 반복 – in 사용 </vt:lpstr>
      <vt:lpstr> 리스트(list) 반복 – in 사용 </vt:lpstr>
      <vt:lpstr> 리스트(list)의 연산 </vt:lpstr>
      <vt:lpstr> 리스트(list)의 연산 </vt:lpstr>
      <vt:lpstr> 리스트(list)의 연산 </vt:lpstr>
      <vt:lpstr> 실습 문제</vt:lpstr>
      <vt:lpstr> 실습 문제</vt:lpstr>
      <vt:lpstr> 실습 문제</vt:lpstr>
      <vt:lpstr> 실습 문제</vt:lpstr>
      <vt:lpstr> 리스트(list)의 정렬 </vt:lpstr>
      <vt:lpstr> 리스트(list) 복사</vt:lpstr>
      <vt:lpstr> 리스트(list) 내포</vt:lpstr>
      <vt:lpstr> 문자열 응용 – if문</vt:lpstr>
      <vt:lpstr> if ~ 내부 if</vt:lpstr>
      <vt:lpstr> 문자열 출력 방법 </vt:lpstr>
      <vt:lpstr> 문자열 – 특별한 1차원 리스트</vt:lpstr>
      <vt:lpstr> 문자열 – 특별한 1차원 리스트</vt:lpstr>
      <vt:lpstr> split() 예제</vt:lpstr>
      <vt:lpstr> split() 예제</vt:lpstr>
      <vt:lpstr> 문자열 함수 </vt:lpstr>
      <vt:lpstr> 문자열 함수 </vt:lpstr>
      <vt:lpstr> 문자열 함수 </vt:lpstr>
      <vt:lpstr> 문자열 함수 </vt:lpstr>
      <vt:lpstr> 2차원 리스트(list)</vt:lpstr>
      <vt:lpstr> 2차원 리스트(list)</vt:lpstr>
      <vt:lpstr> 2차원 리스트(list)</vt:lpstr>
      <vt:lpstr> 2차원 리스트(list)</vt:lpstr>
      <vt:lpstr> 2차원 리스트(list)</vt:lpstr>
      <vt:lpstr> 2차원 리스트(list)</vt:lpstr>
      <vt:lpstr> 2차원 리스트(list)</vt:lpstr>
      <vt:lpstr> 튜플(tuple)</vt:lpstr>
      <vt:lpstr> 튜플(tuple)</vt:lpstr>
      <vt:lpstr> 튜플(tuple)</vt:lpstr>
      <vt:lpstr> 집합 자료형(set)</vt:lpstr>
      <vt:lpstr> 집합 자료형(set)</vt:lpstr>
      <vt:lpstr> 집합(set)</vt:lpstr>
      <vt:lpstr> 집합 자료형(set)</vt:lpstr>
      <vt:lpstr> 딕셔너리(Dictionary)</vt:lpstr>
      <vt:lpstr> 딕셔너리(Dictionary)</vt:lpstr>
      <vt:lpstr> 딕셔너리(Dictionary)</vt:lpstr>
      <vt:lpstr> 딕셔너리(Dictionary)</vt:lpstr>
      <vt:lpstr> 딕셔너리(Dictionary)</vt:lpstr>
      <vt:lpstr> 학생의 성적 관리</vt:lpstr>
      <vt:lpstr> 학생의 성적 관리</vt:lpstr>
      <vt:lpstr> 학생의 성적 관리</vt:lpstr>
      <vt:lpstr> 딕셔너리(Dictionary)</vt:lpstr>
      <vt:lpstr> 딕셔너리(Dictionary)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367</cp:revision>
  <dcterms:created xsi:type="dcterms:W3CDTF">2019-03-04T02:36:55Z</dcterms:created>
  <dcterms:modified xsi:type="dcterms:W3CDTF">2023-03-17T22:41:11Z</dcterms:modified>
</cp:coreProperties>
</file>