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49" r:id="rId3"/>
    <p:sldId id="350" r:id="rId4"/>
    <p:sldId id="301" r:id="rId5"/>
    <p:sldId id="302" r:id="rId6"/>
    <p:sldId id="326" r:id="rId7"/>
    <p:sldId id="346" r:id="rId8"/>
    <p:sldId id="303" r:id="rId9"/>
    <p:sldId id="304" r:id="rId10"/>
    <p:sldId id="327" r:id="rId11"/>
    <p:sldId id="338" r:id="rId12"/>
    <p:sldId id="351" r:id="rId13"/>
    <p:sldId id="339" r:id="rId14"/>
    <p:sldId id="306" r:id="rId15"/>
    <p:sldId id="307" r:id="rId16"/>
    <p:sldId id="308" r:id="rId17"/>
    <p:sldId id="328" r:id="rId18"/>
    <p:sldId id="352" r:id="rId19"/>
    <p:sldId id="347" r:id="rId20"/>
    <p:sldId id="353" r:id="rId21"/>
    <p:sldId id="348" r:id="rId22"/>
    <p:sldId id="310" r:id="rId23"/>
    <p:sldId id="311" r:id="rId24"/>
    <p:sldId id="312" r:id="rId25"/>
    <p:sldId id="313" r:id="rId26"/>
    <p:sldId id="315" r:id="rId27"/>
    <p:sldId id="341" r:id="rId28"/>
    <p:sldId id="318" r:id="rId29"/>
    <p:sldId id="319" r:id="rId30"/>
    <p:sldId id="354" r:id="rId31"/>
    <p:sldId id="355" r:id="rId32"/>
    <p:sldId id="356" r:id="rId33"/>
    <p:sldId id="357" r:id="rId34"/>
    <p:sldId id="358" r:id="rId35"/>
    <p:sldId id="359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xmlns="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xmlns="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xmlns="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함</a:t>
            </a:r>
            <a:r>
              <a:rPr lang="ko-KR" altLang="en-US" sz="3600" b="1" dirty="0">
                <a:solidFill>
                  <a:schemeClr val="tx1"/>
                </a:solidFill>
              </a:rPr>
              <a:t>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메서</a:t>
            </a:r>
            <a:r>
              <a:rPr lang="ko-KR" altLang="en-US" sz="3600" b="1" dirty="0" err="1">
                <a:solidFill>
                  <a:schemeClr val="tx1"/>
                </a:solidFill>
              </a:rPr>
              <a:t>드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함수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20" y="1076543"/>
            <a:ext cx="88569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두 수를 매개변수 전달하여 서로 같으면 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다르면 더하는 함수를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호출하는 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작성하세요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82" y="2805503"/>
            <a:ext cx="2882265" cy="3096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726650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배열을 매개변수로 전달하여 평균 계산하기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988840"/>
            <a:ext cx="3261643" cy="3505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매개변수로 배열 전달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0778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70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2052467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80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2474156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55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95845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60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317534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90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3739223" y="2060355"/>
            <a:ext cx="421689" cy="4179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30778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052467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74156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895845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3317534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3739223" y="2510519"/>
            <a:ext cx="421689" cy="41791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1572597" y="2932626"/>
            <a:ext cx="1160455" cy="614957"/>
          </a:xfrm>
          <a:prstGeom prst="wedgeRoundRectCallout">
            <a:avLst>
              <a:gd name="adj1" fmla="val -23835"/>
              <a:gd name="adj2" fmla="val -6920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최대값의 위치번호</a:t>
            </a:r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1647479" y="3858660"/>
            <a:ext cx="6217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숫자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을 최대값으로 기억한다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두 번째 숫자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을 최대값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과 비교하여 최대값은 </a:t>
            </a:r>
            <a:r>
              <a:rPr lang="en-US" altLang="ko-KR" sz="1600" dirty="0" smtClean="0"/>
              <a:t>80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 smtClean="0"/>
              <a:t>계속 다음 숫자와 비교과정을 반복하여 최대값을 결정한다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27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매개변수로 배열 전달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22106"/>
            <a:ext cx="3200087" cy="4481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26550" y="1268760"/>
            <a:ext cx="5438617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최대값과 최대값의 위치 구하기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8462954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지역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(local variable)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 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지역변수는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함수나 명령문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블록 안에서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생성되며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블록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{ }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을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벗어나면 메모리에서 소멸한다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08" y="2838325"/>
            <a:ext cx="236134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838325"/>
            <a:ext cx="4099916" cy="1737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48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356991"/>
            <a:ext cx="4824536" cy="221326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7958898" cy="2400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범위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전역 변수는 메인 함수의 위쪽에서 선언하여 사용하고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영향 범위가 전체로 미친다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프로그램이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종료되면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메모리에서 소멸한다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4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변수의 유효 범위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정적변수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183733"/>
            <a:ext cx="6302714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전역 변수의 유효 범위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global </a:t>
            </a:r>
            <a:r>
              <a:rPr lang="ko-KR" altLang="en-US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사용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6" y="2072613"/>
            <a:ext cx="2467458" cy="30480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4077072"/>
            <a:ext cx="342930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65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  변수의 </a:t>
            </a:r>
            <a:r>
              <a:rPr lang="ko-KR" altLang="en-US" sz="2800" dirty="0" smtClean="0"/>
              <a:t>유효범위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076543"/>
            <a:ext cx="8847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1~100</a:t>
            </a:r>
            <a:r>
              <a:rPr lang="ko-KR" altLang="en-US" dirty="0" smtClean="0"/>
              <a:t>까지의 자연수 중 배수와 배수의 개수를 계산하는 함수를 정의하시오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2348880"/>
            <a:ext cx="5425911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59" y="3356992"/>
            <a:ext cx="3926625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14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</a:t>
            </a:r>
            <a:r>
              <a:rPr lang="ko-KR" altLang="en-US" dirty="0" smtClean="0"/>
              <a:t>기본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774287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매개변수를 초기화하여 선언하고 함수 </a:t>
            </a:r>
            <a:r>
              <a:rPr lang="ko-KR" altLang="en-US" dirty="0" err="1" smtClean="0">
                <a:latin typeface="+mn-ea"/>
              </a:rPr>
              <a:t>호출시</a:t>
            </a:r>
            <a:r>
              <a:rPr lang="ko-KR" altLang="en-US" dirty="0" smtClean="0">
                <a:latin typeface="+mn-ea"/>
              </a:rPr>
              <a:t> 매개변수를 생략하면 기본 값으로 출력된다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2736912"/>
            <a:ext cx="3744416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=0):</a:t>
            </a:r>
            <a:endParaRPr lang="en-US" altLang="ko-KR" sz="2000" b="1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744010"/>
            <a:ext cx="3744416" cy="20680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5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</a:t>
            </a:r>
            <a:r>
              <a:rPr lang="ko-KR" altLang="en-US" dirty="0" smtClean="0"/>
              <a:t>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13849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매개변수의 </a:t>
            </a:r>
            <a:r>
              <a:rPr lang="ko-KR" altLang="en-US" dirty="0" err="1" smtClean="0">
                <a:latin typeface="+mn-ea"/>
              </a:rPr>
              <a:t>입력값이</a:t>
            </a:r>
            <a:r>
              <a:rPr lang="ko-KR" altLang="en-US" dirty="0" smtClean="0">
                <a:latin typeface="+mn-ea"/>
              </a:rPr>
              <a:t> 정해지지 않고 변경해야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ko-KR" altLang="en-US" dirty="0" smtClean="0">
                <a:latin typeface="+mn-ea"/>
              </a:rPr>
              <a:t> 사용하는 변수이다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변수이름 앞에 </a:t>
            </a:r>
            <a:r>
              <a:rPr lang="en-US" altLang="ko-KR" dirty="0" smtClean="0">
                <a:latin typeface="+mn-ea"/>
              </a:rPr>
              <a:t>*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96616" y="2852936"/>
            <a:ext cx="3096344" cy="126105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*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변수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):</a:t>
            </a:r>
            <a:endParaRPr lang="en-US" altLang="ko-KR" sz="2000" b="1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 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코드블럭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852936"/>
            <a:ext cx="358171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73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+mn-ea"/>
              </a:rPr>
              <a:t>특정한 기능을 수행하는 프로그램의 일부분을 함수</a:t>
            </a:r>
            <a:r>
              <a:rPr lang="en-US" altLang="ko-KR" dirty="0" smtClean="0">
                <a:latin typeface="+mn-ea"/>
              </a:rPr>
              <a:t>(Function)</a:t>
            </a:r>
            <a:r>
              <a:rPr lang="ko-KR" altLang="en-US" dirty="0" smtClean="0">
                <a:latin typeface="+mn-ea"/>
              </a:rPr>
              <a:t>라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8" y="2178719"/>
            <a:ext cx="6345464" cy="4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</a:t>
            </a:r>
            <a:r>
              <a:rPr lang="ko-KR" altLang="en-US" dirty="0" smtClean="0"/>
              <a:t>가</a:t>
            </a:r>
            <a:r>
              <a:rPr lang="ko-KR" altLang="en-US" dirty="0"/>
              <a:t>변</a:t>
            </a:r>
            <a:r>
              <a:rPr lang="ko-KR" altLang="en-US" dirty="0" smtClean="0"/>
              <a:t>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218818"/>
            <a:ext cx="810291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57" y="1988840"/>
            <a:ext cx="4744527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함수의 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6550" y="1340768"/>
            <a:ext cx="5438617" cy="13849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키워드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lvl="2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매개변수 앞에 별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</a:t>
            </a:r>
            <a:r>
              <a:rPr lang="en-US" altLang="ko-KR" dirty="0" smtClean="0">
                <a:latin typeface="+mn-ea"/>
              </a:rPr>
              <a:t>(**)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붙인다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457200" lvl="2">
              <a:lnSpc>
                <a:spcPct val="150000"/>
              </a:lnSpc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(dictionary)</a:t>
            </a:r>
            <a:r>
              <a:rPr lang="ko-KR" altLang="en-US" dirty="0" smtClean="0">
                <a:latin typeface="+mn-ea"/>
              </a:rPr>
              <a:t>형의 자료로 만들어짐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996952"/>
            <a:ext cx="3456384" cy="18956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44738"/>
            <a:ext cx="6408712" cy="14311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 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再歸呼出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recursion)</a:t>
            </a:r>
          </a:p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어떤 함수 안에서 자기 자신을 부르는 것을 말한다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1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재귀호출은 무한 반복하므로 </a:t>
            </a:r>
            <a:r>
              <a:rPr lang="ko-KR" altLang="en-US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 조건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필요함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2848675"/>
            <a:ext cx="4680520" cy="240065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값</a:t>
            </a:r>
            <a:r>
              <a:rPr lang="en-US" altLang="ko-KR" dirty="0" smtClean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if </a:t>
            </a:r>
            <a:r>
              <a:rPr lang="ko-KR" altLang="en-US" dirty="0" err="1" smtClean="0"/>
              <a:t>입력값이</a:t>
            </a:r>
            <a:r>
              <a:rPr lang="ko-KR" altLang="en-US" dirty="0" smtClean="0"/>
              <a:t> 충분히 작으면</a:t>
            </a:r>
            <a:r>
              <a:rPr lang="en-US" altLang="ko-KR" dirty="0" smtClean="0"/>
              <a:t>: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종료 조건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return </a:t>
            </a:r>
            <a:r>
              <a:rPr lang="ko-KR" altLang="en-US" dirty="0" smtClean="0"/>
              <a:t>결과값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else:     </a:t>
            </a:r>
            <a:r>
              <a:rPr lang="en-US" altLang="ko-KR" sz="1600" dirty="0" smtClean="0">
                <a:solidFill>
                  <a:srgbClr val="C00000"/>
                </a:solidFill>
              </a:rPr>
              <a:t>#</a:t>
            </a:r>
            <a:r>
              <a:rPr lang="ko-KR" altLang="en-US" sz="1600" dirty="0" smtClean="0">
                <a:solidFill>
                  <a:srgbClr val="C00000"/>
                </a:solidFill>
              </a:rPr>
              <a:t> 더 작은 값으로 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return </a:t>
            </a:r>
            <a:r>
              <a:rPr lang="ko-KR" altLang="en-US" dirty="0" smtClean="0"/>
              <a:t>결과값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5889104" y="2969072"/>
            <a:ext cx="3543639" cy="2159862"/>
            <a:chOff x="5889104" y="2969072"/>
            <a:chExt cx="3543639" cy="215986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9104" y="2969072"/>
              <a:ext cx="3543639" cy="215986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7401272" y="4303109"/>
              <a:ext cx="1224136" cy="37659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5650" y="1191630"/>
            <a:ext cx="432048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팩토리얼을</a:t>
            </a:r>
            <a:r>
              <a:rPr lang="ko-KR" altLang="en-US" sz="20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구하는 재귀 함수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7787"/>
            <a:ext cx="4485381" cy="4265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848" y="2204864"/>
            <a:ext cx="3501193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60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96752"/>
            <a:ext cx="8208912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피보나치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(Fibonacci)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수학에서 피보나치 수는 </a:t>
            </a:r>
            <a:r>
              <a:rPr lang="ko-KR" altLang="en-US" sz="1600" dirty="0" smtClean="0"/>
              <a:t>첫째 및 둘째 항이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그 뒤의 모든 항은 바로 앞 두 항의 합인 수열이다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처음 여섯 항은 각각 </a:t>
            </a:r>
            <a:r>
              <a:rPr lang="en-US" altLang="ko-KR" sz="1600" dirty="0"/>
              <a:t>1, 1, 2, 3, 5, 8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https://statkclee.github.io/ai-lab/fig/ai-fibo-rabbi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2771834"/>
            <a:ext cx="401049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00599" y="277183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440832" y="291585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114643" y="2835822"/>
            <a:ext cx="3501858" cy="282781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첫번째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달에 새로 태어난 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한쌍이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있고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둘째달에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토끼가 커서 그대로 어른토끼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새끼를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한쌍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낳아 어른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두쌍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네째달에는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어른이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새끼는 어른이 되어 총 </a:t>
            </a:r>
            <a:r>
              <a:rPr lang="ko-KR" altLang="en-US" sz="1400" dirty="0" err="1" smtClean="0">
                <a:solidFill>
                  <a:sysClr val="windowText" lastClr="000000"/>
                </a:solidFill>
              </a:rPr>
              <a:t>세쌍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이렇게 계속 새끼를 낳고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죽지 않는다는 가정을 세우면 피보나치의 수가 된다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00599" y="3328144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440832" y="3472160"/>
            <a:ext cx="165618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00599" y="3889690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944888" y="4033706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300599" y="4399709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944888" y="4543725"/>
            <a:ext cx="115212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300599" y="5004082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20952" y="5148098"/>
            <a:ext cx="576064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300599" y="5591613"/>
            <a:ext cx="444489" cy="360040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8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31044" y="5735629"/>
            <a:ext cx="16597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형 설명선 23"/>
          <p:cNvSpPr/>
          <p:nvPr/>
        </p:nvSpPr>
        <p:spPr>
          <a:xfrm>
            <a:off x="1928664" y="2492896"/>
            <a:ext cx="778220" cy="595568"/>
          </a:xfrm>
          <a:prstGeom prst="wedgeEllipseCallout">
            <a:avLst>
              <a:gd name="adj1" fmla="val 63627"/>
              <a:gd name="adj2" fmla="val 1345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새끼</a:t>
            </a:r>
            <a:endParaRPr lang="ko-KR" altLang="en-US" sz="1400"/>
          </a:p>
        </p:txBody>
      </p:sp>
      <p:sp>
        <p:nvSpPr>
          <p:cNvPr id="26" name="타원형 설명선 25"/>
          <p:cNvSpPr/>
          <p:nvPr/>
        </p:nvSpPr>
        <p:spPr>
          <a:xfrm>
            <a:off x="1928664" y="3160472"/>
            <a:ext cx="778220" cy="595568"/>
          </a:xfrm>
          <a:prstGeom prst="wedgeEllipseCallout">
            <a:avLst>
              <a:gd name="adj1" fmla="val 68103"/>
              <a:gd name="adj2" fmla="val -11404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어른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2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재귀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6"/>
          <a:stretch/>
        </p:blipFill>
        <p:spPr>
          <a:xfrm>
            <a:off x="6537176" y="4338735"/>
            <a:ext cx="388654" cy="119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196751"/>
            <a:ext cx="4275191" cy="52734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알고리즘 계산 복잡도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218818"/>
            <a:ext cx="3960440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부터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까지의 합을 구하기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13549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7764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13965" y="2131980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025008" y="2141272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712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00756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67985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64640" y="3073606"/>
            <a:ext cx="432048" cy="360040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7605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81701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45797" y="21319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73196" y="21412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342022" y="20608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4640" y="3070920"/>
            <a:ext cx="47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(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1629" y="30689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8357" y="3068960"/>
            <a:ext cx="5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) ÷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680200" y="2330584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825208" y="2150564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680200" y="3225037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825208" y="3045017"/>
            <a:ext cx="115212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방법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71" y="3933056"/>
            <a:ext cx="2998279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4149080"/>
            <a:ext cx="3396780" cy="14664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017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알고리즘 계산 복잡도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36576" y="1196752"/>
            <a:ext cx="396044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계산 복잡도 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96616" y="1921954"/>
            <a:ext cx="6336704" cy="396044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입력 크기와 계산 횟수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첫 번째 알고리즘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덧셈 </a:t>
            </a:r>
            <a:r>
              <a:rPr lang="en-US" altLang="ko-KR" sz="1600" dirty="0" smtClean="0">
                <a:solidFill>
                  <a:schemeClr val="tx1"/>
                </a:solidFill>
              </a:rPr>
              <a:t>n</a:t>
            </a:r>
            <a:r>
              <a:rPr lang="ko-KR" altLang="en-US" sz="1600" dirty="0" smtClean="0">
                <a:solidFill>
                  <a:schemeClr val="tx1"/>
                </a:solidFill>
              </a:rPr>
              <a:t>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</a:rPr>
              <a:t>두 번째 알고리즘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덧셈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곱셈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나눗셈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총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번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대문자 </a:t>
            </a:r>
            <a:r>
              <a:rPr lang="en-US" altLang="ko-KR" dirty="0" smtClean="0">
                <a:solidFill>
                  <a:schemeClr val="tx1"/>
                </a:solidFill>
              </a:rPr>
              <a:t>O</a:t>
            </a:r>
            <a:r>
              <a:rPr lang="ko-KR" altLang="en-US" dirty="0" smtClean="0">
                <a:solidFill>
                  <a:schemeClr val="tx1"/>
                </a:solidFill>
              </a:rPr>
              <a:t>표기법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계산 복잡도 표현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O(n) : </a:t>
            </a:r>
            <a:r>
              <a:rPr lang="ko-KR" altLang="en-US" sz="1600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sz="1600" dirty="0" smtClean="0">
                <a:solidFill>
                  <a:schemeClr val="tx1"/>
                </a:solidFill>
              </a:rPr>
              <a:t>n</a:t>
            </a:r>
            <a:r>
              <a:rPr lang="ko-KR" altLang="en-US" sz="1600" dirty="0" smtClean="0">
                <a:solidFill>
                  <a:schemeClr val="tx1"/>
                </a:solidFill>
              </a:rPr>
              <a:t>과 비례할 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tx1"/>
                </a:solidFill>
              </a:rPr>
              <a:t>O(1) : </a:t>
            </a:r>
            <a:r>
              <a:rPr lang="ko-KR" altLang="en-US" sz="1600" dirty="0" smtClean="0">
                <a:solidFill>
                  <a:schemeClr val="tx1"/>
                </a:solidFill>
              </a:rPr>
              <a:t>필요한 계산횟수가 입력 크기 </a:t>
            </a:r>
            <a:r>
              <a:rPr lang="en-US" altLang="ko-KR" sz="1600" dirty="0" smtClean="0">
                <a:solidFill>
                  <a:schemeClr val="tx1"/>
                </a:solidFill>
              </a:rPr>
              <a:t>n</a:t>
            </a:r>
            <a:r>
              <a:rPr lang="ko-KR" altLang="en-US" sz="1600" dirty="0" smtClean="0">
                <a:solidFill>
                  <a:schemeClr val="tx1"/>
                </a:solidFill>
              </a:rPr>
              <a:t>과 무관할 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판단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sz="1600" dirty="0" smtClean="0">
                <a:solidFill>
                  <a:schemeClr val="tx1"/>
                </a:solidFill>
              </a:rPr>
              <a:t> 방법이 계산 속도가 더 빠름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</a:t>
            </a:r>
            <a:r>
              <a:rPr lang="ko-KR" altLang="en-US" dirty="0"/>
              <a:t>검사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80592" y="1268760"/>
            <a:ext cx="2596670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♥ 같은 이름 찾기</a:t>
            </a:r>
            <a:endParaRPr lang="en-US" altLang="ko-KR" sz="2000" b="1" i="1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644986" y="2193094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644986" y="2057066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644986" y="1913050"/>
            <a:ext cx="1890706" cy="417275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245414" y="1913050"/>
            <a:ext cx="0" cy="41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75453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딸기</a:t>
            </a:r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>
          <a:xfrm>
            <a:off x="3019454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수박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3675666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사과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4315597" y="2348716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박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288988" y="3129198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288988" y="2993170"/>
            <a:ext cx="1386650" cy="275389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19454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수박</a:t>
            </a:r>
            <a:endParaRPr lang="ko-KR" alt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3675666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사과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4315597" y="3308834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박</a:t>
            </a:r>
          </a:p>
        </p:txBody>
      </p:sp>
      <p:sp>
        <p:nvSpPr>
          <p:cNvPr id="32" name="자유형 31"/>
          <p:cNvSpPr/>
          <p:nvPr/>
        </p:nvSpPr>
        <p:spPr>
          <a:xfrm>
            <a:off x="3888661" y="4001282"/>
            <a:ext cx="748937" cy="139361"/>
          </a:xfrm>
          <a:custGeom>
            <a:avLst/>
            <a:gdLst>
              <a:gd name="connsiteX0" fmla="*/ 0 w 748937"/>
              <a:gd name="connsiteY0" fmla="*/ 139361 h 139361"/>
              <a:gd name="connsiteX1" fmla="*/ 426720 w 748937"/>
              <a:gd name="connsiteY1" fmla="*/ 23 h 139361"/>
              <a:gd name="connsiteX2" fmla="*/ 748937 w 748937"/>
              <a:gd name="connsiteY2" fmla="*/ 130652 h 13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139361">
                <a:moveTo>
                  <a:pt x="0" y="139361"/>
                </a:moveTo>
                <a:cubicBezTo>
                  <a:pt x="150948" y="70417"/>
                  <a:pt x="301897" y="1474"/>
                  <a:pt x="426720" y="23"/>
                </a:cubicBezTo>
                <a:cubicBezTo>
                  <a:pt x="551543" y="-1428"/>
                  <a:pt x="650240" y="64612"/>
                  <a:pt x="748937" y="13065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675666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사과</a:t>
            </a:r>
            <a:endParaRPr lang="ko-KR" altLang="en-US" sz="1600" dirty="0"/>
          </a:p>
        </p:txBody>
      </p:sp>
      <p:sp>
        <p:nvSpPr>
          <p:cNvPr id="36" name="직사각형 35"/>
          <p:cNvSpPr/>
          <p:nvPr/>
        </p:nvSpPr>
        <p:spPr>
          <a:xfrm>
            <a:off x="4315597" y="41596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5148" y="3399582"/>
            <a:ext cx="6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중복</a:t>
            </a:r>
            <a:r>
              <a:rPr lang="en-US" altLang="ko-KR" sz="1600" dirty="0" smtClean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1600" dirty="0">
              <a:solidFill>
                <a:srgbClr val="C00000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98459" y="241171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61438" y="4195624"/>
            <a:ext cx="1076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중복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5597" y="4957381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딸기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498459" y="5085817"/>
            <a:ext cx="1532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엽서M" panose="02030600000101010101" pitchFamily="18" charset="-127"/>
                <a:ea typeface="HY엽서M" panose="02030600000101010101" pitchFamily="18" charset="-127"/>
              </a:rPr>
              <a:t>비교대상 없음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33046" y="24388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33046" y="339897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3046" y="427880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33046" y="512315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행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459879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/>
              <a:t>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7392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764150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98994" y="268905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smtClean="0"/>
              <a:t>열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5498459" y="3309445"/>
            <a:ext cx="644002" cy="5188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수</a:t>
            </a:r>
            <a:r>
              <a:rPr lang="ko-KR" altLang="en-US" sz="1600" dirty="0"/>
              <a:t>박</a:t>
            </a:r>
          </a:p>
        </p:txBody>
      </p:sp>
    </p:spTree>
    <p:extLst>
      <p:ext uri="{BB962C8B-B14F-4D97-AF65-F5344CB8AC3E}">
        <p14:creationId xmlns:p14="http://schemas.microsoft.com/office/powerpoint/2010/main" val="7259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동명이인 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68760"/>
            <a:ext cx="6295292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(Built in Function)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4568" y="1211048"/>
            <a:ext cx="7788865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함수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(Built in Function)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1"/>
            <a:ext cx="2376264" cy="404396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1916831"/>
            <a:ext cx="4091828" cy="259228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29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2560" y="1268760"/>
            <a:ext cx="7776864" cy="115212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Lambda Expressions(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람다식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)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    lambda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키워드로 익명 함수를 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만들수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 있다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645024"/>
            <a:ext cx="2685201" cy="1728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59" y="3861048"/>
            <a:ext cx="2897899" cy="915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2210029" y="2508963"/>
            <a:ext cx="3888432" cy="720080"/>
            <a:chOff x="1928664" y="2420888"/>
            <a:chExt cx="3888432" cy="720080"/>
          </a:xfrm>
        </p:grpSpPr>
        <p:sp>
          <p:nvSpPr>
            <p:cNvPr id="3" name="직사각형 2"/>
            <p:cNvSpPr/>
            <p:nvPr/>
          </p:nvSpPr>
          <p:spPr>
            <a:xfrm>
              <a:off x="2210029" y="2502458"/>
              <a:ext cx="3223961" cy="494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</a:rPr>
                <a:t>lambda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>
                  <a:solidFill>
                    <a:sysClr val="windowText" lastClr="000000"/>
                  </a:solidFill>
                </a:rPr>
                <a:t>매개변수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2000" b="1" dirty="0">
                  <a:solidFill>
                    <a:srgbClr val="C00000"/>
                  </a:solidFill>
                </a:rPr>
                <a:t>:</a:t>
              </a:r>
              <a:r>
                <a:rPr lang="en-US" altLang="ko-KR" sz="20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2000" b="1" dirty="0" err="1">
                  <a:solidFill>
                    <a:sysClr val="windowText" lastClr="000000"/>
                  </a:solidFill>
                </a:rPr>
                <a:t>표현식</a:t>
              </a:r>
              <a:endParaRPr lang="en-US" altLang="ko-KR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28664" y="2420888"/>
              <a:ext cx="3888432" cy="72008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39" y="1844824"/>
            <a:ext cx="3200678" cy="3939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2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569" y="1196752"/>
            <a:ext cx="4392487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매개변수가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개인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25961"/>
            <a:ext cx="3802710" cy="448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62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</a:t>
            </a:r>
            <a:r>
              <a:rPr lang="en-US" altLang="ko-KR" dirty="0"/>
              <a:t> </a:t>
            </a:r>
            <a:r>
              <a:rPr lang="en-US" altLang="ko-KR" dirty="0" smtClean="0"/>
              <a:t>Expressions(</a:t>
            </a:r>
            <a:r>
              <a:rPr lang="ko-KR" altLang="en-US" dirty="0" err="1" smtClean="0"/>
              <a:t>람다식</a:t>
            </a:r>
            <a:r>
              <a:rPr lang="en-US" altLang="ko-KR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08585" y="1268760"/>
            <a:ext cx="5184575" cy="57606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>
                <a:solidFill>
                  <a:sysClr val="windowText" lastClr="000000"/>
                </a:solidFill>
              </a:rPr>
              <a:t>매개 변수가 없는 람다 함수</a:t>
            </a:r>
            <a:endParaRPr lang="en-US" altLang="ko-KR" sz="16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996803"/>
            <a:ext cx="4099916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05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map()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844823"/>
            <a:ext cx="3240360" cy="4122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3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lambda(</a:t>
            </a:r>
            <a:r>
              <a:rPr lang="ko-KR" altLang="en-US" sz="2800" dirty="0" smtClean="0"/>
              <a:t>람다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프로그래밍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268760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l</a:t>
            </a:r>
            <a:r>
              <a:rPr lang="en-US" altLang="ko-KR" sz="2000" b="1" dirty="0" smtClean="0"/>
              <a:t>ambda - filter() </a:t>
            </a:r>
            <a:r>
              <a:rPr lang="ko-KR" altLang="en-US" sz="2000" b="1" dirty="0" smtClean="0"/>
              <a:t>함수와 함께 사용 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844824"/>
            <a:ext cx="3482642" cy="4145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24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정의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04409" y="2348844"/>
            <a:ext cx="2378528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4569" y="1211048"/>
            <a:ext cx="7416823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함수의 정의와 사용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호출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2000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return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반환값이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없고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매개변수도 없는 경우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1"/>
          <a:stretch/>
        </p:blipFill>
        <p:spPr>
          <a:xfrm>
            <a:off x="1998419" y="4005064"/>
            <a:ext cx="3748922" cy="144016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/>
          <p:nvPr/>
        </p:nvCxnSpPr>
        <p:spPr>
          <a:xfrm>
            <a:off x="4816104" y="4166139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382936" y="4938022"/>
            <a:ext cx="141695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함수의 호출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61112" y="3986119"/>
            <a:ext cx="144016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함수의 정의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168271" y="5067216"/>
            <a:ext cx="983782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70566" y="1290826"/>
            <a:ext cx="7094802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없고 전달인자가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0"/>
          <a:stretch/>
        </p:blipFill>
        <p:spPr>
          <a:xfrm>
            <a:off x="1784648" y="3680200"/>
            <a:ext cx="3528392" cy="168998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cxnSp>
        <p:nvCxnSpPr>
          <p:cNvPr id="15" name="직선 화살표 연결선 14"/>
          <p:cNvCxnSpPr>
            <a:endCxn id="19" idx="1"/>
          </p:cNvCxnSpPr>
          <p:nvPr/>
        </p:nvCxnSpPr>
        <p:spPr>
          <a:xfrm>
            <a:off x="4456064" y="3846652"/>
            <a:ext cx="1145008" cy="0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01072" y="3666632"/>
            <a:ext cx="1800200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인자는 변수이다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1988840"/>
            <a:ext cx="3096344" cy="121053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함수 정의하고 호출하기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2737" y="1290826"/>
            <a:ext cx="4240303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3. return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반환값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있는 함수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608" y="2348880"/>
            <a:ext cx="3377256" cy="1498562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 이름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매개 변수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함수의 내용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en-US" altLang="ko-KR" b="1" dirty="0" smtClean="0">
                <a:solidFill>
                  <a:srgbClr val="C00000"/>
                </a:solidFill>
              </a:rPr>
              <a:t> return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반환값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222" y="2348880"/>
            <a:ext cx="3993024" cy="295232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47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구구단을 출력하는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08584" y="1362834"/>
            <a:ext cx="32175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구구단을 출력하는 함수</a:t>
            </a:r>
            <a:endParaRPr lang="en-US" altLang="ko-KR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2204864"/>
            <a:ext cx="5551357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6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도형의 면적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5"/>
          <a:stretch/>
        </p:blipFill>
        <p:spPr>
          <a:xfrm>
            <a:off x="1712640" y="2244214"/>
            <a:ext cx="5328592" cy="2881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08584" y="1362834"/>
            <a:ext cx="52822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도형의 </a:t>
            </a:r>
            <a:r>
              <a:rPr lang="ko-KR" altLang="en-US" sz="2000" b="1" dirty="0" smtClean="0"/>
              <a:t>면적을 계산하는 함수 정의와 사용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117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4745" y="1196752"/>
            <a:ext cx="4240303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배송비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계산하기</a:t>
            </a:r>
            <a:endParaRPr lang="en-US" altLang="ko-KR" sz="1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270279"/>
            <a:ext cx="6191001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932567"/>
            <a:ext cx="5760640" cy="14987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352600" y="181346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주문 상품 가격이 </a:t>
            </a:r>
            <a:r>
              <a:rPr lang="en-US" altLang="ko-KR" dirty="0" smtClean="0"/>
              <a:t>20,000</a:t>
            </a:r>
            <a:r>
              <a:rPr lang="ko-KR" altLang="en-US" dirty="0" smtClean="0"/>
              <a:t>원 미만이면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(2,500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포함임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886</Words>
  <Application>Microsoft Office PowerPoint</Application>
  <PresentationFormat>A4 용지(210x297mm)</PresentationFormat>
  <Paragraphs>220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5장. 함수(메서드)</vt:lpstr>
      <vt:lpstr> 내장 함수(Built in Function)</vt:lpstr>
      <vt:lpstr> 내장 함수(Built in Function)</vt:lpstr>
      <vt:lpstr> 사용자 정의 함수</vt:lpstr>
      <vt:lpstr> 함수 정의하고 호출하기</vt:lpstr>
      <vt:lpstr> 함수 정의하고 호출하기</vt:lpstr>
      <vt:lpstr> 구구단을 출력하는 함수</vt:lpstr>
      <vt:lpstr> 도형의 면적 계산</vt:lpstr>
      <vt:lpstr> 배송비 계산하기</vt:lpstr>
      <vt:lpstr>  함수 연습 문제</vt:lpstr>
      <vt:lpstr> 매개변수로 배열 전달 1</vt:lpstr>
      <vt:lpstr> 매개변수로 배열 전달 2</vt:lpstr>
      <vt:lpstr> 매개변수로 배열 전달 2</vt:lpstr>
      <vt:lpstr> 변수의 유효 범위 - 지역변수</vt:lpstr>
      <vt:lpstr> 변수의 유효 범위 - 전역변수</vt:lpstr>
      <vt:lpstr> 변수의 유효 범위 - 정적변수</vt:lpstr>
      <vt:lpstr>  변수의 유효범위 연습 문제</vt:lpstr>
      <vt:lpstr> 함수의 기본 매개변수</vt:lpstr>
      <vt:lpstr> 함수의 가변 매개변수</vt:lpstr>
      <vt:lpstr> 함수의 가변 매개변수</vt:lpstr>
      <vt:lpstr> 함수의 매개변수</vt:lpstr>
      <vt:lpstr> 재귀 함수</vt:lpstr>
      <vt:lpstr> 재귀 함수</vt:lpstr>
      <vt:lpstr> 피보나치 수열</vt:lpstr>
      <vt:lpstr> 재귀 호출</vt:lpstr>
      <vt:lpstr> 알고리즘 계산 복잡도</vt:lpstr>
      <vt:lpstr> 알고리즘 계산 복잡도</vt:lpstr>
      <vt:lpstr> 동명이인 찾기 - 중복 검사</vt:lpstr>
      <vt:lpstr> 동명이인 찾기 – 중복 검사</vt:lpstr>
      <vt:lpstr> lambda Expressions(람다식)</vt:lpstr>
      <vt:lpstr> lambda Expressions(람다식)</vt:lpstr>
      <vt:lpstr> lambda Expressions(람다식)</vt:lpstr>
      <vt:lpstr> lambda Expressions(람다식)</vt:lpstr>
      <vt:lpstr> lambda(람다) 프로그래밍</vt:lpstr>
      <vt:lpstr> lambda(람다) 프로그래밍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김기용</cp:lastModifiedBy>
  <cp:revision>333</cp:revision>
  <dcterms:created xsi:type="dcterms:W3CDTF">2019-03-04T02:36:55Z</dcterms:created>
  <dcterms:modified xsi:type="dcterms:W3CDTF">2021-11-23T20:38:22Z</dcterms:modified>
</cp:coreProperties>
</file>