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15" r:id="rId3"/>
    <p:sldId id="316" r:id="rId4"/>
    <p:sldId id="318" r:id="rId5"/>
    <p:sldId id="319" r:id="rId6"/>
    <p:sldId id="317" r:id="rId7"/>
    <p:sldId id="320" r:id="rId8"/>
    <p:sldId id="327" r:id="rId9"/>
    <p:sldId id="328" r:id="rId10"/>
    <p:sldId id="321" r:id="rId11"/>
    <p:sldId id="322" r:id="rId12"/>
    <p:sldId id="323" r:id="rId13"/>
    <p:sldId id="324" r:id="rId14"/>
    <p:sldId id="367" r:id="rId15"/>
    <p:sldId id="326" r:id="rId16"/>
    <p:sldId id="329" r:id="rId17"/>
    <p:sldId id="330" r:id="rId18"/>
    <p:sldId id="331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DB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– </a:t>
            </a:r>
            <a:r>
              <a:rPr lang="en-US" altLang="ko-KR" sz="3600" b="1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연동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316928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err="1" smtClean="0"/>
              <a:t>관계형</a:t>
            </a:r>
            <a:r>
              <a:rPr lang="ko-KR" altLang="en-US" sz="1800" b="1" dirty="0" smtClean="0"/>
              <a:t> 데이터 모델</a:t>
            </a:r>
            <a:endParaRPr lang="en-US" altLang="ko-KR" sz="1800" b="1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629590"/>
              </p:ext>
            </p:extLst>
          </p:nvPr>
        </p:nvGraphicFramePr>
        <p:xfrm>
          <a:off x="2768757" y="3894574"/>
          <a:ext cx="5382597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0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67913"/>
              </p:ext>
            </p:extLst>
          </p:nvPr>
        </p:nvGraphicFramePr>
        <p:xfrm>
          <a:off x="1208584" y="388253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297254" y="5262814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41400" y="4602614"/>
            <a:ext cx="124813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97254" y="4218740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8169462" y="4410676"/>
            <a:ext cx="13758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8307373" y="4926650"/>
            <a:ext cx="2340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8584" y="5826750"/>
            <a:ext cx="241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 smtClean="0"/>
              <a:t>정규화 전의 형태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0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88640"/>
            <a:ext cx="4473354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86781"/>
              </p:ext>
            </p:extLst>
          </p:nvPr>
        </p:nvGraphicFramePr>
        <p:xfrm>
          <a:off x="2768757" y="3268424"/>
          <a:ext cx="4758530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06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69896"/>
              </p:ext>
            </p:extLst>
          </p:nvPr>
        </p:nvGraphicFramePr>
        <p:xfrm>
          <a:off x="1208584" y="325638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396017" y="3212976"/>
            <a:ext cx="117013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8584" y="5301209"/>
            <a:ext cx="708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32276"/>
              </p:ext>
            </p:extLst>
          </p:nvPr>
        </p:nvGraphicFramePr>
        <p:xfrm>
          <a:off x="1208584" y="1412776"/>
          <a:ext cx="1404156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30499"/>
              </p:ext>
            </p:extLst>
          </p:nvPr>
        </p:nvGraphicFramePr>
        <p:xfrm>
          <a:off x="2807619" y="1412776"/>
          <a:ext cx="352787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768757" y="1340768"/>
            <a:ext cx="1248139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5042939" y="1274832"/>
            <a:ext cx="288032" cy="35882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97768"/>
            <a:ext cx="4532952" cy="854968"/>
          </a:xfrm>
        </p:spPr>
        <p:txBody>
          <a:bodyPr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124744"/>
            <a:ext cx="928303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 테이블</a:t>
            </a:r>
            <a:r>
              <a:rPr lang="en-US" altLang="ko-KR" b="1" dirty="0"/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표 형태의 데이터 저장 공간을 테이블이라고 한다</a:t>
            </a:r>
            <a:r>
              <a:rPr lang="en-US" altLang="ko-KR" sz="1600" b="1" dirty="0"/>
              <a:t>. 2</a:t>
            </a:r>
            <a:r>
              <a:rPr lang="ko-KR" altLang="en-US" sz="1600" b="1" dirty="0"/>
              <a:t>차원 형태로 행과 열로 구성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0244"/>
              </p:ext>
            </p:extLst>
          </p:nvPr>
        </p:nvGraphicFramePr>
        <p:xfrm>
          <a:off x="1520618" y="4233304"/>
          <a:ext cx="4944549" cy="142794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4814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053757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1377989"/>
                <a:gridCol w="1377989"/>
              </a:tblGrid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0620" y="3855995"/>
            <a:ext cx="74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85148" y="3984309"/>
            <a:ext cx="1746294" cy="7408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  <a:endCxn id="14" idx="3"/>
          </p:cNvCxnSpPr>
          <p:nvPr/>
        </p:nvCxnSpPr>
        <p:spPr>
          <a:xfrm flipH="1" flipV="1">
            <a:off x="6591182" y="4315783"/>
            <a:ext cx="593966" cy="389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8584" y="4135763"/>
            <a:ext cx="5382598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542578" y="4615889"/>
            <a:ext cx="312035" cy="1045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0162" y="4960472"/>
            <a:ext cx="1746294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604960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251625"/>
            <a:ext cx="92830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특별한 의미를 지닌 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주민등록번호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7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4754579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79938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73142"/>
              </p:ext>
            </p:extLst>
          </p:nvPr>
        </p:nvGraphicFramePr>
        <p:xfrm>
          <a:off x="2186693" y="4192488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949114" y="4077072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86692" y="4150464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59446"/>
              </p:ext>
            </p:extLst>
          </p:nvPr>
        </p:nvGraphicFramePr>
        <p:xfrm>
          <a:off x="2372711" y="2276872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333851" y="2204864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7226" y="468914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14" y="275861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0602" y="485712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566030" y="2108923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SQL(Structured Query Language)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FF0000"/>
                </a:solidFill>
              </a:rPr>
              <a:t>’, </a:t>
            </a:r>
            <a:r>
              <a:rPr lang="ko-KR" altLang="en-US" sz="1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시퀄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26738"/>
              </p:ext>
            </p:extLst>
          </p:nvPr>
        </p:nvGraphicFramePr>
        <p:xfrm>
          <a:off x="1130577" y="3356992"/>
          <a:ext cx="8088343" cy="310513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462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25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544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65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DML(Data Manipulation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65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DDL(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정의어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473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테이블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create table 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name char(10),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age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 )</a:t>
            </a:r>
          </a:p>
          <a:p>
            <a:endParaRPr lang="en-US" altLang="ko-KR" dirty="0" smtClean="0"/>
          </a:p>
          <a:p>
            <a:r>
              <a:rPr lang="ko-KR" altLang="en-US" dirty="0"/>
              <a:t>▷ </a:t>
            </a:r>
            <a:r>
              <a:rPr lang="ko-KR" altLang="en-US" dirty="0" smtClean="0"/>
              <a:t>테이블 삭제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drop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table </a:t>
            </a:r>
            <a:r>
              <a:rPr lang="ko-KR" altLang="en-US" dirty="0" smtClean="0"/>
              <a:t>테이블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▷ 테이블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alter table </a:t>
            </a:r>
            <a:r>
              <a:rPr lang="ko-KR" altLang="en-US" dirty="0" smtClean="0"/>
              <a:t>테이블 이름 </a:t>
            </a:r>
            <a:r>
              <a:rPr lang="en-US" altLang="ko-KR" b="1" dirty="0" smtClean="0">
                <a:solidFill>
                  <a:srgbClr val="C00000"/>
                </a:solidFill>
              </a:rPr>
              <a:t>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412776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DML(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조작어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자료 삽입</a:t>
            </a:r>
            <a:r>
              <a:rPr lang="en-US" altLang="ko-KR" dirty="0" smtClean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insert into </a:t>
            </a:r>
            <a:r>
              <a:rPr lang="ko-KR" altLang="en-US" b="1" dirty="0" smtClean="0"/>
              <a:t>테이블이름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2)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(select)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수정</a:t>
            </a:r>
            <a:r>
              <a:rPr lang="en-US" altLang="ko-KR" dirty="0" smtClean="0"/>
              <a:t>(update)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update </a:t>
            </a:r>
            <a:r>
              <a:rPr lang="ko-KR" altLang="en-US" b="1" dirty="0" smtClean="0"/>
              <a:t>테이블이름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set=‘</a:t>
            </a:r>
            <a:r>
              <a:rPr lang="ko-KR" altLang="en-US" b="1" dirty="0" smtClean="0"/>
              <a:t>변경내용</a:t>
            </a:r>
            <a:r>
              <a:rPr lang="en-US" altLang="ko-KR" b="1" dirty="0" smtClean="0">
                <a:solidFill>
                  <a:srgbClr val="C00000"/>
                </a:solidFill>
              </a:rPr>
              <a:t>’ where </a:t>
            </a:r>
            <a:r>
              <a:rPr lang="ko-KR" altLang="en-US" b="1" dirty="0" err="1" smtClean="0"/>
              <a:t>칼럼명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삭제</a:t>
            </a:r>
            <a:r>
              <a:rPr lang="en-US" altLang="ko-KR" dirty="0" smtClean="0"/>
              <a:t>(delete)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dirty="0" smtClean="0"/>
              <a:t>테이블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DCL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DCL(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제어어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463" y="1812880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롤백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업무 단위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완료를 의미하는 명령어</a:t>
            </a:r>
            <a:r>
              <a:rPr lang="en-US" altLang="ko-KR" dirty="0" smtClean="0"/>
              <a:t> -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변경사항을 취소하고 원래대로 복구하는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권한 부여와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권한을 부여하는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grant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DB </a:t>
            </a:r>
            <a:r>
              <a:rPr lang="ko-KR" altLang="en-US" dirty="0"/>
              <a:t>권한을 </a:t>
            </a:r>
            <a:r>
              <a:rPr lang="ko-KR" altLang="en-US" dirty="0" smtClean="0"/>
              <a:t>해</a:t>
            </a:r>
            <a:r>
              <a:rPr lang="ko-KR" altLang="en-US" dirty="0"/>
              <a:t>제</a:t>
            </a:r>
            <a:r>
              <a:rPr lang="ko-KR" altLang="en-US" dirty="0" smtClean="0"/>
              <a:t>하는 명령어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revoke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다운로드 하기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https://dev.mysql.com/downloads/installer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4"/>
          <a:stretch/>
        </p:blipFill>
        <p:spPr>
          <a:xfrm>
            <a:off x="4157212" y="4045048"/>
            <a:ext cx="4365683" cy="182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048" y="269776"/>
            <a:ext cx="3524840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9283031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데이터베이스와 생활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학교 홈페이지에서 수강신청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성적 조회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전산화된 도서관에서 도서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비행기나 기차 예매 등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96392"/>
              </p:ext>
            </p:extLst>
          </p:nvPr>
        </p:nvGraphicFramePr>
        <p:xfrm>
          <a:off x="740532" y="4377320"/>
          <a:ext cx="475852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92121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1326147"/>
                <a:gridCol w="1326147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32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10949"/>
              </p:ext>
            </p:extLst>
          </p:nvPr>
        </p:nvGraphicFramePr>
        <p:xfrm>
          <a:off x="5733087" y="4377320"/>
          <a:ext cx="3666409" cy="9089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496349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999930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3087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다운로드 하기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https://dev.mysql.com/downloads/installer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– MySQL 5.7.21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02" y="3365216"/>
            <a:ext cx="6380287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53" y="2772760"/>
            <a:ext cx="3432381" cy="1886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7059234" y="3420477"/>
            <a:ext cx="858096" cy="38411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6752432" y="324320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54746" y="3715926"/>
            <a:ext cx="2504488" cy="6491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071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87870"/>
            <a:ext cx="3957965" cy="329731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87871"/>
            <a:ext cx="3539182" cy="279325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4606271" y="2863886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0552" y="3979113"/>
            <a:ext cx="1831908" cy="77653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16422" y="2475617"/>
            <a:ext cx="2229066" cy="77653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0592" y="52199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 &gt; MySQL Servers &gt; MySQL Server 5.7.21 / Connector/ODBC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5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05" y="2060848"/>
            <a:ext cx="3582399" cy="3466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592" y="1560567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 5.7 Command Line Client &gt; </a:t>
            </a:r>
            <a:r>
              <a:rPr lang="ko-KR" altLang="en-US" dirty="0" smtClean="0"/>
              <a:t>비번 </a:t>
            </a:r>
            <a:r>
              <a:rPr lang="en-US" altLang="ko-KR" dirty="0" smtClean="0"/>
              <a:t>: 12345;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0808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3699"/>
              </p:ext>
            </p:extLst>
          </p:nvPr>
        </p:nvGraphicFramePr>
        <p:xfrm>
          <a:off x="4880992" y="4005064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xmlns="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xmlns="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2680" y="188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&gt;show tables;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8" y="2712601"/>
            <a:ext cx="2779744" cy="215910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0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753036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753036"/>
            <a:ext cx="4340595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3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1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68760"/>
            <a:ext cx="9205023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903217" y="4869160"/>
            <a:ext cx="1638182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3217" y="3938322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722307" y="4509120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7175757" y="3501008"/>
            <a:ext cx="434669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74558" y="1764722"/>
            <a:ext cx="4992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</a:t>
            </a:r>
            <a:r>
              <a:rPr lang="ko-KR" altLang="en-US" sz="1600" dirty="0" smtClean="0"/>
              <a:t>있다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한편 </a:t>
            </a:r>
            <a:r>
              <a:rPr lang="en-US" altLang="ko-KR" sz="1600" dirty="0" smtClean="0"/>
              <a:t>sqlite3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서버가 아닌 응용 프로그램에 </a:t>
            </a:r>
            <a:r>
              <a:rPr lang="ko-KR" altLang="en-US" sz="1600" dirty="0" err="1" smtClean="0"/>
              <a:t>넣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 사용하는 가벼운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데이터베이스이다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073347" y="3484570"/>
            <a:ext cx="390043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382" y="2930210"/>
            <a:ext cx="150274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13174" y="1844824"/>
            <a:ext cx="1249708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51357" y="2813282"/>
            <a:ext cx="117012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172091" y="2492896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pydb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0808"/>
            <a:ext cx="4392488" cy="2597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437112"/>
            <a:ext cx="4392488" cy="15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pymysql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 사용하기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4" y="1772816"/>
            <a:ext cx="7513972" cy="2301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9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ko-KR" altLang="en-US" sz="2000" b="1" dirty="0" smtClean="0"/>
              <a:t>테이블 목록 보기 </a:t>
            </a:r>
            <a:r>
              <a:rPr lang="en-US" altLang="ko-KR" sz="2000" b="1" dirty="0" smtClean="0"/>
              <a:t>- select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95" y="1772816"/>
            <a:ext cx="4175722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04057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ko-KR" altLang="en-US" sz="2000" b="1" dirty="0" smtClean="0"/>
              <a:t>데이터 입력 </a:t>
            </a:r>
            <a:r>
              <a:rPr lang="en-US" altLang="ko-KR" sz="2000" b="1" dirty="0" smtClean="0"/>
              <a:t>- insert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652728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8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smtClean="0"/>
              <a:t>삭</a:t>
            </a:r>
            <a:r>
              <a:rPr lang="ko-KR" altLang="en-US" sz="2000" b="1" dirty="0"/>
              <a:t>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delete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37376"/>
            <a:ext cx="4896544" cy="2342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1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2524" y="1124744"/>
            <a:ext cx="3432381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6357156" y="4188757"/>
            <a:ext cx="1638182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043" y="5042913"/>
            <a:ext cx="358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학생과 관련된 일련의 데이터를 한곳에 모아 관리하면 데이터의 오류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등의 문제를 해결할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00808"/>
            <a:ext cx="3583343" cy="2558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5877" y="4188757"/>
            <a:ext cx="359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각 파일에 저장한 데이터는 서로 연관이 없고 중복 또는 누락이 발생할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18152" y="3338571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37242" y="3818777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499061" y="2594641"/>
            <a:ext cx="1580757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9277" y="2594641"/>
            <a:ext cx="1638182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69191" y="3043127"/>
            <a:ext cx="234026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08274" y="3021423"/>
            <a:ext cx="195022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538065" y="1893145"/>
            <a:ext cx="3276364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15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01962"/>
              </p:ext>
            </p:extLst>
          </p:nvPr>
        </p:nvGraphicFramePr>
        <p:xfrm>
          <a:off x="1921087" y="2803768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63928" y="2442374"/>
            <a:ext cx="185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48930"/>
              </p:ext>
            </p:extLst>
          </p:nvPr>
        </p:nvGraphicFramePr>
        <p:xfrm>
          <a:off x="1999095" y="4747984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1937" y="4386590"/>
            <a:ext cx="2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41937" y="5396056"/>
            <a:ext cx="5361748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63928" y="3451843"/>
            <a:ext cx="536174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1395" y="1136751"/>
            <a:ext cx="81909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18238"/>
            <a:ext cx="920502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  데이터베이스 관리 시스템의 장점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74558" y="1722294"/>
            <a:ext cx="82689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데이터가 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른</a:t>
            </a:r>
            <a:r>
              <a:rPr lang="ko-KR" altLang="en-US" sz="1600" dirty="0" smtClean="0"/>
              <a:t>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업무 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567" y="5229200"/>
            <a:ext cx="53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8120" y="1196752"/>
            <a:ext cx="89154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 지향형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8120" y="2762853"/>
            <a:ext cx="89154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199522"/>
              </p:ext>
            </p:extLst>
          </p:nvPr>
        </p:nvGraphicFramePr>
        <p:xfrm>
          <a:off x="818542" y="4437114"/>
          <a:ext cx="8736971" cy="15613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069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3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36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5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(Attribute)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Releationship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76" y="1149707"/>
            <a:ext cx="87156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단계로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구조와 접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045" y="243572"/>
            <a:ext cx="2582758" cy="6759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6852" y="2714620"/>
            <a:ext cx="1071570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2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2643182"/>
            <a:ext cx="1214446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317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610192" y="2643182"/>
            <a:ext cx="1143008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4507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4202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488" y="1481009"/>
            <a:ext cx="1428760" cy="45429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08784" y="1481009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7096" y="2237354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4488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710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89104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470075" y="2180393"/>
            <a:ext cx="990257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8" y="2877835"/>
            <a:ext cx="764078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844686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988264" y="2163454"/>
            <a:ext cx="138867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520952" y="2163454"/>
            <a:ext cx="826288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31710" y="3306462"/>
            <a:ext cx="12452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344752" y="2734958"/>
            <a:ext cx="140957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682600" y="2734958"/>
            <a:ext cx="7172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754323" y="2734958"/>
            <a:ext cx="117977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21726"/>
              </p:ext>
            </p:extLst>
          </p:nvPr>
        </p:nvGraphicFramePr>
        <p:xfrm>
          <a:off x="5601072" y="3377900"/>
          <a:ext cx="2165973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7"/>
                <a:gridCol w="936104"/>
                <a:gridCol w="648072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664748" y="2899980"/>
            <a:ext cx="857256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02062" y="383675"/>
            <a:ext cx="4020287" cy="567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베이스 설계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1972742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632053" y="3431297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60744" y="2227127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</a:t>
            </a:r>
            <a:r>
              <a:rPr lang="ko-KR" altLang="en-US" b="1" dirty="0" smtClean="0">
                <a:latin typeface="+mj-ea"/>
                <a:ea typeface="+mj-ea"/>
              </a:rPr>
              <a:t>리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49344" y="3140968"/>
            <a:ext cx="1635760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en-US" altLang="ko-KR" sz="1600" dirty="0" smtClean="0">
                <a:latin typeface="+mj-ea"/>
                <a:ea typeface="+mj-ea"/>
              </a:rPr>
              <a:t>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</a:t>
            </a:r>
            <a:r>
              <a:rPr lang="en-US" altLang="ko-KR" sz="1600" dirty="0" smtClean="0">
                <a:latin typeface="+mj-ea"/>
                <a:ea typeface="+mj-ea"/>
              </a:rPr>
              <a:t>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20811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 smtClean="0">
                <a:latin typeface="+mj-ea"/>
                <a:ea typeface="+mj-ea"/>
              </a:rPr>
              <a:t>자료</a:t>
            </a:r>
            <a:r>
              <a:rPr lang="ko-KR" altLang="en-US" sz="1600" dirty="0" err="1">
                <a:latin typeface="+mj-ea"/>
                <a:ea typeface="+mj-ea"/>
              </a:rPr>
              <a:t>형</a:t>
            </a:r>
            <a:r>
              <a:rPr lang="ko-KR" altLang="en-US" sz="1600" dirty="0" err="1" smtClean="0">
                <a:latin typeface="+mj-ea"/>
                <a:ea typeface="+mj-ea"/>
              </a:rPr>
              <a:t>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494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1760</Words>
  <Application>Microsoft Office PowerPoint</Application>
  <PresentationFormat>A4 용지(210x297mm)</PresentationFormat>
  <Paragraphs>494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9장. DB – mysql 연동</vt:lpstr>
      <vt:lpstr>  데이터베이스</vt:lpstr>
      <vt:lpstr>   데이터베이스 관리 시스템</vt:lpstr>
      <vt:lpstr>   파일 시스템과 DBMS</vt:lpstr>
      <vt:lpstr>   파일 시스템과 DBMS</vt:lpstr>
      <vt:lpstr>   데이터베이스 관리 시스템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   관계형 데이터베이스</vt:lpstr>
      <vt:lpstr>   관계형 데이터베이스</vt:lpstr>
      <vt:lpstr>   관계형 데이터베이스</vt:lpstr>
      <vt:lpstr>   SQL이란?</vt:lpstr>
      <vt:lpstr>   SQL - DDL</vt:lpstr>
      <vt:lpstr>   SQL - DML</vt:lpstr>
      <vt:lpstr>   SQL - DCL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401</cp:revision>
  <dcterms:created xsi:type="dcterms:W3CDTF">2019-03-04T02:36:55Z</dcterms:created>
  <dcterms:modified xsi:type="dcterms:W3CDTF">2022-04-08T04:32:35Z</dcterms:modified>
</cp:coreProperties>
</file>