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75" r:id="rId13"/>
    <p:sldId id="265" r:id="rId14"/>
    <p:sldId id="273" r:id="rId15"/>
    <p:sldId id="268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6" autoAdjust="0"/>
    <p:restoredTop sz="94660"/>
  </p:normalViewPr>
  <p:slideViewPr>
    <p:cSldViewPr snapToGrid="0">
      <p:cViewPr>
        <p:scale>
          <a:sx n="75" d="100"/>
          <a:sy n="75" d="100"/>
        </p:scale>
        <p:origin x="75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5B9B-73CD-494D-AB3A-AE397178F1B5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60C0-68D3-44E3-896B-D8030A68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erf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34" y="1117461"/>
            <a:ext cx="4286250" cy="1685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7125" y="3390900"/>
            <a:ext cx="5165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Gossip Protocol in CDNs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7532" y="5010150"/>
            <a:ext cx="218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Kiyor Cai</a:t>
            </a:r>
          </a:p>
          <a:p>
            <a:pPr algn="ctr"/>
            <a:r>
              <a:rPr lang="en-US" dirty="0" err="1"/>
              <a:t>ChinaCache</a:t>
            </a:r>
            <a:r>
              <a:rPr lang="en-US"/>
              <a:t> </a:t>
            </a:r>
            <a:r>
              <a:rPr lang="en-US" smtClean="0"/>
              <a:t>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25" y="800100"/>
            <a:ext cx="11075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needed a </a:t>
            </a:r>
            <a:r>
              <a:rPr lang="en-US" sz="4000" b="1" dirty="0"/>
              <a:t>solution</a:t>
            </a:r>
            <a:r>
              <a:rPr lang="en-US" sz="4000" dirty="0"/>
              <a:t>. Introducing… </a:t>
            </a:r>
            <a:r>
              <a:rPr lang="en-US" sz="4000" i="1" dirty="0"/>
              <a:t>Gossip Protocol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25" y="2273300"/>
            <a:ext cx="109304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So what is gossip?</a:t>
            </a:r>
          </a:p>
          <a:p>
            <a:endParaRPr lang="en-US" sz="3200" dirty="0"/>
          </a:p>
          <a:p>
            <a:r>
              <a:rPr lang="en-US" sz="2800" i="1" dirty="0"/>
              <a:t>   Type of computer-to-computer communication protocol</a:t>
            </a:r>
          </a:p>
          <a:p>
            <a:endParaRPr lang="en-US" sz="2800" i="1" dirty="0"/>
          </a:p>
          <a:p>
            <a:r>
              <a:rPr lang="en-US" sz="2800" i="1" dirty="0"/>
              <a:t>   “epidemic protocol”, emulates how a virus infects a biological community</a:t>
            </a:r>
          </a:p>
          <a:p>
            <a:endParaRPr lang="en-US" sz="2800" i="1" dirty="0"/>
          </a:p>
          <a:p>
            <a:r>
              <a:rPr lang="en-US" sz="2800" i="1" dirty="0"/>
              <a:t>   Kind of like how gossip *spreads* around the office quite quickly…</a:t>
            </a:r>
          </a:p>
        </p:txBody>
      </p:sp>
    </p:spTree>
    <p:extLst>
      <p:ext uri="{BB962C8B-B14F-4D97-AF65-F5344CB8AC3E}">
        <p14:creationId xmlns:p14="http://schemas.microsoft.com/office/powerpoint/2010/main" val="36071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541509"/>
            <a:ext cx="3105150" cy="937474"/>
          </a:xfrm>
        </p:spPr>
        <p:txBody>
          <a:bodyPr/>
          <a:lstStyle/>
          <a:p>
            <a:r>
              <a:rPr lang="en-US" b="1" dirty="0" smtClean="0"/>
              <a:t>Visualization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051438" y="3111897"/>
            <a:ext cx="1168400" cy="1168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6" name="Oval 5"/>
          <p:cNvSpPr/>
          <p:nvPr/>
        </p:nvSpPr>
        <p:spPr>
          <a:xfrm>
            <a:off x="3121538" y="1752997"/>
            <a:ext cx="1168400" cy="1168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node2</a:t>
            </a:r>
          </a:p>
        </p:txBody>
      </p:sp>
      <p:sp>
        <p:nvSpPr>
          <p:cNvPr id="7" name="Oval 6"/>
          <p:cNvSpPr/>
          <p:nvPr/>
        </p:nvSpPr>
        <p:spPr>
          <a:xfrm>
            <a:off x="3121538" y="4470797"/>
            <a:ext cx="1168400" cy="1168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node3</a:t>
            </a:r>
          </a:p>
        </p:txBody>
      </p:sp>
      <p:sp>
        <p:nvSpPr>
          <p:cNvPr id="8" name="Oval 7"/>
          <p:cNvSpPr/>
          <p:nvPr/>
        </p:nvSpPr>
        <p:spPr>
          <a:xfrm>
            <a:off x="5880100" y="2401094"/>
            <a:ext cx="1168400" cy="1168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node4</a:t>
            </a:r>
          </a:p>
        </p:txBody>
      </p:sp>
      <p:sp>
        <p:nvSpPr>
          <p:cNvPr id="9" name="Oval 8"/>
          <p:cNvSpPr/>
          <p:nvPr/>
        </p:nvSpPr>
        <p:spPr>
          <a:xfrm>
            <a:off x="5880100" y="4013200"/>
            <a:ext cx="1168400" cy="1168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node5</a:t>
            </a:r>
          </a:p>
        </p:txBody>
      </p:sp>
      <p:sp>
        <p:nvSpPr>
          <p:cNvPr id="10" name="Oval 9"/>
          <p:cNvSpPr/>
          <p:nvPr/>
        </p:nvSpPr>
        <p:spPr>
          <a:xfrm>
            <a:off x="9309100" y="1042194"/>
            <a:ext cx="1168400" cy="1168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nodeX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09100" y="3124200"/>
            <a:ext cx="1168400" cy="1168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nodeY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09100" y="5206206"/>
            <a:ext cx="1168400" cy="1168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nodeZ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>
            <a:cxnSpLocks/>
            <a:stCxn id="5" idx="6"/>
            <a:endCxn id="6" idx="3"/>
          </p:cNvCxnSpPr>
          <p:nvPr/>
        </p:nvCxnSpPr>
        <p:spPr>
          <a:xfrm flipV="1">
            <a:off x="2219838" y="2750289"/>
            <a:ext cx="1072808" cy="94580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7" idx="1"/>
          </p:cNvCxnSpPr>
          <p:nvPr/>
        </p:nvCxnSpPr>
        <p:spPr>
          <a:xfrm>
            <a:off x="2219838" y="3696097"/>
            <a:ext cx="1072808" cy="94580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9" idx="2"/>
          </p:cNvCxnSpPr>
          <p:nvPr/>
        </p:nvCxnSpPr>
        <p:spPr>
          <a:xfrm>
            <a:off x="4118830" y="2750289"/>
            <a:ext cx="1761270" cy="184711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6"/>
            <a:endCxn id="8" idx="1"/>
          </p:cNvCxnSpPr>
          <p:nvPr/>
        </p:nvCxnSpPr>
        <p:spPr>
          <a:xfrm>
            <a:off x="4289938" y="2337197"/>
            <a:ext cx="1761270" cy="23500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7" idx="7"/>
            <a:endCxn id="8" idx="2"/>
          </p:cNvCxnSpPr>
          <p:nvPr/>
        </p:nvCxnSpPr>
        <p:spPr>
          <a:xfrm flipV="1">
            <a:off x="4118830" y="2985294"/>
            <a:ext cx="1761270" cy="165661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9" idx="3"/>
          </p:cNvCxnSpPr>
          <p:nvPr/>
        </p:nvCxnSpPr>
        <p:spPr>
          <a:xfrm flipV="1">
            <a:off x="4289938" y="5010492"/>
            <a:ext cx="1761270" cy="4450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8" idx="7"/>
            <a:endCxn id="10" idx="2"/>
          </p:cNvCxnSpPr>
          <p:nvPr/>
        </p:nvCxnSpPr>
        <p:spPr>
          <a:xfrm flipV="1">
            <a:off x="6877392" y="1626394"/>
            <a:ext cx="2431708" cy="94580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8" idx="6"/>
            <a:endCxn id="11" idx="1"/>
          </p:cNvCxnSpPr>
          <p:nvPr/>
        </p:nvCxnSpPr>
        <p:spPr>
          <a:xfrm>
            <a:off x="7048500" y="2985294"/>
            <a:ext cx="2431708" cy="310014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9" idx="6"/>
            <a:endCxn id="11" idx="3"/>
          </p:cNvCxnSpPr>
          <p:nvPr/>
        </p:nvCxnSpPr>
        <p:spPr>
          <a:xfrm flipV="1">
            <a:off x="7048500" y="4121492"/>
            <a:ext cx="2431708" cy="47590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5"/>
            <a:endCxn id="12" idx="2"/>
          </p:cNvCxnSpPr>
          <p:nvPr/>
        </p:nvCxnSpPr>
        <p:spPr>
          <a:xfrm>
            <a:off x="6877392" y="5010492"/>
            <a:ext cx="2431708" cy="779914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9" idx="7"/>
            <a:endCxn id="10" idx="3"/>
          </p:cNvCxnSpPr>
          <p:nvPr/>
        </p:nvCxnSpPr>
        <p:spPr>
          <a:xfrm flipV="1">
            <a:off x="6877392" y="2039486"/>
            <a:ext cx="2602816" cy="214482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8" idx="5"/>
            <a:endCxn id="12" idx="1"/>
          </p:cNvCxnSpPr>
          <p:nvPr/>
        </p:nvCxnSpPr>
        <p:spPr>
          <a:xfrm>
            <a:off x="6877392" y="3398386"/>
            <a:ext cx="2602816" cy="197892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299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1725" y="2705100"/>
            <a:ext cx="2403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DEMO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3806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05081" y="592890"/>
            <a:ext cx="523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Gossip + Pull Task + CDN</a:t>
            </a:r>
            <a:endParaRPr lang="en-US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81" y="1300776"/>
            <a:ext cx="5261392" cy="68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7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Simple</a:t>
            </a:r>
            <a:r>
              <a:rPr lang="en-US" sz="2400" dirty="0"/>
              <a:t> + </a:t>
            </a:r>
            <a:r>
              <a:rPr lang="en-US" sz="2400" b="1" dirty="0"/>
              <a:t>Quick</a:t>
            </a:r>
          </a:p>
          <a:p>
            <a:r>
              <a:rPr lang="en-US" sz="2400" dirty="0"/>
              <a:t>Based on real-world phenomena, akin to social media “</a:t>
            </a:r>
            <a:r>
              <a:rPr lang="en-US" sz="2400" i="1" dirty="0"/>
              <a:t>going viral</a:t>
            </a:r>
            <a:r>
              <a:rPr lang="en-US" sz="2400" dirty="0"/>
              <a:t>”</a:t>
            </a:r>
          </a:p>
          <a:p>
            <a:r>
              <a:rPr lang="en-US" sz="2400" dirty="0"/>
              <a:t>Natural redundancy</a:t>
            </a:r>
          </a:p>
          <a:p>
            <a:r>
              <a:rPr lang="en-US" sz="2400" dirty="0"/>
              <a:t>Designed for </a:t>
            </a:r>
            <a:r>
              <a:rPr lang="en-US" sz="2400" b="1" dirty="0"/>
              <a:t>scale</a:t>
            </a:r>
          </a:p>
          <a:p>
            <a:r>
              <a:rPr lang="en-US" sz="2400" dirty="0"/>
              <a:t>Doesn’t require a central sever, doesn’t matter if message is actually delivered</a:t>
            </a:r>
          </a:p>
          <a:p>
            <a:r>
              <a:rPr lang="en-US" sz="2400" dirty="0"/>
              <a:t>Any type of payload (</a:t>
            </a:r>
            <a:r>
              <a:rPr lang="en-US" sz="2400" i="1" dirty="0"/>
              <a:t>within a certain size</a:t>
            </a:r>
            <a:r>
              <a:rPr lang="en-US" sz="2400" dirty="0"/>
              <a:t>)</a:t>
            </a:r>
          </a:p>
          <a:p>
            <a:r>
              <a:rPr lang="en-US" sz="2400" b="1" dirty="0"/>
              <a:t>Probabilistic guarantees </a:t>
            </a:r>
            <a:r>
              <a:rPr lang="en-US" sz="2400" dirty="0"/>
              <a:t>(propagation is independent of number of servers)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35" y="1485900"/>
            <a:ext cx="4136665" cy="4116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69778" y="5602287"/>
            <a:ext cx="36840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Simulation from http://brucespang.com/bimodal/simulation/</a:t>
            </a:r>
          </a:p>
        </p:txBody>
      </p:sp>
    </p:spTree>
    <p:extLst>
      <p:ext uri="{BB962C8B-B14F-4D97-AF65-F5344CB8AC3E}">
        <p14:creationId xmlns:p14="http://schemas.microsoft.com/office/powerpoint/2010/main" val="24309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US" i="1" dirty="0"/>
              <a:t>Risks/Cons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49" y="1383455"/>
            <a:ext cx="11036300" cy="2606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application authentication/firewall</a:t>
            </a:r>
          </a:p>
          <a:p>
            <a:r>
              <a:rPr lang="en-US" dirty="0"/>
              <a:t>Need to open ports</a:t>
            </a:r>
          </a:p>
          <a:p>
            <a:r>
              <a:rPr lang="en-US" dirty="0"/>
              <a:t>Size of information/number of messages stored needs to be limited (requires bandwidth/memory)</a:t>
            </a:r>
          </a:p>
          <a:p>
            <a:r>
              <a:rPr lang="en-US" dirty="0"/>
              <a:t>Propagation at scale is not always 100% (is speed/reliability tradeoff worth it? Most of the time, YES!)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8" y="4129830"/>
            <a:ext cx="5072743" cy="23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Practical Applications…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Chatroom</a:t>
            </a:r>
          </a:p>
          <a:p>
            <a:r>
              <a:rPr lang="en-US" dirty="0"/>
              <a:t>P2P Sharing/Streaming</a:t>
            </a:r>
          </a:p>
          <a:p>
            <a:endParaRPr lang="en-US" dirty="0"/>
          </a:p>
          <a:p>
            <a:r>
              <a:rPr lang="en-US" dirty="0"/>
              <a:t>Cache Purging</a:t>
            </a:r>
          </a:p>
          <a:p>
            <a:r>
              <a:rPr lang="en-US" dirty="0"/>
              <a:t>Device to device “chatroom” for sharing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have any ideas for use cases?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9375"/>
          </a:xfrm>
        </p:spPr>
        <p:txBody>
          <a:bodyPr/>
          <a:lstStyle/>
          <a:p>
            <a:r>
              <a:rPr lang="en-US" dirty="0"/>
              <a:t>Serf by </a:t>
            </a:r>
            <a:r>
              <a:rPr lang="en-US" dirty="0" err="1"/>
              <a:t>Hashicorp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https://www.serf.io/</a:t>
            </a:r>
            <a:endParaRPr lang="en-US" dirty="0"/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kiyor</a:t>
            </a:r>
            <a:r>
              <a:rPr lang="en-US" smtClean="0"/>
              <a:t>/scale15x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14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See you next year at SCALE 16x!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975225"/>
            <a:ext cx="10515600" cy="134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ChinaCache</a:t>
            </a:r>
            <a:r>
              <a:rPr lang="en-US" dirty="0"/>
              <a:t> </a:t>
            </a:r>
            <a:r>
              <a:rPr lang="en-US"/>
              <a:t>is </a:t>
            </a:r>
            <a:r>
              <a:rPr lang="en-US" smtClean="0"/>
              <a:t>hiring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302" y="1006475"/>
            <a:ext cx="3873500" cy="864194"/>
          </a:xfrm>
        </p:spPr>
        <p:txBody>
          <a:bodyPr>
            <a:normAutofit/>
          </a:bodyPr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182" y="2022519"/>
            <a:ext cx="5257219" cy="1295356"/>
          </a:xfrm>
        </p:spPr>
        <p:txBody>
          <a:bodyPr>
            <a:normAutofit/>
          </a:bodyPr>
          <a:lstStyle/>
          <a:p>
            <a:r>
              <a:rPr lang="en-US" dirty="0" smtClean="0"/>
              <a:t>Architect </a:t>
            </a:r>
            <a:r>
              <a:rPr lang="en-US" dirty="0"/>
              <a:t>at </a:t>
            </a:r>
            <a:r>
              <a:rPr lang="en-US" dirty="0" err="1"/>
              <a:t>ChinaCache</a:t>
            </a:r>
            <a:endParaRPr lang="en-US" dirty="0"/>
          </a:p>
          <a:p>
            <a:r>
              <a:rPr lang="en-US" dirty="0"/>
              <a:t>4+ years in </a:t>
            </a:r>
            <a:r>
              <a:rPr lang="en-US" dirty="0" smtClean="0"/>
              <a:t>CDN company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06" y="3663396"/>
            <a:ext cx="1605893" cy="12151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4078" y="5224043"/>
            <a:ext cx="4528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ChinaCache</a:t>
            </a:r>
            <a:r>
              <a:rPr lang="en-US" sz="2400" dirty="0"/>
              <a:t> is one of the largest CDN providers in China</a:t>
            </a:r>
          </a:p>
        </p:txBody>
      </p:sp>
    </p:spTree>
    <p:extLst>
      <p:ext uri="{BB962C8B-B14F-4D97-AF65-F5344CB8AC3E}">
        <p14:creationId xmlns:p14="http://schemas.microsoft.com/office/powerpoint/2010/main" val="3965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88291" y="2815166"/>
            <a:ext cx="4558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What is CDN?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29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9200" y="2208937"/>
            <a:ext cx="7099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Roboto"/>
              </a:rPr>
              <a:t>A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Roboto"/>
              </a:rPr>
              <a:t>content delivery network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"/>
              </a:rPr>
              <a:t> (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Roboto"/>
              </a:rPr>
              <a:t>CDN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"/>
              </a:rPr>
              <a:t>) is a system of distributed servers (network) that deliver webpages and other Web content to a user based on the geographic locations of the user, the origin of the webpage and a content delivery server. ... CDNs also provide protection from large surges in traffic.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3" y="0"/>
            <a:ext cx="10735733" cy="6417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76267" y="6417015"/>
            <a:ext cx="311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via </a:t>
            </a:r>
            <a:r>
              <a:rPr lang="en-US" sz="1400" dirty="0" err="1"/>
              <a:t>hostucan.com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21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8025" y="2730500"/>
            <a:ext cx="10472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are some of the challenges I face everyday?</a:t>
            </a:r>
          </a:p>
        </p:txBody>
      </p:sp>
    </p:spTree>
    <p:extLst>
      <p:ext uri="{BB962C8B-B14F-4D97-AF65-F5344CB8AC3E}">
        <p14:creationId xmlns:p14="http://schemas.microsoft.com/office/powerpoint/2010/main" val="17610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4023" y="699083"/>
            <a:ext cx="9245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Large Network, with Chinese characteristics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979" y="6411544"/>
            <a:ext cx="238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 via Washington Post</a:t>
            </a:r>
            <a:endParaRPr lang="en-US" sz="105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839134" y="1519677"/>
            <a:ext cx="4390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 800 million internet users in China!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02" y="1976141"/>
            <a:ext cx="6544033" cy="43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319" y="1190625"/>
            <a:ext cx="5032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ISPs’ in China have…</a:t>
            </a:r>
          </a:p>
          <a:p>
            <a:endParaRPr lang="en-US" sz="1000" dirty="0"/>
          </a:p>
          <a:p>
            <a:r>
              <a:rPr lang="en-US" sz="2400" i="1" dirty="0"/>
              <a:t>Few interconnections</a:t>
            </a:r>
            <a:r>
              <a:rPr lang="en-US" sz="2400" dirty="0"/>
              <a:t> with other ISPs</a:t>
            </a:r>
          </a:p>
          <a:p>
            <a:r>
              <a:rPr lang="en-US" sz="2400" i="1" dirty="0"/>
              <a:t>High</a:t>
            </a:r>
            <a:r>
              <a:rPr lang="en-US" sz="2400" dirty="0"/>
              <a:t> </a:t>
            </a:r>
            <a:r>
              <a:rPr lang="en-US" sz="2400" i="1" dirty="0"/>
              <a:t>congestion</a:t>
            </a:r>
            <a:r>
              <a:rPr lang="en-US" sz="2400" dirty="0"/>
              <a:t> at peering points</a:t>
            </a:r>
          </a:p>
          <a:p>
            <a:r>
              <a:rPr lang="en-US" sz="2400" i="1" dirty="0"/>
              <a:t>Poor routing/fragmentation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19" y="4213535"/>
            <a:ext cx="53149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of course….</a:t>
            </a:r>
          </a:p>
          <a:p>
            <a:endParaRPr lang="en-US" dirty="0"/>
          </a:p>
          <a:p>
            <a:r>
              <a:rPr lang="en-US" sz="3200" dirty="0"/>
              <a:t>The Great Firewall of China**</a:t>
            </a:r>
          </a:p>
          <a:p>
            <a:endParaRPr lang="en-US" dirty="0"/>
          </a:p>
          <a:p>
            <a:r>
              <a:rPr lang="en-US" sz="1200" dirty="0"/>
              <a:t>**all traffic crossing the borders will be filtered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87" y="1616705"/>
            <a:ext cx="5839481" cy="32692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83679" y="4885954"/>
            <a:ext cx="238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Screenshot via blog.xuite.net</a:t>
            </a:r>
            <a:endParaRPr lang="en-US" sz="105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1319" y="3229017"/>
            <a:ext cx="53149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to mention limited international communication</a:t>
            </a:r>
          </a:p>
          <a:p>
            <a:endParaRPr lang="en-US" sz="1000" dirty="0"/>
          </a:p>
          <a:p>
            <a:r>
              <a:rPr lang="en-US" sz="2400" i="1" dirty="0"/>
              <a:t>Three international exit points TOTAL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042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838" y="219464"/>
            <a:ext cx="6226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How to keep servers happy?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005" y="892618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traditional methods: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838" y="1556713"/>
            <a:ext cx="54684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Push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Centralized Server pushes tasks/configurations to API on clients concurrently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Slow since network.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servers cant receive, need to involve ops team to fix</a:t>
            </a: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380638" y="1592113"/>
            <a:ext cx="5468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Pull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Cronjob pulls tasks/configurations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1 minute? 10 minutes? 20 minutes? Who defines? Reason?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Slow, someone must watch the clock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9069" y="4706318"/>
            <a:ext cx="1201683" cy="638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9069" y="5869111"/>
            <a:ext cx="1201683" cy="638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1878" y="5230689"/>
            <a:ext cx="1201683" cy="638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 Server</a:t>
            </a:r>
          </a:p>
        </p:txBody>
      </p:sp>
      <p:cxnSp>
        <p:nvCxnSpPr>
          <p:cNvPr id="16" name="Straight Arrow Connector 15"/>
          <p:cNvCxnSpPr>
            <a:stCxn id="11" idx="3"/>
            <a:endCxn id="9" idx="1"/>
          </p:cNvCxnSpPr>
          <p:nvPr/>
        </p:nvCxnSpPr>
        <p:spPr>
          <a:xfrm flipV="1">
            <a:off x="2093561" y="5025529"/>
            <a:ext cx="1255508" cy="5243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2093561" y="5549900"/>
            <a:ext cx="1255508" cy="638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17608" y="4996525"/>
            <a:ext cx="622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Broken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467859" y="4706318"/>
            <a:ext cx="1201683" cy="638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467859" y="5869111"/>
            <a:ext cx="1201683" cy="638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10668" y="5230689"/>
            <a:ext cx="1201683" cy="638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 Server</a:t>
            </a:r>
          </a:p>
        </p:txBody>
      </p:sp>
      <p:cxnSp>
        <p:nvCxnSpPr>
          <p:cNvPr id="31" name="Straight Arrow Connector 30"/>
          <p:cNvCxnSpPr>
            <a:cxnSpLocks/>
            <a:stCxn id="28" idx="1"/>
          </p:cNvCxnSpPr>
          <p:nvPr/>
        </p:nvCxnSpPr>
        <p:spPr>
          <a:xfrm flipH="1">
            <a:off x="8212351" y="5025529"/>
            <a:ext cx="1255508" cy="34772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9" idx="1"/>
          </p:cNvCxnSpPr>
          <p:nvPr/>
        </p:nvCxnSpPr>
        <p:spPr>
          <a:xfrm flipH="1" flipV="1">
            <a:off x="8212351" y="5663951"/>
            <a:ext cx="1255508" cy="52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45520" y="4887029"/>
            <a:ext cx="622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Broken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23366" y="488702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* * * * Pull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3366" y="604982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*/</a:t>
            </a:r>
            <a:r>
              <a:rPr lang="en-US" sz="1200" dirty="0"/>
              <a:t>5 * * * * Pull</a:t>
            </a:r>
          </a:p>
        </p:txBody>
      </p:sp>
    </p:spTree>
    <p:extLst>
      <p:ext uri="{BB962C8B-B14F-4D97-AF65-F5344CB8AC3E}">
        <p14:creationId xmlns:p14="http://schemas.microsoft.com/office/powerpoint/2010/main" val="35420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574" y="1924661"/>
            <a:ext cx="108056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Nightmare</a:t>
            </a:r>
            <a:r>
              <a:rPr lang="en-US" sz="2000" dirty="0" smtClean="0"/>
              <a:t>…</a:t>
            </a:r>
          </a:p>
          <a:p>
            <a:endParaRPr lang="en-US" sz="2000" dirty="0"/>
          </a:p>
          <a:p>
            <a:pPr marL="457200" indent="-457200">
              <a:buFont typeface="Arial" charset="0"/>
              <a:buChar char="•"/>
            </a:pPr>
            <a:r>
              <a:rPr lang="en-US" sz="2800" i="1" dirty="0" smtClean="0"/>
              <a:t>Broken </a:t>
            </a:r>
            <a:r>
              <a:rPr lang="en-US" sz="2800" i="1" dirty="0"/>
              <a:t>client links with central </a:t>
            </a:r>
            <a:r>
              <a:rPr lang="en-US" sz="2800" i="1" dirty="0" smtClean="0"/>
              <a:t>server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i="1" dirty="0" smtClean="0"/>
              <a:t>Outdated </a:t>
            </a:r>
            <a:r>
              <a:rPr lang="en-US" sz="2800" i="1" dirty="0"/>
              <a:t>Configurations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1" dirty="0"/>
              <a:t>Hanging tasks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1" dirty="0" smtClean="0"/>
              <a:t>Broken </a:t>
            </a:r>
            <a:r>
              <a:rPr lang="en-US" sz="2800" i="1" dirty="0"/>
              <a:t>servers mysteriously self-recovering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1" dirty="0"/>
              <a:t>Unstable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1" dirty="0"/>
              <a:t>…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1" dirty="0"/>
              <a:t>Eh… its just not stable… I don’t like to say it, but it happens frequently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02286"/>
            <a:ext cx="3835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462</Words>
  <Application>Microsoft Macintosh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Roboto</vt:lpstr>
      <vt:lpstr>Arial</vt:lpstr>
      <vt:lpstr>Office Theme</vt:lpstr>
      <vt:lpstr>PowerPoint Presentation</vt:lpstr>
      <vt:lpstr>My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Key Takeaways</vt:lpstr>
      <vt:lpstr>Risks/Cons</vt:lpstr>
      <vt:lpstr>Some Practical Applications…</vt:lpstr>
      <vt:lpstr>Additional Resources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Gea</dc:creator>
  <cp:lastModifiedBy>Kiyor Cai</cp:lastModifiedBy>
  <cp:revision>47</cp:revision>
  <dcterms:created xsi:type="dcterms:W3CDTF">2017-02-21T22:31:10Z</dcterms:created>
  <dcterms:modified xsi:type="dcterms:W3CDTF">2017-03-03T19:27:47Z</dcterms:modified>
</cp:coreProperties>
</file>