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83" r:id="rId3"/>
    <p:sldId id="284" r:id="rId4"/>
    <p:sldId id="285" r:id="rId5"/>
    <p:sldId id="262" r:id="rId6"/>
    <p:sldId id="263" r:id="rId7"/>
    <p:sldId id="264" r:id="rId8"/>
    <p:sldId id="266" r:id="rId9"/>
    <p:sldId id="267" r:id="rId10"/>
    <p:sldId id="268" r:id="rId11"/>
    <p:sldId id="265" r:id="rId12"/>
    <p:sldId id="261" r:id="rId13"/>
    <p:sldId id="269" r:id="rId14"/>
    <p:sldId id="270" r:id="rId15"/>
    <p:sldId id="272" r:id="rId16"/>
    <p:sldId id="273" r:id="rId17"/>
    <p:sldId id="271" r:id="rId18"/>
    <p:sldId id="274" r:id="rId19"/>
    <p:sldId id="275" r:id="rId20"/>
    <p:sldId id="277" r:id="rId21"/>
    <p:sldId id="278" r:id="rId22"/>
    <p:sldId id="279" r:id="rId23"/>
    <p:sldId id="280" r:id="rId24"/>
    <p:sldId id="281" r:id="rId25"/>
    <p:sldId id="282"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1"/>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8FFAA-49F9-3946-A9B3-E5D5A95A904E}" type="datetimeFigureOut">
              <a:rPr kumimoji="1" lang="ja-JP" altLang="en-US" smtClean="0"/>
              <a:t>2023/6/13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B8432-21B6-DF4C-8550-0F44604FBB59}" type="slidenum">
              <a:rPr kumimoji="1" lang="ja-JP" altLang="en-US" smtClean="0"/>
              <a:t>‹#›</a:t>
            </a:fld>
            <a:endParaRPr kumimoji="1" lang="ja-JP" altLang="en-US"/>
          </a:p>
        </p:txBody>
      </p:sp>
    </p:spTree>
    <p:extLst>
      <p:ext uri="{BB962C8B-B14F-4D97-AF65-F5344CB8AC3E}">
        <p14:creationId xmlns:p14="http://schemas.microsoft.com/office/powerpoint/2010/main" val="34902109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56B8432-21B6-DF4C-8550-0F44604FBB59}" type="slidenum">
              <a:rPr kumimoji="1" lang="ja-JP" altLang="en-US" smtClean="0"/>
              <a:t>5</a:t>
            </a:fld>
            <a:endParaRPr kumimoji="1" lang="ja-JP" altLang="en-US"/>
          </a:p>
        </p:txBody>
      </p:sp>
    </p:spTree>
    <p:extLst>
      <p:ext uri="{BB962C8B-B14F-4D97-AF65-F5344CB8AC3E}">
        <p14:creationId xmlns:p14="http://schemas.microsoft.com/office/powerpoint/2010/main" val="186282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F555BB-E48D-441C-3B25-A175860B00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9C826E-6157-7B21-5BD5-BD38271F3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CD361B-F5F2-A563-D6AD-EF0185E43800}"/>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FD833F18-F864-2F4F-E205-0ED3AC200E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8C3DB3-3A56-072C-39D1-F95AF985446F}"/>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422008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6E914-D8B9-42A9-11F6-E166BCF4948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94C2A1-8E7F-D25C-0A4E-58DE5EBA073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A16A35-E408-8CDE-3C39-249B1A3D171D}"/>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BFF84F58-8156-D6D7-5B15-712B03F0DC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17164B-53D0-4BB4-B501-5F90DF2594D3}"/>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58935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576455-B926-B43B-C58B-54301854443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D1DE412-5B34-8553-9A26-C243E58829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B6874F-AF40-0A5B-640F-A9B2BF119EF7}"/>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7A7CB4F3-1FF9-272F-CB01-E9305C1D81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266653-0C2A-EA21-54F5-6A9EC8003CE3}"/>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398797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51C67-E82C-B446-807B-FD32AC6CCB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BAF809-70B0-4B08-7917-965F420CAF8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F4CD5B-13C3-4D22-F80A-AE91416AA9FE}"/>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80D7833D-0B9B-36A9-72D6-45809F567E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B04092-301B-B80C-DB3A-C4AB0D760A3C}"/>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290893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0A0A3-AC4C-A16A-669E-97490FB89A6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8B7363-2ED2-9996-D4F4-7B17A2C29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D3064D4-F01C-E1AA-5450-FA95E99A114A}"/>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0667F266-35EA-C863-308C-F648144EED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D4C098-E506-89AA-F6CA-040C61D025A8}"/>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39161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BABAC-3F51-DE60-5613-AD4A7C96DD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F993C6-43B6-6B5C-55F9-7C6E4F19DF1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FBA6598-861F-361B-1E2F-0E67BA72A15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F869A86-D012-6E10-C345-6222053961D1}"/>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6" name="フッター プレースホルダー 5">
            <a:extLst>
              <a:ext uri="{FF2B5EF4-FFF2-40B4-BE49-F238E27FC236}">
                <a16:creationId xmlns:a16="http://schemas.microsoft.com/office/drawing/2014/main" id="{ADF42CFA-D519-FAE6-1F86-ACA6065C691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3C7C26-96CE-1D37-67F6-ECEEF72D7F81}"/>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249222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317C-FA8A-8EE9-DDD9-59A974FFC23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AC4520-877F-1254-88CF-EA563A3E7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7BA4570-7DA1-099A-830D-B93D7282D21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C538131-E9EA-477C-BE43-891DDC446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97BE50-EDF1-5558-95E9-A8DEE2DD14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8E2D16C-67CC-AF5F-968E-EA49CA0C0ADA}"/>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8" name="フッター プレースホルダー 7">
            <a:extLst>
              <a:ext uri="{FF2B5EF4-FFF2-40B4-BE49-F238E27FC236}">
                <a16:creationId xmlns:a16="http://schemas.microsoft.com/office/drawing/2014/main" id="{EC8C17C6-3067-C066-348D-97C6931A7C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FD872A-1A81-C5C9-938E-64E9B41A645B}"/>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237670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483E0-140C-AA29-A881-AF75511A268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CAE657-5C0D-48D6-85B4-CE0A9B070249}"/>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4" name="フッター プレースホルダー 3">
            <a:extLst>
              <a:ext uri="{FF2B5EF4-FFF2-40B4-BE49-F238E27FC236}">
                <a16:creationId xmlns:a16="http://schemas.microsoft.com/office/drawing/2014/main" id="{AF14C8A1-7F21-E870-4471-1146E9DA018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32EBCB-801A-64A2-9F62-1C9647192781}"/>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335855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E2DE5-2A87-CF16-DE28-E790A41FD9CC}"/>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3" name="フッター プレースホルダー 2">
            <a:extLst>
              <a:ext uri="{FF2B5EF4-FFF2-40B4-BE49-F238E27FC236}">
                <a16:creationId xmlns:a16="http://schemas.microsoft.com/office/drawing/2014/main" id="{BE98C590-22C4-86C7-8D0D-DCE1FBEE6F2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56ACCE8-41A0-0874-6111-F464D52AD76B}"/>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41072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A8074-691F-650F-476B-9DB61DEB73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A3B48B-23B1-FA88-ABF5-67AAB21793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72155A9-DBA2-B2E3-86BE-950155F8A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A1B01-51B1-2145-F964-BE73C9015773}"/>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6" name="フッター プレースホルダー 5">
            <a:extLst>
              <a:ext uri="{FF2B5EF4-FFF2-40B4-BE49-F238E27FC236}">
                <a16:creationId xmlns:a16="http://schemas.microsoft.com/office/drawing/2014/main" id="{E195E19B-61A1-839E-E4BB-55A1D30C1E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2535CA-6ABC-4C11-4135-3AEDF027F60D}"/>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913773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11C27-744C-A058-1A0F-F11266A039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52C0F87-0453-D806-F2C7-2D0FDC7EA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42FBB9-0655-9DD3-42E4-1333A8BF2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57227A-ADDC-317C-1C81-75E4E22FFC55}"/>
              </a:ext>
            </a:extLst>
          </p:cNvPr>
          <p:cNvSpPr>
            <a:spLocks noGrp="1"/>
          </p:cNvSpPr>
          <p:nvPr>
            <p:ph type="dt" sz="half" idx="10"/>
          </p:nvPr>
        </p:nvSpPr>
        <p:spPr/>
        <p:txBody>
          <a:bodyPr/>
          <a:lstStyle/>
          <a:p>
            <a:fld id="{FE72AB54-F24B-2147-8F8E-753DC91FA6E8}" type="datetimeFigureOut">
              <a:rPr kumimoji="1" lang="ja-JP" altLang="en-US" smtClean="0"/>
              <a:t>2023/6/13</a:t>
            </a:fld>
            <a:endParaRPr kumimoji="1" lang="ja-JP" altLang="en-US"/>
          </a:p>
        </p:txBody>
      </p:sp>
      <p:sp>
        <p:nvSpPr>
          <p:cNvPr id="6" name="フッター プレースホルダー 5">
            <a:extLst>
              <a:ext uri="{FF2B5EF4-FFF2-40B4-BE49-F238E27FC236}">
                <a16:creationId xmlns:a16="http://schemas.microsoft.com/office/drawing/2014/main" id="{0D99944A-D262-A631-5D57-4EFFEDC47A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EF5197-7144-C15C-D536-486C49E7531B}"/>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13482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783BA37-45A5-61D8-0C08-18E8E98C7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1C1F61-D1FE-5E9B-AA73-09F8289AA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6F8E77-D9AB-E1E8-9B7F-9B8C6E6BF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2AB54-F24B-2147-8F8E-753DC91FA6E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5238EB7C-7054-0DBF-BFD5-7C901EE1F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183B7D-68E3-73B6-2E1B-BB3BEF4FC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17783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290.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10.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370.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52.png"/><Relationship Id="rId1" Type="http://schemas.openxmlformats.org/officeDocument/2006/relationships/slideLayout" Target="../slideLayouts/slideLayout1.xml"/><Relationship Id="rId4" Type="http://schemas.openxmlformats.org/officeDocument/2006/relationships/image" Target="../media/image400.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580.png"/><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29.png"/><Relationship Id="rId7" Type="http://schemas.openxmlformats.org/officeDocument/2006/relationships/image" Target="../media/image90.png"/><Relationship Id="rId12" Type="http://schemas.openxmlformats.org/officeDocument/2006/relationships/image" Target="../media/image34.png"/><Relationship Id="rId2" Type="http://schemas.openxmlformats.org/officeDocument/2006/relationships/image" Target="../media/image410.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3.png"/><Relationship Id="rId5" Type="http://schemas.openxmlformats.org/officeDocument/2006/relationships/image" Target="../media/image31.png"/><Relationship Id="rId10" Type="http://schemas.openxmlformats.org/officeDocument/2006/relationships/image" Target="../media/image120.png"/><Relationship Id="rId4" Type="http://schemas.openxmlformats.org/officeDocument/2006/relationships/image" Target="../media/image30.png"/><Relationship Id="rId9" Type="http://schemas.openxmlformats.org/officeDocument/2006/relationships/image" Target="../media/image110.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0.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5F60F37C-DD98-ED35-D54B-DF836725CC31}"/>
              </a:ext>
            </a:extLst>
          </p:cNvPr>
          <p:cNvSpPr txBox="1">
            <a:spLocks/>
          </p:cNvSpPr>
          <p:nvPr/>
        </p:nvSpPr>
        <p:spPr>
          <a:xfrm>
            <a:off x="0" y="2103437"/>
            <a:ext cx="121920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a:latin typeface="Toppan Bunkyu Midashi Gothic Extrabold" panose="020B0900000000000000" pitchFamily="34" charset="-128"/>
                <a:ea typeface="Toppan Bunkyu Midashi Gothic Extrabold" panose="020B0900000000000000" pitchFamily="34" charset="-128"/>
              </a:rPr>
              <a:t>デルタマップ法</a:t>
            </a:r>
          </a:p>
        </p:txBody>
      </p:sp>
    </p:spTree>
    <p:extLst>
      <p:ext uri="{BB962C8B-B14F-4D97-AF65-F5344CB8AC3E}">
        <p14:creationId xmlns:p14="http://schemas.microsoft.com/office/powerpoint/2010/main" val="17383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5CA0B2-D16F-B1B3-AD60-11713B05363A}"/>
              </a:ext>
            </a:extLst>
          </p:cNvPr>
          <p:cNvSpPr txBox="1"/>
          <p:nvPr/>
        </p:nvSpPr>
        <p:spPr>
          <a:xfrm>
            <a:off x="0" y="0"/>
            <a:ext cx="4865434" cy="369332"/>
          </a:xfrm>
          <a:prstGeom prst="rect">
            <a:avLst/>
          </a:prstGeom>
          <a:noFill/>
        </p:spPr>
        <p:txBody>
          <a:bodyPr wrap="none" rtlCol="0">
            <a:spAutoFit/>
          </a:bodyPr>
          <a:lstStyle/>
          <a:p>
            <a:r>
              <a:rPr kumimoji="1" lang="ja-JP" altLang="en-US" b="1"/>
              <a:t>テンプレートマップで</a:t>
            </a:r>
            <a:r>
              <a:rPr kumimoji="1" lang="en-US" altLang="ja-JP" b="1" dirty="0"/>
              <a:t>CMB</a:t>
            </a:r>
            <a:r>
              <a:rPr kumimoji="1" lang="ja-JP" altLang="en-US" b="1"/>
              <a:t>を除去すべきか？</a:t>
            </a:r>
          </a:p>
        </p:txBody>
      </p:sp>
    </p:spTree>
    <p:extLst>
      <p:ext uri="{BB962C8B-B14F-4D97-AF65-F5344CB8AC3E}">
        <p14:creationId xmlns:p14="http://schemas.microsoft.com/office/powerpoint/2010/main" val="178710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544FC6B-961D-A859-8DC6-0B94A0BEF053}"/>
              </a:ext>
            </a:extLst>
          </p:cNvPr>
          <p:cNvSpPr txBox="1"/>
          <p:nvPr/>
        </p:nvSpPr>
        <p:spPr>
          <a:xfrm>
            <a:off x="0" y="0"/>
            <a:ext cx="2492990" cy="369332"/>
          </a:xfrm>
          <a:prstGeom prst="rect">
            <a:avLst/>
          </a:prstGeom>
          <a:noFill/>
        </p:spPr>
        <p:txBody>
          <a:bodyPr wrap="none" rtlCol="0">
            <a:spAutoFit/>
          </a:bodyPr>
          <a:lstStyle/>
          <a:p>
            <a:r>
              <a:rPr kumimoji="1" lang="ja-JP" altLang="en-US" b="1"/>
              <a:t>パラメータの事後分布</a:t>
            </a:r>
          </a:p>
        </p:txBody>
      </p:sp>
    </p:spTree>
    <p:extLst>
      <p:ext uri="{BB962C8B-B14F-4D97-AF65-F5344CB8AC3E}">
        <p14:creationId xmlns:p14="http://schemas.microsoft.com/office/powerpoint/2010/main" val="218051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9BE690-74F0-7205-9FD0-31716FD2522D}"/>
              </a:ext>
            </a:extLst>
          </p:cNvPr>
          <p:cNvSpPr txBox="1"/>
          <p:nvPr/>
        </p:nvSpPr>
        <p:spPr>
          <a:xfrm>
            <a:off x="0" y="0"/>
            <a:ext cx="10341293" cy="6740307"/>
          </a:xfrm>
          <a:prstGeom prst="rect">
            <a:avLst/>
          </a:prstGeom>
          <a:noFill/>
        </p:spPr>
        <p:txBody>
          <a:bodyPr wrap="none" rtlCol="0">
            <a:spAutoFit/>
          </a:bodyPr>
          <a:lstStyle/>
          <a:p>
            <a:r>
              <a:rPr kumimoji="1" lang="ja-JP" altLang="en-US" b="1"/>
              <a:t>リアルな前景マップによる検証：</a:t>
            </a:r>
            <a:endParaRPr kumimoji="1" lang="en-US" altLang="ja-JP" b="1" dirty="0"/>
          </a:p>
          <a:p>
            <a:endParaRPr lang="en-US" altLang="ja-JP" b="1" dirty="0"/>
          </a:p>
          <a:p>
            <a:r>
              <a:rPr kumimoji="1" lang="en-US" altLang="ja-JP" b="1" dirty="0"/>
              <a:t>Sky model</a:t>
            </a:r>
            <a:r>
              <a:rPr kumimoji="1" lang="ja-JP" altLang="en-US" b="1"/>
              <a:t>：</a:t>
            </a:r>
            <a:endParaRPr lang="en-US" altLang="ja-JP" b="1" dirty="0"/>
          </a:p>
          <a:p>
            <a:endParaRPr kumimoji="1" lang="en-US" altLang="ja-JP" dirty="0"/>
          </a:p>
          <a:p>
            <a:r>
              <a:rPr lang="ja-JP" altLang="en-US"/>
              <a:t>偏光</a:t>
            </a:r>
            <a:r>
              <a:rPr lang="en-US" altLang="ja-JP" dirty="0"/>
              <a:t>CMB</a:t>
            </a:r>
            <a:r>
              <a:rPr lang="ja-JP" altLang="en-US"/>
              <a:t>、シンクロトロン、熱ダスト放射の</a:t>
            </a:r>
            <a:r>
              <a:rPr lang="en-US" altLang="ja-JP" dirty="0"/>
              <a:t>3</a:t>
            </a:r>
            <a:r>
              <a:rPr lang="ja-JP" altLang="en-US"/>
              <a:t>つの要素から構成される空を考える</a:t>
            </a:r>
            <a:endParaRPr lang="en-US" altLang="ja-JP" dirty="0"/>
          </a:p>
          <a:p>
            <a:endParaRPr lang="en-US" altLang="ja-JP" dirty="0"/>
          </a:p>
          <a:p>
            <a:r>
              <a:rPr lang="ja-JP" altLang="en-US" b="1"/>
              <a:t>シンクロトロン：</a:t>
            </a:r>
            <a:r>
              <a:rPr lang="en-US" altLang="ja-JP" dirty="0"/>
              <a:t>“</a:t>
            </a:r>
            <a:r>
              <a:rPr lang="en-US" altLang="ja-JP" dirty="0" err="1"/>
              <a:t>SynchrtronPol</a:t>
            </a:r>
            <a:r>
              <a:rPr lang="en-US" altLang="ja-JP" dirty="0"/>
              <a:t>-commander 0256 R2.00” at 30 GHz</a:t>
            </a:r>
          </a:p>
          <a:p>
            <a:endParaRPr lang="en-US" altLang="ja-JP" dirty="0"/>
          </a:p>
          <a:p>
            <a:r>
              <a:rPr lang="ja-JP" altLang="en-US"/>
              <a:t>このマップを他の周波数に外挿し、空間的に変化するスペクトル指数を冪乗放射と仮定する。</a:t>
            </a:r>
            <a:endParaRPr lang="en-US" altLang="ja-JP" dirty="0"/>
          </a:p>
          <a:p>
            <a:endParaRPr lang="en-US" altLang="ja-JP" dirty="0"/>
          </a:p>
          <a:p>
            <a:r>
              <a:rPr lang="ja-JP" altLang="en-US"/>
              <a:t>空間的な変化：</a:t>
            </a:r>
            <a:r>
              <a:rPr lang="en" altLang="ja-JP" dirty="0"/>
              <a:t>WMAP 23 GHz and Haslam 408 MHz maps.</a:t>
            </a:r>
            <a:endParaRPr lang="en-US" altLang="ja-JP" dirty="0"/>
          </a:p>
          <a:p>
            <a:endParaRPr lang="en-US" altLang="ja-JP" dirty="0"/>
          </a:p>
          <a:p>
            <a:r>
              <a:rPr lang="ja-JP" altLang="en-US" b="1"/>
              <a:t>ダスト：</a:t>
            </a:r>
            <a:r>
              <a:rPr lang="en" altLang="ja-JP" sz="1800" dirty="0">
                <a:effectLst/>
                <a:latin typeface="+mn-ea"/>
              </a:rPr>
              <a:t>“</a:t>
            </a:r>
            <a:r>
              <a:rPr lang="en" altLang="ja-JP" sz="1800" dirty="0" err="1">
                <a:effectLst/>
                <a:latin typeface="+mn-ea"/>
              </a:rPr>
              <a:t>DustPol</a:t>
            </a:r>
            <a:r>
              <a:rPr lang="en" altLang="ja-JP" sz="1800" dirty="0">
                <a:effectLst/>
                <a:latin typeface="+mn-ea"/>
              </a:rPr>
              <a:t>-commander 1024 R2.00” at 353 GHz </a:t>
            </a:r>
            <a:endParaRPr lang="en" altLang="ja-JP" dirty="0">
              <a:latin typeface="+mn-ea"/>
            </a:endParaRPr>
          </a:p>
          <a:p>
            <a:endParaRPr lang="en-US" altLang="ja-JP" b="1" dirty="0"/>
          </a:p>
          <a:p>
            <a:r>
              <a:rPr lang="ja-JP" altLang="en-US"/>
              <a:t>１成分型、</a:t>
            </a:r>
            <a:r>
              <a:rPr lang="en-US" altLang="ja-JP" dirty="0"/>
              <a:t>2</a:t>
            </a:r>
            <a:r>
              <a:rPr lang="ja-JP" altLang="en-US"/>
              <a:t>成分型の</a:t>
            </a:r>
            <a:r>
              <a:rPr lang="en-US" altLang="ja-JP" dirty="0"/>
              <a:t>MBB</a:t>
            </a:r>
            <a:r>
              <a:rPr lang="ja-JP" altLang="en-US"/>
              <a:t>ダストの二つの可能性を検討</a:t>
            </a:r>
            <a:endParaRPr lang="en-US" altLang="ja-JP" dirty="0"/>
          </a:p>
          <a:p>
            <a:r>
              <a:rPr lang="ja-JP" altLang="en-US"/>
              <a:t>後者はより複雑なスカイモデルに対するデルタマップ法の影響のされにくさを検証するためのもの</a:t>
            </a:r>
            <a:endParaRPr lang="en-US" altLang="ja-JP" dirty="0"/>
          </a:p>
          <a:p>
            <a:endParaRPr lang="en-US" altLang="ja-JP" dirty="0"/>
          </a:p>
          <a:p>
            <a:endParaRPr lang="en-US" altLang="ja-JP" dirty="0"/>
          </a:p>
          <a:p>
            <a:r>
              <a:rPr lang="en-US" altLang="ja-JP" dirty="0"/>
              <a:t>1</a:t>
            </a:r>
            <a:r>
              <a:rPr lang="ja-JP" altLang="en-US"/>
              <a:t>成分によってデルタマップ法を構築し、</a:t>
            </a:r>
            <a:r>
              <a:rPr lang="en-US" altLang="ja-JP" dirty="0"/>
              <a:t>2</a:t>
            </a:r>
            <a:r>
              <a:rPr lang="ja-JP" altLang="en-US"/>
              <a:t>成分に適応する</a:t>
            </a:r>
            <a:endParaRPr lang="en-US" altLang="ja-JP" dirty="0"/>
          </a:p>
          <a:p>
            <a:endParaRPr lang="en-US" altLang="ja-JP" dirty="0"/>
          </a:p>
          <a:p>
            <a:r>
              <a:rPr lang="ja-JP" altLang="en-US"/>
              <a:t>他の周波数への外挿は、</a:t>
            </a:r>
            <a:r>
              <a:rPr lang="en-US" altLang="ja-JP" dirty="0"/>
              <a:t>1</a:t>
            </a:r>
            <a:r>
              <a:rPr lang="ja-JP" altLang="en-US"/>
              <a:t>成分または</a:t>
            </a:r>
            <a:r>
              <a:rPr lang="en-US" altLang="ja-JP" dirty="0"/>
              <a:t>2</a:t>
            </a:r>
            <a:r>
              <a:rPr lang="ja-JP" altLang="en-US"/>
              <a:t>成分の</a:t>
            </a:r>
            <a:r>
              <a:rPr lang="en-US" altLang="ja-JP" dirty="0"/>
              <a:t>MBB</a:t>
            </a:r>
            <a:r>
              <a:rPr lang="ja-JP" altLang="en-US"/>
              <a:t>で行われる</a:t>
            </a:r>
            <a:endParaRPr lang="en-US" altLang="ja-JP" dirty="0"/>
          </a:p>
          <a:p>
            <a:r>
              <a:rPr lang="en-US" altLang="ja-JP" dirty="0"/>
              <a:t>1</a:t>
            </a:r>
            <a:r>
              <a:rPr lang="ja-JP" altLang="en-US"/>
              <a:t>成分</a:t>
            </a:r>
            <a:r>
              <a:rPr lang="en-US" altLang="ja-JP" dirty="0"/>
              <a:t>MBB</a:t>
            </a:r>
            <a:r>
              <a:rPr lang="ja-JP" altLang="en-US"/>
              <a:t>：</a:t>
            </a:r>
            <a:r>
              <a:rPr lang="en-US" altLang="ja-JP" dirty="0"/>
              <a:t>(21)</a:t>
            </a:r>
            <a:r>
              <a:rPr lang="ja-JP" altLang="en-US"/>
              <a:t>式　</a:t>
            </a:r>
            <a:endParaRPr lang="en-US" altLang="ja-JP" dirty="0"/>
          </a:p>
          <a:p>
            <a:endParaRPr lang="en-US" altLang="ja-JP" dirty="0"/>
          </a:p>
          <a:p>
            <a:r>
              <a:rPr lang="en-US" altLang="ja-JP" dirty="0"/>
              <a:t>2</a:t>
            </a:r>
            <a:r>
              <a:rPr lang="ja-JP" altLang="en-US"/>
              <a:t>成分</a:t>
            </a:r>
            <a:r>
              <a:rPr lang="en-US" altLang="ja-JP" dirty="0"/>
              <a:t>MBB</a:t>
            </a:r>
            <a:r>
              <a:rPr lang="ja-JP" altLang="en-US"/>
              <a:t>：輝度温度の周波数依存性</a:t>
            </a:r>
            <a:endParaRPr lang="en-US" altLang="ja-JP" dirty="0"/>
          </a:p>
        </p:txBody>
      </p:sp>
      <p:sp>
        <p:nvSpPr>
          <p:cNvPr id="3" name="下矢印 2">
            <a:extLst>
              <a:ext uri="{FF2B5EF4-FFF2-40B4-BE49-F238E27FC236}">
                <a16:creationId xmlns:a16="http://schemas.microsoft.com/office/drawing/2014/main" id="{B1352822-4159-BB2C-0D1C-E8072CC16508}"/>
              </a:ext>
            </a:extLst>
          </p:cNvPr>
          <p:cNvSpPr/>
          <p:nvPr/>
        </p:nvSpPr>
        <p:spPr>
          <a:xfrm>
            <a:off x="2508422" y="4510214"/>
            <a:ext cx="484632" cy="481914"/>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ダイアグラム が含まれている画像&#10;&#10;自動的に生成された説明">
            <a:extLst>
              <a:ext uri="{FF2B5EF4-FFF2-40B4-BE49-F238E27FC236}">
                <a16:creationId xmlns:a16="http://schemas.microsoft.com/office/drawing/2014/main" id="{886A3355-DB23-6819-56E1-C65BA8814EB6}"/>
              </a:ext>
            </a:extLst>
          </p:cNvPr>
          <p:cNvPicPr>
            <a:picLocks noChangeAspect="1"/>
          </p:cNvPicPr>
          <p:nvPr/>
        </p:nvPicPr>
        <p:blipFill>
          <a:blip r:embed="rId2"/>
          <a:stretch>
            <a:fillRect/>
          </a:stretch>
        </p:blipFill>
        <p:spPr>
          <a:xfrm>
            <a:off x="4392393" y="5993028"/>
            <a:ext cx="6023536" cy="864972"/>
          </a:xfrm>
          <a:prstGeom prst="rect">
            <a:avLst/>
          </a:prstGeom>
        </p:spPr>
      </p:pic>
      <p:pic>
        <p:nvPicPr>
          <p:cNvPr id="7" name="図 6" descr="テキスト が含まれている画像&#10;&#10;自動的に生成された説明">
            <a:extLst>
              <a:ext uri="{FF2B5EF4-FFF2-40B4-BE49-F238E27FC236}">
                <a16:creationId xmlns:a16="http://schemas.microsoft.com/office/drawing/2014/main" id="{A6CC3228-28E7-6B0E-F43F-08B2387C1052}"/>
              </a:ext>
            </a:extLst>
          </p:cNvPr>
          <p:cNvPicPr>
            <a:picLocks noChangeAspect="1"/>
          </p:cNvPicPr>
          <p:nvPr/>
        </p:nvPicPr>
        <p:blipFill>
          <a:blip r:embed="rId3"/>
          <a:stretch>
            <a:fillRect/>
          </a:stretch>
        </p:blipFill>
        <p:spPr>
          <a:xfrm>
            <a:off x="6581861" y="5470604"/>
            <a:ext cx="5157058" cy="658348"/>
          </a:xfrm>
          <a:prstGeom prst="rect">
            <a:avLst/>
          </a:prstGeom>
        </p:spPr>
      </p:pic>
      <p:cxnSp>
        <p:nvCxnSpPr>
          <p:cNvPr id="9" name="直線矢印コネクタ 8">
            <a:extLst>
              <a:ext uri="{FF2B5EF4-FFF2-40B4-BE49-F238E27FC236}">
                <a16:creationId xmlns:a16="http://schemas.microsoft.com/office/drawing/2014/main" id="{A319AFD6-2E3C-5DC4-B873-9EDD7D5F0789}"/>
              </a:ext>
            </a:extLst>
          </p:cNvPr>
          <p:cNvCxnSpPr>
            <a:stCxn id="7" idx="1"/>
          </p:cNvCxnSpPr>
          <p:nvPr/>
        </p:nvCxnSpPr>
        <p:spPr>
          <a:xfrm flipH="1">
            <a:off x="2236573" y="5799778"/>
            <a:ext cx="4345288" cy="19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直線矢印コネクタ 9">
            <a:extLst>
              <a:ext uri="{FF2B5EF4-FFF2-40B4-BE49-F238E27FC236}">
                <a16:creationId xmlns:a16="http://schemas.microsoft.com/office/drawing/2014/main" id="{250BC4FF-B600-F784-D48A-46E2E2AACFA5}"/>
              </a:ext>
            </a:extLst>
          </p:cNvPr>
          <p:cNvCxnSpPr>
            <a:cxnSpLocks/>
            <a:stCxn id="5" idx="1"/>
          </p:cNvCxnSpPr>
          <p:nvPr/>
        </p:nvCxnSpPr>
        <p:spPr>
          <a:xfrm flipH="1">
            <a:off x="3917092" y="6425514"/>
            <a:ext cx="475301" cy="899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4" name="図 13" descr="テキスト&#10;&#10;自動的に生成された説明">
            <a:extLst>
              <a:ext uri="{FF2B5EF4-FFF2-40B4-BE49-F238E27FC236}">
                <a16:creationId xmlns:a16="http://schemas.microsoft.com/office/drawing/2014/main" id="{B0025290-358C-D561-2292-3C2B1AF4BA23}"/>
              </a:ext>
            </a:extLst>
          </p:cNvPr>
          <p:cNvPicPr>
            <a:picLocks noChangeAspect="1"/>
          </p:cNvPicPr>
          <p:nvPr/>
        </p:nvPicPr>
        <p:blipFill>
          <a:blip r:embed="rId4"/>
          <a:stretch>
            <a:fillRect/>
          </a:stretch>
        </p:blipFill>
        <p:spPr>
          <a:xfrm>
            <a:off x="10744200" y="6305902"/>
            <a:ext cx="1447800" cy="419100"/>
          </a:xfrm>
          <a:prstGeom prst="rect">
            <a:avLst/>
          </a:prstGeom>
        </p:spPr>
      </p:pic>
      <p:sp>
        <p:nvSpPr>
          <p:cNvPr id="15" name="右矢印 14">
            <a:extLst>
              <a:ext uri="{FF2B5EF4-FFF2-40B4-BE49-F238E27FC236}">
                <a16:creationId xmlns:a16="http://schemas.microsoft.com/office/drawing/2014/main" id="{5F57A9D3-E6D0-496F-4846-75E97D971B4D}"/>
              </a:ext>
            </a:extLst>
          </p:cNvPr>
          <p:cNvSpPr/>
          <p:nvPr/>
        </p:nvSpPr>
        <p:spPr>
          <a:xfrm>
            <a:off x="10415929" y="6283926"/>
            <a:ext cx="328271"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155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84D60A4-2120-CE5B-22CC-DDEEDDDFB16C}"/>
                  </a:ext>
                </a:extLst>
              </p:cNvPr>
              <p:cNvSpPr txBox="1"/>
              <p:nvPr/>
            </p:nvSpPr>
            <p:spPr>
              <a:xfrm>
                <a:off x="0" y="0"/>
                <a:ext cx="8032968" cy="3700821"/>
              </a:xfrm>
              <a:prstGeom prst="rect">
                <a:avLst/>
              </a:prstGeom>
              <a:noFill/>
            </p:spPr>
            <p:txBody>
              <a:bodyPr wrap="none" rtlCol="0">
                <a:spAutoFit/>
              </a:bodyPr>
              <a:lstStyle/>
              <a:p>
                <a:r>
                  <a:rPr kumimoji="1" lang="ja-JP" altLang="en-US" b="1"/>
                  <a:t>結果：</a:t>
                </a:r>
                <a:endParaRPr kumimoji="1" lang="en-US" altLang="ja-JP" b="1" dirty="0"/>
              </a:p>
              <a:p>
                <a:endParaRPr lang="en-US" altLang="ja-JP" b="1" dirty="0"/>
              </a:p>
              <a:p>
                <a:r>
                  <a:rPr lang="en-US" altLang="ja-JP" dirty="0"/>
                  <a:t>1000</a:t>
                </a:r>
                <a:r>
                  <a:rPr lang="ja-JP" altLang="en-US"/>
                  <a:t>個の実測値　　　デルタマップ法</a:t>
                </a:r>
                <a:r>
                  <a:rPr lang="ja-JP" altLang="en-US" dirty="0"/>
                  <a:t>（</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𝑠𝑖𝑑𝑒</m:t>
                        </m:r>
                      </m:sub>
                    </m:sSub>
                    <m:r>
                      <a:rPr lang="ja-JP" altLang="en-US" i="1">
                        <a:latin typeface="Cambria Math" panose="02040503050406030204" pitchFamily="18" charset="0"/>
                      </a:rPr>
                      <m:t>）</m:t>
                    </m:r>
                  </m:oMath>
                </a14:m>
                <a:endParaRPr lang="en-US" altLang="ja-JP" dirty="0"/>
              </a:p>
              <a:p>
                <a:endParaRPr lang="en-US" altLang="ja-JP" dirty="0"/>
              </a:p>
              <a:p>
                <a:endParaRPr lang="en-US" altLang="ja-JP" dirty="0"/>
              </a:p>
              <a:p>
                <a:r>
                  <a:rPr lang="ja-JP" altLang="en-US"/>
                  <a:t>　　</a:t>
                </a:r>
                <a:r>
                  <a:rPr lang="en-US" altLang="ja-JP" dirty="0"/>
                  <a:t>r</a:t>
                </a:r>
                <a:r>
                  <a:rPr lang="ja-JP" altLang="en-US"/>
                  <a:t>を推定</a:t>
                </a:r>
                <a:endParaRPr lang="en-US" altLang="ja-JP" dirty="0"/>
              </a:p>
              <a:p>
                <a:endParaRPr lang="en-US" altLang="ja-JP" dirty="0"/>
              </a:p>
              <a:p>
                <a:r>
                  <a:rPr lang="ja-JP" altLang="en-US"/>
                  <a:t>（＊ノイズ無し、</a:t>
                </a:r>
                <a:r>
                  <a:rPr lang="en-US" altLang="ja-JP" dirty="0"/>
                  <a:t>P06</a:t>
                </a:r>
                <a:r>
                  <a:rPr lang="ja-JP" altLang="en-US"/>
                  <a:t>マスク使用）</a:t>
                </a:r>
                <a:endParaRPr lang="en-US" altLang="ja-JP" dirty="0"/>
              </a:p>
              <a:p>
                <a:endParaRPr lang="en-US" altLang="ja-JP" dirty="0"/>
              </a:p>
              <a:p>
                <a:r>
                  <a:rPr lang="ja-JP" altLang="en-US"/>
                  <a:t>　　　　　　　　　の結果を本論文では使用。（他の周波数で使用）</a:t>
                </a:r>
                <a:endParaRPr lang="en-US" altLang="ja-JP" dirty="0"/>
              </a:p>
              <a:p>
                <a:endParaRPr lang="en-US" altLang="ja-JP" dirty="0"/>
              </a:p>
              <a:p>
                <a:r>
                  <a:rPr lang="en-US" altLang="ja-JP" dirty="0">
                    <a:latin typeface="+mn-ea"/>
                  </a:rPr>
                  <a:t>r = [0, 1], </a:t>
                </a:r>
                <a:r>
                  <a:rPr lang="el-GR" altLang="ja-JP" dirty="0">
                    <a:latin typeface="+mn-ea"/>
                  </a:rPr>
                  <a:t>β</a:t>
                </a:r>
                <a:r>
                  <a:rPr lang="en-US" altLang="ja-JP" dirty="0">
                    <a:latin typeface="+mn-ea"/>
                  </a:rPr>
                  <a:t>s = [-4.0, -2.0], </a:t>
                </a:r>
                <a:r>
                  <a:rPr lang="el-GR" altLang="ja-JP" dirty="0">
                    <a:latin typeface="+mn-ea"/>
                  </a:rPr>
                  <a:t>β</a:t>
                </a:r>
                <a:r>
                  <a:rPr lang="en-US" altLang="ja-JP" dirty="0">
                    <a:latin typeface="+mn-ea"/>
                  </a:rPr>
                  <a:t>d = [1.0, 2.0], Td = [5 K, 40 K]</a:t>
                </a:r>
              </a:p>
              <a:p>
                <a:r>
                  <a:rPr lang="ja-JP" altLang="en-US">
                    <a:latin typeface="+mn-ea"/>
                  </a:rPr>
                  <a:t>のパラメータの範囲で尤度を調べ、最も適合するパラメータを見つける。</a:t>
                </a:r>
                <a:endParaRPr lang="en-US" altLang="ja-JP" dirty="0">
                  <a:latin typeface="+mn-ea"/>
                </a:endParaRPr>
              </a:p>
            </p:txBody>
          </p:sp>
        </mc:Choice>
        <mc:Fallback xmlns="">
          <p:sp>
            <p:nvSpPr>
              <p:cNvPr id="6" name="テキスト ボックス 5">
                <a:extLst>
                  <a:ext uri="{FF2B5EF4-FFF2-40B4-BE49-F238E27FC236}">
                    <a16:creationId xmlns:a16="http://schemas.microsoft.com/office/drawing/2014/main" id="{484D60A4-2120-CE5B-22CC-DDEEDDDFB16C}"/>
                  </a:ext>
                </a:extLst>
              </p:cNvPr>
              <p:cNvSpPr txBox="1">
                <a:spLocks noRot="1" noChangeAspect="1" noMove="1" noResize="1" noEditPoints="1" noAdjustHandles="1" noChangeArrowheads="1" noChangeShapeType="1" noTextEdit="1"/>
              </p:cNvSpPr>
              <p:nvPr/>
            </p:nvSpPr>
            <p:spPr>
              <a:xfrm>
                <a:off x="0" y="0"/>
                <a:ext cx="8032968" cy="3700821"/>
              </a:xfrm>
              <a:prstGeom prst="rect">
                <a:avLst/>
              </a:prstGeom>
              <a:blipFill>
                <a:blip r:embed="rId2"/>
                <a:stretch>
                  <a:fillRect l="-632" t="-685" b="-1370"/>
                </a:stretch>
              </a:blipFill>
            </p:spPr>
            <p:txBody>
              <a:bodyPr/>
              <a:lstStyle/>
              <a:p>
                <a:r>
                  <a:rPr lang="ja-JP" altLang="en-US">
                    <a:noFill/>
                  </a:rPr>
                  <a:t> </a:t>
                </a:r>
              </a:p>
            </p:txBody>
          </p:sp>
        </mc:Fallback>
      </mc:AlternateContent>
      <p:sp>
        <p:nvSpPr>
          <p:cNvPr id="8" name="右矢印 7">
            <a:extLst>
              <a:ext uri="{FF2B5EF4-FFF2-40B4-BE49-F238E27FC236}">
                <a16:creationId xmlns:a16="http://schemas.microsoft.com/office/drawing/2014/main" id="{0C390711-FC9C-BBCA-5CD0-51CCDDEC7767}"/>
              </a:ext>
            </a:extLst>
          </p:cNvPr>
          <p:cNvSpPr/>
          <p:nvPr/>
        </p:nvSpPr>
        <p:spPr>
          <a:xfrm rot="10800000">
            <a:off x="1839099" y="496348"/>
            <a:ext cx="481914"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a:extLst>
              <a:ext uri="{FF2B5EF4-FFF2-40B4-BE49-F238E27FC236}">
                <a16:creationId xmlns:a16="http://schemas.microsoft.com/office/drawing/2014/main" id="{AFBB9781-6C8B-E50D-A87D-914BE90D21DF}"/>
              </a:ext>
            </a:extLst>
          </p:cNvPr>
          <p:cNvSpPr/>
          <p:nvPr/>
        </p:nvSpPr>
        <p:spPr>
          <a:xfrm>
            <a:off x="677234" y="980980"/>
            <a:ext cx="484632" cy="420130"/>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テキスト&#10;&#10;自動的に生成された説明">
            <a:extLst>
              <a:ext uri="{FF2B5EF4-FFF2-40B4-BE49-F238E27FC236}">
                <a16:creationId xmlns:a16="http://schemas.microsoft.com/office/drawing/2014/main" id="{2DCFD7C5-41BF-2154-C838-4455B23F4E68}"/>
              </a:ext>
            </a:extLst>
          </p:cNvPr>
          <p:cNvPicPr>
            <a:picLocks noChangeAspect="1"/>
          </p:cNvPicPr>
          <p:nvPr/>
        </p:nvPicPr>
        <p:blipFill>
          <a:blip r:embed="rId3"/>
          <a:stretch>
            <a:fillRect/>
          </a:stretch>
        </p:blipFill>
        <p:spPr>
          <a:xfrm>
            <a:off x="60756" y="2470972"/>
            <a:ext cx="2019300" cy="381000"/>
          </a:xfrm>
          <a:prstGeom prst="rect">
            <a:avLst/>
          </a:prstGeom>
        </p:spPr>
      </p:pic>
      <p:sp>
        <p:nvSpPr>
          <p:cNvPr id="12" name="テキスト ボックス 11">
            <a:extLst>
              <a:ext uri="{FF2B5EF4-FFF2-40B4-BE49-F238E27FC236}">
                <a16:creationId xmlns:a16="http://schemas.microsoft.com/office/drawing/2014/main" id="{A9AE7759-FE4A-6BD6-1E35-6958FF477DAA}"/>
              </a:ext>
            </a:extLst>
          </p:cNvPr>
          <p:cNvSpPr txBox="1"/>
          <p:nvPr/>
        </p:nvSpPr>
        <p:spPr>
          <a:xfrm>
            <a:off x="5053913" y="519315"/>
            <a:ext cx="3977371" cy="923330"/>
          </a:xfrm>
          <a:prstGeom prst="rect">
            <a:avLst/>
          </a:prstGeom>
          <a:noFill/>
        </p:spPr>
        <p:txBody>
          <a:bodyPr wrap="none" rtlCol="0">
            <a:spAutoFit/>
          </a:bodyPr>
          <a:lstStyle/>
          <a:p>
            <a:r>
              <a:rPr lang="en-US" altLang="ja-JP" dirty="0"/>
              <a:t>(40,60,140,230,280,340)GHz Case A</a:t>
            </a:r>
          </a:p>
          <a:p>
            <a:endParaRPr lang="en-US" altLang="ja-JP" dirty="0"/>
          </a:p>
          <a:p>
            <a:r>
              <a:rPr lang="en-US" altLang="ja-JP" dirty="0"/>
              <a:t>(40,60,140,230,340,400)GHz Case B</a:t>
            </a: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202C03C-3727-29F3-EB3D-72B62A3801E5}"/>
                  </a:ext>
                </a:extLst>
              </p:cNvPr>
              <p:cNvSpPr txBox="1"/>
              <p:nvPr/>
            </p:nvSpPr>
            <p:spPr>
              <a:xfrm>
                <a:off x="0" y="3713485"/>
                <a:ext cx="6096000" cy="2862322"/>
              </a:xfrm>
              <a:prstGeom prst="rect">
                <a:avLst/>
              </a:prstGeom>
              <a:noFill/>
              <a:ln>
                <a:solidFill>
                  <a:schemeClr val="accent2"/>
                </a:solidFill>
              </a:ln>
            </p:spPr>
            <p:txBody>
              <a:bodyPr wrap="square" rtlCol="0">
                <a:spAutoFit/>
              </a:bodyPr>
              <a:lstStyle/>
              <a:p>
                <a:r>
                  <a:rPr kumimoji="1" lang="en-US" altLang="ja-JP" b="1" dirty="0"/>
                  <a:t>CMB</a:t>
                </a:r>
                <a:r>
                  <a:rPr kumimoji="1" lang="ja-JP" altLang="en-US" b="1"/>
                  <a:t>＋冪乗シンクロトロン＋</a:t>
                </a:r>
                <a:r>
                  <a:rPr kumimoji="1" lang="en-US" altLang="ja-JP" b="1" dirty="0"/>
                  <a:t>1</a:t>
                </a:r>
                <a:r>
                  <a:rPr kumimoji="1" lang="ja-JP" altLang="en-US" b="1"/>
                  <a:t>成分</a:t>
                </a:r>
                <a:r>
                  <a:rPr lang="en-US" altLang="ja-JP" b="1" dirty="0"/>
                  <a:t>MBB</a:t>
                </a:r>
              </a:p>
              <a:p>
                <a:endParaRPr kumimoji="1" lang="en-US" altLang="ja-JP" dirty="0"/>
              </a:p>
              <a:p>
                <a:r>
                  <a:rPr lang="en-US" altLang="ja-JP" dirty="0"/>
                  <a:t>r=0</a:t>
                </a:r>
                <a:r>
                  <a:rPr lang="ja-JP" altLang="en-US"/>
                  <a:t>と</a:t>
                </a:r>
                <a:r>
                  <a:rPr lang="en-US" altLang="ja-JP" dirty="0"/>
                  <a:t>r=</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−3</m:t>
                        </m:r>
                      </m:sup>
                    </m:sSup>
                  </m:oMath>
                </a14:m>
                <a:r>
                  <a:rPr lang="ja-JP" altLang="en-US" b="0" dirty="0"/>
                  <a:t>の</a:t>
                </a:r>
                <a:r>
                  <a:rPr lang="en-US" altLang="ja-JP" b="0" dirty="0"/>
                  <a:t>2</a:t>
                </a:r>
                <a:r>
                  <a:rPr lang="ja-JP" altLang="en-US" b="0"/>
                  <a:t>セット用意</a:t>
                </a:r>
                <a:endParaRPr lang="en-US" altLang="ja-JP" b="0" dirty="0"/>
              </a:p>
              <a:p>
                <a:r>
                  <a:rPr kumimoji="1" lang="en-US" altLang="ja-JP" dirty="0"/>
                  <a:t>(</a:t>
                </a:r>
                <a:r>
                  <a:rPr kumimoji="1" lang="ja-JP" altLang="en-US"/>
                  <a:t>左</a:t>
                </a:r>
                <a:r>
                  <a:rPr kumimoji="1" lang="en-US" altLang="ja-JP" dirty="0"/>
                  <a:t>)</a:t>
                </a:r>
                <a:r>
                  <a:rPr kumimoji="1" lang="ja-JP" altLang="en-US"/>
                  <a:t>　</a:t>
                </a:r>
                <a:r>
                  <a:rPr kumimoji="1" lang="en-US" altLang="ja-JP" dirty="0"/>
                  <a:t>(</a:t>
                </a:r>
                <a:r>
                  <a:rPr kumimoji="1" lang="ja-JP" altLang="en-US"/>
                  <a:t>右</a:t>
                </a:r>
                <a:r>
                  <a:rPr kumimoji="1" lang="en-US" altLang="ja-JP" dirty="0"/>
                  <a:t>)</a:t>
                </a:r>
              </a:p>
              <a:p>
                <a:endParaRPr lang="en-US" altLang="ja-JP" dirty="0"/>
              </a:p>
              <a:p>
                <a:r>
                  <a:rPr kumimoji="1" lang="el-GR" altLang="ja-JP" dirty="0"/>
                  <a:t>β</a:t>
                </a:r>
                <a:r>
                  <a:rPr kumimoji="1" lang="en-US" altLang="ja-JP" dirty="0"/>
                  <a:t>s=[-4.0</a:t>
                </a:r>
                <a:r>
                  <a:rPr kumimoji="1" lang="ja-JP" altLang="en-US"/>
                  <a:t>、</a:t>
                </a:r>
                <a:r>
                  <a:rPr kumimoji="1" lang="en-US" altLang="ja-JP" dirty="0"/>
                  <a:t>-2.0]</a:t>
                </a:r>
                <a:r>
                  <a:rPr kumimoji="1" lang="ja-JP" altLang="en-US"/>
                  <a:t>、</a:t>
                </a:r>
                <a:r>
                  <a:rPr kumimoji="1" lang="el-GR" altLang="ja-JP" dirty="0"/>
                  <a:t>β</a:t>
                </a:r>
                <a:r>
                  <a:rPr kumimoji="1" lang="en-US" altLang="ja-JP" dirty="0"/>
                  <a:t>d=[1.0</a:t>
                </a:r>
                <a:r>
                  <a:rPr kumimoji="1" lang="ja-JP" altLang="en-US"/>
                  <a:t>、</a:t>
                </a:r>
                <a:r>
                  <a:rPr kumimoji="1" lang="en-US" altLang="ja-JP" dirty="0"/>
                  <a:t>2.0]</a:t>
                </a:r>
                <a:r>
                  <a:rPr kumimoji="1" lang="ja-JP" altLang="en-US"/>
                  <a:t>、</a:t>
                </a:r>
                <a:r>
                  <a:rPr kumimoji="1" lang="en-US" altLang="ja-JP" dirty="0"/>
                  <a:t>Td=[5K</a:t>
                </a:r>
                <a:r>
                  <a:rPr kumimoji="1" lang="ja-JP" altLang="en-US"/>
                  <a:t>、</a:t>
                </a:r>
                <a:r>
                  <a:rPr kumimoji="1" lang="en-US" altLang="ja-JP" dirty="0"/>
                  <a:t>40K]</a:t>
                </a:r>
              </a:p>
              <a:p>
                <a:endParaRPr lang="en-US" altLang="ja-JP" dirty="0"/>
              </a:p>
              <a:p>
                <a:r>
                  <a:rPr kumimoji="1" lang="ja-JP" altLang="en-US"/>
                  <a:t>シミュレーションと仮定が１次まで一致したことを示す</a:t>
                </a:r>
                <a:endParaRPr kumimoji="1" lang="en-US" altLang="ja-JP" dirty="0"/>
              </a:p>
              <a:p>
                <a:endParaRPr kumimoji="1" lang="en-US" altLang="ja-JP" dirty="0"/>
              </a:p>
              <a:p>
                <a:r>
                  <a:rPr kumimoji="1" lang="en-US" altLang="ja-JP" dirty="0"/>
                  <a:t>P06</a:t>
                </a:r>
                <a:r>
                  <a:rPr kumimoji="1" lang="ja-JP" altLang="en-US"/>
                  <a:t>マスクにおいて先行研究より良い結果</a:t>
                </a:r>
              </a:p>
            </p:txBody>
          </p:sp>
        </mc:Choice>
        <mc:Fallback xmlns="">
          <p:sp>
            <p:nvSpPr>
              <p:cNvPr id="13" name="テキスト ボックス 12">
                <a:extLst>
                  <a:ext uri="{FF2B5EF4-FFF2-40B4-BE49-F238E27FC236}">
                    <a16:creationId xmlns:a16="http://schemas.microsoft.com/office/drawing/2014/main" id="{F202C03C-3727-29F3-EB3D-72B62A3801E5}"/>
                  </a:ext>
                </a:extLst>
              </p:cNvPr>
              <p:cNvSpPr txBox="1">
                <a:spLocks noRot="1" noChangeAspect="1" noMove="1" noResize="1" noEditPoints="1" noAdjustHandles="1" noChangeArrowheads="1" noChangeShapeType="1" noTextEdit="1"/>
              </p:cNvSpPr>
              <p:nvPr/>
            </p:nvSpPr>
            <p:spPr>
              <a:xfrm>
                <a:off x="0" y="3713485"/>
                <a:ext cx="6096000" cy="2862322"/>
              </a:xfrm>
              <a:prstGeom prst="rect">
                <a:avLst/>
              </a:prstGeom>
              <a:blipFill>
                <a:blip r:embed="rId4"/>
                <a:stretch>
                  <a:fillRect l="-622" t="-439" b="-2193"/>
                </a:stretch>
              </a:blipFill>
              <a:ln>
                <a:solidFill>
                  <a:schemeClr val="accent2"/>
                </a:solidFill>
              </a:ln>
            </p:spPr>
            <p:txBody>
              <a:bodyPr/>
              <a:lstStyle/>
              <a:p>
                <a:r>
                  <a:rPr lang="ja-JP" altLang="en-US">
                    <a:noFill/>
                  </a:rPr>
                  <a:t> </a:t>
                </a:r>
              </a:p>
            </p:txBody>
          </p:sp>
        </mc:Fallback>
      </mc:AlternateContent>
      <p:pic>
        <p:nvPicPr>
          <p:cNvPr id="15" name="図 14" descr="グラフ, ヒストグラム&#10;&#10;自動的に生成された説明">
            <a:extLst>
              <a:ext uri="{FF2B5EF4-FFF2-40B4-BE49-F238E27FC236}">
                <a16:creationId xmlns:a16="http://schemas.microsoft.com/office/drawing/2014/main" id="{300FBBF1-B57F-320F-3522-D20827D7045A}"/>
              </a:ext>
            </a:extLst>
          </p:cNvPr>
          <p:cNvPicPr>
            <a:picLocks noChangeAspect="1"/>
          </p:cNvPicPr>
          <p:nvPr/>
        </p:nvPicPr>
        <p:blipFill rotWithShape="1">
          <a:blip r:embed="rId5"/>
          <a:srcRect t="51823"/>
          <a:stretch/>
        </p:blipFill>
        <p:spPr>
          <a:xfrm>
            <a:off x="6096000" y="4329555"/>
            <a:ext cx="6096000" cy="2528445"/>
          </a:xfrm>
          <a:prstGeom prst="rect">
            <a:avLst/>
          </a:prstGeom>
        </p:spPr>
      </p:pic>
      <p:pic>
        <p:nvPicPr>
          <p:cNvPr id="16" name="図 15" descr="グラフ, ヒストグラム&#10;&#10;自動的に生成された説明">
            <a:extLst>
              <a:ext uri="{FF2B5EF4-FFF2-40B4-BE49-F238E27FC236}">
                <a16:creationId xmlns:a16="http://schemas.microsoft.com/office/drawing/2014/main" id="{E4B9F494-A7A0-CBCC-73DE-C0DE231771E5}"/>
              </a:ext>
            </a:extLst>
          </p:cNvPr>
          <p:cNvPicPr>
            <a:picLocks noChangeAspect="1"/>
          </p:cNvPicPr>
          <p:nvPr/>
        </p:nvPicPr>
        <p:blipFill rotWithShape="1">
          <a:blip r:embed="rId5"/>
          <a:srcRect b="49286"/>
          <a:stretch/>
        </p:blipFill>
        <p:spPr>
          <a:xfrm>
            <a:off x="6096000" y="1735912"/>
            <a:ext cx="6096000" cy="2661605"/>
          </a:xfrm>
          <a:prstGeom prst="rect">
            <a:avLst/>
          </a:prstGeom>
        </p:spPr>
      </p:pic>
      <p:pic>
        <p:nvPicPr>
          <p:cNvPr id="21" name="図 20" descr="テキスト が含まれている画像&#10;&#10;自動的に生成された説明">
            <a:extLst>
              <a:ext uri="{FF2B5EF4-FFF2-40B4-BE49-F238E27FC236}">
                <a16:creationId xmlns:a16="http://schemas.microsoft.com/office/drawing/2014/main" id="{B739A0DF-5777-9566-3AE2-2E5DDC5DEA1C}"/>
              </a:ext>
            </a:extLst>
          </p:cNvPr>
          <p:cNvPicPr>
            <a:picLocks noChangeAspect="1"/>
          </p:cNvPicPr>
          <p:nvPr/>
        </p:nvPicPr>
        <p:blipFill>
          <a:blip r:embed="rId6"/>
          <a:stretch>
            <a:fillRect/>
          </a:stretch>
        </p:blipFill>
        <p:spPr>
          <a:xfrm>
            <a:off x="9904627" y="1564462"/>
            <a:ext cx="1625600" cy="342900"/>
          </a:xfrm>
          <a:prstGeom prst="rect">
            <a:avLst/>
          </a:prstGeom>
        </p:spPr>
      </p:pic>
      <p:pic>
        <p:nvPicPr>
          <p:cNvPr id="23" name="図 22">
            <a:extLst>
              <a:ext uri="{FF2B5EF4-FFF2-40B4-BE49-F238E27FC236}">
                <a16:creationId xmlns:a16="http://schemas.microsoft.com/office/drawing/2014/main" id="{A799C693-6430-736A-2787-22C101AC5C63}"/>
              </a:ext>
            </a:extLst>
          </p:cNvPr>
          <p:cNvPicPr>
            <a:picLocks noChangeAspect="1"/>
          </p:cNvPicPr>
          <p:nvPr/>
        </p:nvPicPr>
        <p:blipFill>
          <a:blip r:embed="rId7"/>
          <a:stretch>
            <a:fillRect/>
          </a:stretch>
        </p:blipFill>
        <p:spPr>
          <a:xfrm>
            <a:off x="6700155" y="1602562"/>
            <a:ext cx="1663700" cy="304800"/>
          </a:xfrm>
          <a:prstGeom prst="rect">
            <a:avLst/>
          </a:prstGeom>
        </p:spPr>
      </p:pic>
      <p:sp>
        <p:nvSpPr>
          <p:cNvPr id="25" name="テキスト ボックス 24">
            <a:extLst>
              <a:ext uri="{FF2B5EF4-FFF2-40B4-BE49-F238E27FC236}">
                <a16:creationId xmlns:a16="http://schemas.microsoft.com/office/drawing/2014/main" id="{10EF18AD-F1D3-BAA2-E933-2D9F28E2823E}"/>
              </a:ext>
            </a:extLst>
          </p:cNvPr>
          <p:cNvSpPr txBox="1"/>
          <p:nvPr/>
        </p:nvSpPr>
        <p:spPr>
          <a:xfrm>
            <a:off x="8606032" y="5304593"/>
            <a:ext cx="1075936" cy="646331"/>
          </a:xfrm>
          <a:prstGeom prst="rect">
            <a:avLst/>
          </a:prstGeom>
          <a:noFill/>
        </p:spPr>
        <p:txBody>
          <a:bodyPr wrap="none" rtlCol="0">
            <a:spAutoFit/>
          </a:bodyPr>
          <a:lstStyle/>
          <a:p>
            <a:r>
              <a:rPr lang="en-US" altLang="ja-JP" sz="3600" dirty="0"/>
              <a:t> r=0</a:t>
            </a:r>
            <a:endParaRPr kumimoji="1" lang="ja-JP" altLang="en-US" sz="3600"/>
          </a:p>
        </p:txBody>
      </p:sp>
    </p:spTree>
    <p:extLst>
      <p:ext uri="{BB962C8B-B14F-4D97-AF65-F5344CB8AC3E}">
        <p14:creationId xmlns:p14="http://schemas.microsoft.com/office/powerpoint/2010/main" val="391751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ヒストグラム&#10;&#10;自動的に生成された説明">
            <a:extLst>
              <a:ext uri="{FF2B5EF4-FFF2-40B4-BE49-F238E27FC236}">
                <a16:creationId xmlns:a16="http://schemas.microsoft.com/office/drawing/2014/main" id="{658A1434-2A6E-CDDC-B5F7-233B4E75BB87}"/>
              </a:ext>
            </a:extLst>
          </p:cNvPr>
          <p:cNvPicPr>
            <a:picLocks noChangeAspect="1"/>
          </p:cNvPicPr>
          <p:nvPr/>
        </p:nvPicPr>
        <p:blipFill>
          <a:blip r:embed="rId2"/>
          <a:stretch>
            <a:fillRect/>
          </a:stretch>
        </p:blipFill>
        <p:spPr>
          <a:xfrm>
            <a:off x="6096000" y="1282663"/>
            <a:ext cx="6096000" cy="5011270"/>
          </a:xfrm>
          <a:prstGeom prst="rect">
            <a:avLst/>
          </a:prstGeom>
        </p:spPr>
      </p:pic>
      <p:sp>
        <p:nvSpPr>
          <p:cNvPr id="5" name="テキスト ボックス 4">
            <a:extLst>
              <a:ext uri="{FF2B5EF4-FFF2-40B4-BE49-F238E27FC236}">
                <a16:creationId xmlns:a16="http://schemas.microsoft.com/office/drawing/2014/main" id="{E74D6A7B-8924-2D8A-594B-A8004B369052}"/>
              </a:ext>
            </a:extLst>
          </p:cNvPr>
          <p:cNvSpPr txBox="1"/>
          <p:nvPr/>
        </p:nvSpPr>
        <p:spPr>
          <a:xfrm>
            <a:off x="0" y="0"/>
            <a:ext cx="4525598" cy="1477328"/>
          </a:xfrm>
          <a:prstGeom prst="rect">
            <a:avLst/>
          </a:prstGeom>
          <a:noFill/>
        </p:spPr>
        <p:txBody>
          <a:bodyPr wrap="none" rtlCol="0">
            <a:spAutoFit/>
          </a:bodyPr>
          <a:lstStyle/>
          <a:p>
            <a:r>
              <a:rPr kumimoji="1" lang="ja-JP" altLang="en-US" b="1"/>
              <a:t>結果：</a:t>
            </a:r>
            <a:endParaRPr kumimoji="1" lang="en-US" altLang="ja-JP" b="1" dirty="0"/>
          </a:p>
          <a:p>
            <a:endParaRPr kumimoji="1" lang="en-US" altLang="ja-JP" dirty="0"/>
          </a:p>
          <a:p>
            <a:r>
              <a:rPr kumimoji="1" lang="en" altLang="ja-JP" b="1" dirty="0"/>
              <a:t>CMB+</a:t>
            </a:r>
            <a:r>
              <a:rPr kumimoji="1" lang="ja-JP" altLang="en-US" b="1"/>
              <a:t>べき乗シンクロトロン</a:t>
            </a:r>
            <a:r>
              <a:rPr kumimoji="1" lang="en-US" altLang="ja-JP" b="1" dirty="0"/>
              <a:t>+2</a:t>
            </a:r>
            <a:r>
              <a:rPr kumimoji="1" lang="ja-JP" altLang="en-US" b="1"/>
              <a:t>成分</a:t>
            </a:r>
            <a:r>
              <a:rPr kumimoji="1" lang="en" altLang="ja-JP" b="1" dirty="0"/>
              <a:t>MBB</a:t>
            </a:r>
          </a:p>
          <a:p>
            <a:endParaRPr lang="en" altLang="ja-JP" dirty="0"/>
          </a:p>
          <a:p>
            <a:endParaRPr lang="en" altLang="ja-JP" dirty="0"/>
          </a:p>
        </p:txBody>
      </p:sp>
      <p:pic>
        <p:nvPicPr>
          <p:cNvPr id="6" name="図 5" descr="テキスト&#10;&#10;自動的に生成された説明">
            <a:extLst>
              <a:ext uri="{FF2B5EF4-FFF2-40B4-BE49-F238E27FC236}">
                <a16:creationId xmlns:a16="http://schemas.microsoft.com/office/drawing/2014/main" id="{1C721570-320C-BD3C-D950-A49ACE476D7B}"/>
              </a:ext>
            </a:extLst>
          </p:cNvPr>
          <p:cNvPicPr>
            <a:picLocks noChangeAspect="1"/>
          </p:cNvPicPr>
          <p:nvPr/>
        </p:nvPicPr>
        <p:blipFill>
          <a:blip r:embed="rId3"/>
          <a:stretch>
            <a:fillRect/>
          </a:stretch>
        </p:blipFill>
        <p:spPr>
          <a:xfrm>
            <a:off x="14226" y="913331"/>
            <a:ext cx="2019300" cy="381000"/>
          </a:xfrm>
          <a:prstGeom prst="rect">
            <a:avLst/>
          </a:prstGeom>
        </p:spPr>
      </p:pic>
      <p:pic>
        <p:nvPicPr>
          <p:cNvPr id="8" name="図 7" descr="ダイアグラム&#10;&#10;低い精度で自動的に生成された説明">
            <a:extLst>
              <a:ext uri="{FF2B5EF4-FFF2-40B4-BE49-F238E27FC236}">
                <a16:creationId xmlns:a16="http://schemas.microsoft.com/office/drawing/2014/main" id="{0DAD875C-DC58-31DC-F4A7-4CF79573FE86}"/>
              </a:ext>
            </a:extLst>
          </p:cNvPr>
          <p:cNvPicPr>
            <a:picLocks noChangeAspect="1"/>
          </p:cNvPicPr>
          <p:nvPr/>
        </p:nvPicPr>
        <p:blipFill>
          <a:blip r:embed="rId4"/>
          <a:stretch>
            <a:fillRect/>
          </a:stretch>
        </p:blipFill>
        <p:spPr>
          <a:xfrm>
            <a:off x="9677400" y="367217"/>
            <a:ext cx="2514600" cy="393700"/>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0C32316-83BF-BFBD-2184-335F1FE798A7}"/>
                  </a:ext>
                </a:extLst>
              </p:cNvPr>
              <p:cNvSpPr txBox="1"/>
              <p:nvPr/>
            </p:nvSpPr>
            <p:spPr>
              <a:xfrm>
                <a:off x="-17695" y="1477328"/>
                <a:ext cx="6481261" cy="3139321"/>
              </a:xfrm>
              <a:prstGeom prst="rect">
                <a:avLst/>
              </a:prstGeom>
              <a:noFill/>
              <a:ln>
                <a:solidFill>
                  <a:schemeClr val="accent2"/>
                </a:solidFill>
              </a:ln>
            </p:spPr>
            <p:txBody>
              <a:bodyPr wrap="none" rtlCol="0">
                <a:spAutoFit/>
              </a:bodyPr>
              <a:lstStyle/>
              <a:p>
                <a:r>
                  <a:rPr kumimoji="1" lang="en-US" altLang="ja-JP" dirty="0"/>
                  <a:t>CMB</a:t>
                </a:r>
                <a:r>
                  <a:rPr kumimoji="1" lang="ja-JP" altLang="en-US"/>
                  <a:t>レンズと入力テンソルモードの分散</a:t>
                </a:r>
                <a:endParaRPr kumimoji="1" lang="en-US" altLang="ja-JP" dirty="0"/>
              </a:p>
              <a:p>
                <a:endParaRPr lang="en-US" altLang="ja-JP" dirty="0"/>
              </a:p>
              <a:p>
                <a:r>
                  <a:rPr lang="en-US" altLang="ja-JP" dirty="0"/>
                  <a:t>r=0</a:t>
                </a:r>
                <a:r>
                  <a:rPr lang="ja-JP" altLang="en-US"/>
                  <a:t>と</a:t>
                </a:r>
                <a:r>
                  <a:rPr lang="en-US" altLang="ja-JP" dirty="0"/>
                  <a:t>r=</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−3</m:t>
                        </m:r>
                      </m:sup>
                    </m:sSup>
                  </m:oMath>
                </a14:m>
                <a:r>
                  <a:rPr lang="ja-JP" altLang="en-US" b="0" dirty="0"/>
                  <a:t>の</a:t>
                </a:r>
                <a:r>
                  <a:rPr lang="en-US" altLang="ja-JP" b="0" dirty="0"/>
                  <a:t>2</a:t>
                </a:r>
                <a:r>
                  <a:rPr lang="ja-JP" altLang="en-US" b="0"/>
                  <a:t>セット用意</a:t>
                </a:r>
                <a:endParaRPr lang="en-US" altLang="ja-JP" b="0" dirty="0"/>
              </a:p>
              <a:p>
                <a:r>
                  <a:rPr kumimoji="1" lang="en-US" altLang="ja-JP" dirty="0"/>
                  <a:t>(</a:t>
                </a:r>
                <a:r>
                  <a:rPr kumimoji="1" lang="ja-JP" altLang="en-US"/>
                  <a:t>左</a:t>
                </a:r>
                <a:r>
                  <a:rPr kumimoji="1" lang="en-US" altLang="ja-JP" dirty="0"/>
                  <a:t>)</a:t>
                </a:r>
                <a:r>
                  <a:rPr kumimoji="1" lang="ja-JP" altLang="en-US"/>
                  <a:t>　</a:t>
                </a:r>
                <a:r>
                  <a:rPr kumimoji="1" lang="en-US" altLang="ja-JP" dirty="0"/>
                  <a:t>(</a:t>
                </a:r>
                <a:r>
                  <a:rPr kumimoji="1" lang="ja-JP" altLang="en-US"/>
                  <a:t>右</a:t>
                </a:r>
                <a:r>
                  <a:rPr kumimoji="1" lang="en-US" altLang="ja-JP" dirty="0"/>
                  <a:t>)</a:t>
                </a:r>
              </a:p>
              <a:p>
                <a:endParaRPr lang="en-US" altLang="ja-JP" dirty="0"/>
              </a:p>
              <a:p>
                <a:r>
                  <a:rPr kumimoji="1" lang="ja-JP" altLang="en-US"/>
                  <a:t>結果として</a:t>
                </a:r>
                <a:endParaRPr kumimoji="1" lang="en-US" altLang="ja-JP" dirty="0"/>
              </a:p>
              <a:p>
                <a:r>
                  <a:rPr lang="ja-JP" altLang="en-US"/>
                  <a:t>空間的に変動するスペクトルを持つ前景の時でも</a:t>
                </a:r>
                <a:endParaRPr lang="en-US" altLang="ja-JP" dirty="0"/>
              </a:p>
              <a:p>
                <a:endParaRPr lang="en-US" altLang="ja-JP" dirty="0"/>
              </a:p>
              <a:p>
                <a:r>
                  <a:rPr lang="ja-JP" altLang="en-US"/>
                  <a:t>　</a:t>
                </a:r>
                <a:r>
                  <a:rPr lang="en-US" altLang="ja-JP" dirty="0">
                    <a:highlight>
                      <a:srgbClr val="FFFF00"/>
                    </a:highlight>
                  </a:rPr>
                  <a:t>r</a:t>
                </a:r>
                <a:r>
                  <a:rPr lang="ja-JP" altLang="en-US">
                    <a:highlight>
                      <a:srgbClr val="FFFF00"/>
                    </a:highlight>
                  </a:rPr>
                  <a:t>の入力を回復できた</a:t>
                </a:r>
                <a:endParaRPr lang="en-US" altLang="ja-JP" dirty="0">
                  <a:highlight>
                    <a:srgbClr val="FFFF00"/>
                  </a:highlight>
                </a:endParaRPr>
              </a:p>
              <a:p>
                <a:endParaRPr lang="en-US" altLang="ja-JP" dirty="0">
                  <a:highlight>
                    <a:srgbClr val="FFFF00"/>
                  </a:highlight>
                </a:endParaRPr>
              </a:p>
              <a:p>
                <a:r>
                  <a:rPr lang="en-US" altLang="ja-JP" dirty="0"/>
                  <a:t>CMB</a:t>
                </a:r>
                <a:r>
                  <a:rPr lang="ja-JP" altLang="en-US"/>
                  <a:t>チャンネルと前景チャンネルが近いほど不確かさが減る</a:t>
                </a:r>
                <a:endParaRPr lang="en-US" altLang="ja-JP" dirty="0"/>
              </a:p>
            </p:txBody>
          </p:sp>
        </mc:Choice>
        <mc:Fallback xmlns="">
          <p:sp>
            <p:nvSpPr>
              <p:cNvPr id="9" name="テキスト ボックス 8">
                <a:extLst>
                  <a:ext uri="{FF2B5EF4-FFF2-40B4-BE49-F238E27FC236}">
                    <a16:creationId xmlns:a16="http://schemas.microsoft.com/office/drawing/2014/main" id="{80C32316-83BF-BFBD-2184-335F1FE798A7}"/>
                  </a:ext>
                </a:extLst>
              </p:cNvPr>
              <p:cNvSpPr txBox="1">
                <a:spLocks noRot="1" noChangeAspect="1" noMove="1" noResize="1" noEditPoints="1" noAdjustHandles="1" noChangeArrowheads="1" noChangeShapeType="1" noTextEdit="1"/>
              </p:cNvSpPr>
              <p:nvPr/>
            </p:nvSpPr>
            <p:spPr>
              <a:xfrm>
                <a:off x="-17695" y="1477328"/>
                <a:ext cx="6481261" cy="3139321"/>
              </a:xfrm>
              <a:prstGeom prst="rect">
                <a:avLst/>
              </a:prstGeom>
              <a:blipFill>
                <a:blip r:embed="rId5"/>
                <a:stretch>
                  <a:fillRect l="-781" t="-402" b="-2410"/>
                </a:stretch>
              </a:blipFill>
              <a:ln>
                <a:solidFill>
                  <a:schemeClr val="accent2"/>
                </a:solidFill>
              </a:ln>
            </p:spPr>
            <p:txBody>
              <a:bodyPr/>
              <a:lstStyle/>
              <a:p>
                <a:r>
                  <a:rPr lang="ja-JP" altLang="en-US">
                    <a:noFill/>
                  </a:rPr>
                  <a:t> </a:t>
                </a:r>
              </a:p>
            </p:txBody>
          </p:sp>
        </mc:Fallback>
      </mc:AlternateContent>
      <p:pic>
        <p:nvPicPr>
          <p:cNvPr id="10" name="図 9" descr="ダイアグラム&#10;&#10;低い精度で自動的に生成された説明">
            <a:extLst>
              <a:ext uri="{FF2B5EF4-FFF2-40B4-BE49-F238E27FC236}">
                <a16:creationId xmlns:a16="http://schemas.microsoft.com/office/drawing/2014/main" id="{C945252B-0E86-3852-D6CB-E3DE96A1DB97}"/>
              </a:ext>
            </a:extLst>
          </p:cNvPr>
          <p:cNvPicPr>
            <a:picLocks noChangeAspect="1"/>
          </p:cNvPicPr>
          <p:nvPr/>
        </p:nvPicPr>
        <p:blipFill>
          <a:blip r:embed="rId4"/>
          <a:stretch>
            <a:fillRect/>
          </a:stretch>
        </p:blipFill>
        <p:spPr>
          <a:xfrm>
            <a:off x="9677400" y="888963"/>
            <a:ext cx="2514600" cy="393700"/>
          </a:xfrm>
          <a:prstGeom prst="rect">
            <a:avLst/>
          </a:prstGeom>
        </p:spPr>
      </p:pic>
      <p:sp>
        <p:nvSpPr>
          <p:cNvPr id="11" name="テキスト ボックス 10">
            <a:extLst>
              <a:ext uri="{FF2B5EF4-FFF2-40B4-BE49-F238E27FC236}">
                <a16:creationId xmlns:a16="http://schemas.microsoft.com/office/drawing/2014/main" id="{38322187-03EB-9BAC-AE92-4483B573940F}"/>
              </a:ext>
            </a:extLst>
          </p:cNvPr>
          <p:cNvSpPr txBox="1"/>
          <p:nvPr/>
        </p:nvSpPr>
        <p:spPr>
          <a:xfrm>
            <a:off x="11170509" y="913331"/>
            <a:ext cx="111210" cy="369332"/>
          </a:xfrm>
          <a:prstGeom prst="rect">
            <a:avLst/>
          </a:prstGeom>
          <a:solidFill>
            <a:schemeClr val="bg1"/>
          </a:solidFill>
        </p:spPr>
        <p:txBody>
          <a:bodyPr wrap="square" rtlCol="0">
            <a:spAutoFit/>
          </a:bodyPr>
          <a:lstStyle/>
          <a:p>
            <a:r>
              <a:rPr kumimoji="1" lang="en-US" altLang="ja-JP" dirty="0"/>
              <a:t>8</a:t>
            </a:r>
            <a:endParaRPr kumimoji="1" lang="ja-JP" altLang="en-US"/>
          </a:p>
        </p:txBody>
      </p:sp>
      <p:cxnSp>
        <p:nvCxnSpPr>
          <p:cNvPr id="13" name="直線矢印コネクタ 12">
            <a:extLst>
              <a:ext uri="{FF2B5EF4-FFF2-40B4-BE49-F238E27FC236}">
                <a16:creationId xmlns:a16="http://schemas.microsoft.com/office/drawing/2014/main" id="{63FB0EB0-2264-C51C-07A9-25CB8195632D}"/>
              </a:ext>
            </a:extLst>
          </p:cNvPr>
          <p:cNvCxnSpPr/>
          <p:nvPr/>
        </p:nvCxnSpPr>
        <p:spPr>
          <a:xfrm>
            <a:off x="10750378" y="760917"/>
            <a:ext cx="1124465" cy="85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F8B26DB-E40C-EC65-78B8-AE58E3492EBC}"/>
              </a:ext>
            </a:extLst>
          </p:cNvPr>
          <p:cNvCxnSpPr>
            <a:cxnSpLocks/>
          </p:cNvCxnSpPr>
          <p:nvPr/>
        </p:nvCxnSpPr>
        <p:spPr>
          <a:xfrm>
            <a:off x="10608276" y="1214194"/>
            <a:ext cx="1180070" cy="5401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58DD8F0-B01B-97E1-4A49-9B13FAA7496D}"/>
              </a:ext>
            </a:extLst>
          </p:cNvPr>
          <p:cNvSpPr txBox="1"/>
          <p:nvPr/>
        </p:nvSpPr>
        <p:spPr>
          <a:xfrm>
            <a:off x="6229420" y="451666"/>
            <a:ext cx="2914580" cy="923330"/>
          </a:xfrm>
          <a:prstGeom prst="rect">
            <a:avLst/>
          </a:prstGeom>
          <a:noFill/>
        </p:spPr>
        <p:txBody>
          <a:bodyPr wrap="none" rtlCol="0">
            <a:spAutoFit/>
          </a:bodyPr>
          <a:lstStyle/>
          <a:p>
            <a:r>
              <a:rPr kumimoji="1" lang="en" altLang="ja-JP" dirty="0"/>
              <a:t>r &lt; 0.26 × 10-3</a:t>
            </a:r>
          </a:p>
          <a:p>
            <a:endParaRPr kumimoji="1" lang="en" altLang="ja-JP" dirty="0"/>
          </a:p>
          <a:p>
            <a:r>
              <a:rPr kumimoji="1" lang="en" altLang="ja-JP" dirty="0"/>
              <a:t>r &lt; 0.31 × 10-3</a:t>
            </a:r>
            <a:r>
              <a:rPr kumimoji="1" lang="ja-JP" altLang="en"/>
              <a:t>（</a:t>
            </a:r>
            <a:r>
              <a:rPr kumimoji="1" lang="en" altLang="ja-JP" dirty="0"/>
              <a:t>95%CL)</a:t>
            </a:r>
            <a:endParaRPr kumimoji="1" lang="ja-JP" altLang="en-US"/>
          </a:p>
        </p:txBody>
      </p:sp>
      <p:cxnSp>
        <p:nvCxnSpPr>
          <p:cNvPr id="17" name="直線矢印コネクタ 16">
            <a:extLst>
              <a:ext uri="{FF2B5EF4-FFF2-40B4-BE49-F238E27FC236}">
                <a16:creationId xmlns:a16="http://schemas.microsoft.com/office/drawing/2014/main" id="{F142CA32-1ECE-2F95-15DF-4DB75EB0F2C2}"/>
              </a:ext>
            </a:extLst>
          </p:cNvPr>
          <p:cNvCxnSpPr/>
          <p:nvPr/>
        </p:nvCxnSpPr>
        <p:spPr>
          <a:xfrm>
            <a:off x="7487165" y="663254"/>
            <a:ext cx="1124465" cy="85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B06000F-0772-E09E-3BE7-3251FBF22DE1}"/>
              </a:ext>
            </a:extLst>
          </p:cNvPr>
          <p:cNvCxnSpPr>
            <a:cxnSpLocks/>
          </p:cNvCxnSpPr>
          <p:nvPr/>
        </p:nvCxnSpPr>
        <p:spPr>
          <a:xfrm>
            <a:off x="7370806" y="1251006"/>
            <a:ext cx="1251121" cy="517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2F2D878-960C-74E6-9AC0-F94A5B0A9253}"/>
              </a:ext>
            </a:extLst>
          </p:cNvPr>
          <p:cNvSpPr txBox="1"/>
          <p:nvPr/>
        </p:nvSpPr>
        <p:spPr>
          <a:xfrm>
            <a:off x="8621927" y="4624971"/>
            <a:ext cx="1075936" cy="646331"/>
          </a:xfrm>
          <a:prstGeom prst="rect">
            <a:avLst/>
          </a:prstGeom>
          <a:noFill/>
        </p:spPr>
        <p:txBody>
          <a:bodyPr wrap="none" rtlCol="0">
            <a:spAutoFit/>
          </a:bodyPr>
          <a:lstStyle/>
          <a:p>
            <a:r>
              <a:rPr lang="en-US" altLang="ja-JP" sz="3600" dirty="0"/>
              <a:t> r=0</a:t>
            </a:r>
            <a:endParaRPr kumimoji="1" lang="ja-JP" altLang="en-US" sz="3600"/>
          </a:p>
        </p:txBody>
      </p:sp>
    </p:spTree>
    <p:extLst>
      <p:ext uri="{BB962C8B-B14F-4D97-AF65-F5344CB8AC3E}">
        <p14:creationId xmlns:p14="http://schemas.microsoft.com/office/powerpoint/2010/main" val="76697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BADF84-70F6-B363-EDC3-8AF4F052C3A3}"/>
              </a:ext>
            </a:extLst>
          </p:cNvPr>
          <p:cNvSpPr txBox="1"/>
          <p:nvPr/>
        </p:nvSpPr>
        <p:spPr>
          <a:xfrm>
            <a:off x="0" y="0"/>
            <a:ext cx="4602542" cy="369332"/>
          </a:xfrm>
          <a:prstGeom prst="rect">
            <a:avLst/>
          </a:prstGeom>
          <a:noFill/>
        </p:spPr>
        <p:txBody>
          <a:bodyPr wrap="none" rtlCol="0">
            <a:spAutoFit/>
          </a:bodyPr>
          <a:lstStyle/>
          <a:p>
            <a:r>
              <a:rPr kumimoji="1" lang="en-US" altLang="ja-JP" b="1" dirty="0"/>
              <a:t>Null test</a:t>
            </a:r>
            <a:r>
              <a:rPr kumimoji="1" lang="ja-JP" altLang="en-US" b="1"/>
              <a:t>：デルタマップ法の正確さを計算</a:t>
            </a:r>
          </a:p>
        </p:txBody>
      </p:sp>
      <p:sp>
        <p:nvSpPr>
          <p:cNvPr id="4" name="テキスト ボックス 3">
            <a:extLst>
              <a:ext uri="{FF2B5EF4-FFF2-40B4-BE49-F238E27FC236}">
                <a16:creationId xmlns:a16="http://schemas.microsoft.com/office/drawing/2014/main" id="{C593CC3C-A85C-BB1E-6F18-6DB17430FFB5}"/>
              </a:ext>
            </a:extLst>
          </p:cNvPr>
          <p:cNvSpPr txBox="1"/>
          <p:nvPr/>
        </p:nvSpPr>
        <p:spPr>
          <a:xfrm>
            <a:off x="0" y="531340"/>
            <a:ext cx="5908990" cy="2031325"/>
          </a:xfrm>
          <a:prstGeom prst="rect">
            <a:avLst/>
          </a:prstGeom>
          <a:noFill/>
        </p:spPr>
        <p:txBody>
          <a:bodyPr wrap="none" rtlCol="0">
            <a:spAutoFit/>
          </a:bodyPr>
          <a:lstStyle/>
          <a:p>
            <a:r>
              <a:rPr kumimoji="1" lang="en-US" altLang="ja-JP" dirty="0"/>
              <a:t>2</a:t>
            </a:r>
            <a:r>
              <a:rPr kumimoji="1" lang="ja-JP" altLang="en-US"/>
              <a:t>つのマップをクリーニング</a:t>
            </a:r>
            <a:endParaRPr kumimoji="1" lang="en-US" altLang="ja-JP" dirty="0"/>
          </a:p>
          <a:p>
            <a:endParaRPr lang="en-US" altLang="ja-JP" dirty="0"/>
          </a:p>
          <a:p>
            <a:r>
              <a:rPr lang="en-US" altLang="ja-JP" dirty="0"/>
              <a:t>100GHz</a:t>
            </a:r>
            <a:r>
              <a:rPr lang="ja-JP" altLang="en-US"/>
              <a:t>と</a:t>
            </a:r>
            <a:r>
              <a:rPr lang="en-US" altLang="ja-JP" dirty="0"/>
              <a:t>140GHz</a:t>
            </a:r>
          </a:p>
          <a:p>
            <a:endParaRPr kumimoji="1" lang="en-US" altLang="ja-JP" dirty="0"/>
          </a:p>
          <a:p>
            <a:r>
              <a:rPr kumimoji="1" lang="en-US" altLang="ja-JP" dirty="0"/>
              <a:t> r</a:t>
            </a:r>
            <a:r>
              <a:rPr kumimoji="1" lang="ja-JP" altLang="en-US"/>
              <a:t>を推定　　　差を取る</a:t>
            </a:r>
            <a:endParaRPr kumimoji="1" lang="en-US" altLang="ja-JP" dirty="0"/>
          </a:p>
          <a:p>
            <a:endParaRPr lang="en-US" altLang="ja-JP" dirty="0"/>
          </a:p>
          <a:p>
            <a:r>
              <a:rPr kumimoji="1" lang="ja-JP" altLang="en-US"/>
              <a:t>周波数チャンネル</a:t>
            </a:r>
            <a:r>
              <a:rPr kumimoji="1" lang="en-US" altLang="ja-JP" dirty="0"/>
              <a:t>(40, 60, 100, 140, 230, 280, 340) GHz</a:t>
            </a:r>
          </a:p>
        </p:txBody>
      </p:sp>
      <p:sp>
        <p:nvSpPr>
          <p:cNvPr id="5" name="右矢印 4">
            <a:extLst>
              <a:ext uri="{FF2B5EF4-FFF2-40B4-BE49-F238E27FC236}">
                <a16:creationId xmlns:a16="http://schemas.microsoft.com/office/drawing/2014/main" id="{0D563E16-9867-5522-4A42-C9A5B4A4C0A4}"/>
              </a:ext>
            </a:extLst>
          </p:cNvPr>
          <p:cNvSpPr/>
          <p:nvPr/>
        </p:nvSpPr>
        <p:spPr>
          <a:xfrm>
            <a:off x="1013255" y="1547002"/>
            <a:ext cx="518983"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グラフ, ヒストグラム&#10;&#10;自動的に生成された説明">
            <a:extLst>
              <a:ext uri="{FF2B5EF4-FFF2-40B4-BE49-F238E27FC236}">
                <a16:creationId xmlns:a16="http://schemas.microsoft.com/office/drawing/2014/main" id="{52E88F7D-1883-0417-CC3F-827040A71E5D}"/>
              </a:ext>
            </a:extLst>
          </p:cNvPr>
          <p:cNvPicPr>
            <a:picLocks noChangeAspect="1"/>
          </p:cNvPicPr>
          <p:nvPr/>
        </p:nvPicPr>
        <p:blipFill>
          <a:blip r:embed="rId2"/>
          <a:stretch>
            <a:fillRect/>
          </a:stretch>
        </p:blipFill>
        <p:spPr>
          <a:xfrm>
            <a:off x="5833237" y="0"/>
            <a:ext cx="6333889" cy="5140411"/>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E79CDD0-59EC-6D95-BB74-9C47D2B2ED39}"/>
                  </a:ext>
                </a:extLst>
              </p:cNvPr>
              <p:cNvSpPr txBox="1"/>
              <p:nvPr/>
            </p:nvSpPr>
            <p:spPr>
              <a:xfrm>
                <a:off x="0" y="3830593"/>
                <a:ext cx="6647974" cy="1480405"/>
              </a:xfrm>
              <a:prstGeom prst="rect">
                <a:avLst/>
              </a:prstGeom>
              <a:noFill/>
            </p:spPr>
            <p:txBody>
              <a:bodyPr wrap="none" rtlCol="0">
                <a:spAutoFit/>
              </a:bodyPr>
              <a:lstStyle/>
              <a:p>
                <a:r>
                  <a:rPr lang="en-US" altLang="ja-JP" dirty="0"/>
                  <a:t> r</a:t>
                </a:r>
                <a:r>
                  <a:rPr kumimoji="1" lang="ja-JP" altLang="en-US"/>
                  <a:t>の値相関あり、ほとんど一致</a:t>
                </a:r>
                <a:endParaRPr kumimoji="1" lang="en-US" altLang="ja-JP" dirty="0"/>
              </a:p>
              <a:p>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100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140</m:t>
                        </m:r>
                      </m:sub>
                    </m:sSub>
                  </m:oMath>
                </a14:m>
                <a:r>
                  <a:rPr kumimoji="1" lang="en-US" altLang="ja-JP" dirty="0"/>
                  <a:t>= (0.72 ± 2.98) ×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5</m:t>
                        </m:r>
                      </m:sup>
                    </m:sSup>
                  </m:oMath>
                </a14:m>
                <a:r>
                  <a:rPr kumimoji="1" lang="en-US" altLang="ja-JP" dirty="0"/>
                  <a:t>(68% CL)</a:t>
                </a:r>
              </a:p>
              <a:p>
                <a:endParaRPr lang="en-US" altLang="ja-JP" dirty="0"/>
              </a:p>
              <a:p>
                <a:r>
                  <a:rPr kumimoji="1" lang="ja-JP" altLang="en-US"/>
                  <a:t>これらの差の小さな広がりは、前景の残差であることがわかる</a:t>
                </a:r>
                <a:endParaRPr kumimoji="1" lang="en-US" altLang="ja-JP" dirty="0"/>
              </a:p>
            </p:txBody>
          </p:sp>
        </mc:Choice>
        <mc:Fallback xmlns="">
          <p:sp>
            <p:nvSpPr>
              <p:cNvPr id="8" name="テキスト ボックス 7">
                <a:extLst>
                  <a:ext uri="{FF2B5EF4-FFF2-40B4-BE49-F238E27FC236}">
                    <a16:creationId xmlns:a16="http://schemas.microsoft.com/office/drawing/2014/main" id="{9E79CDD0-59EC-6D95-BB74-9C47D2B2ED39}"/>
                  </a:ext>
                </a:extLst>
              </p:cNvPr>
              <p:cNvSpPr txBox="1">
                <a:spLocks noRot="1" noChangeAspect="1" noMove="1" noResize="1" noEditPoints="1" noAdjustHandles="1" noChangeArrowheads="1" noChangeShapeType="1" noTextEdit="1"/>
              </p:cNvSpPr>
              <p:nvPr/>
            </p:nvSpPr>
            <p:spPr>
              <a:xfrm>
                <a:off x="0" y="3830593"/>
                <a:ext cx="6647974" cy="1480405"/>
              </a:xfrm>
              <a:prstGeom prst="rect">
                <a:avLst/>
              </a:prstGeom>
              <a:blipFill>
                <a:blip r:embed="rId3"/>
                <a:stretch>
                  <a:fillRect l="-763" t="-1695" b="-50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9529852-218B-434C-72D7-97354DF3E690}"/>
                  </a:ext>
                </a:extLst>
              </p:cNvPr>
              <p:cNvSpPr txBox="1"/>
              <p:nvPr/>
            </p:nvSpPr>
            <p:spPr>
              <a:xfrm>
                <a:off x="3091192" y="531340"/>
                <a:ext cx="1726948" cy="369332"/>
              </a:xfrm>
              <a:prstGeom prst="rect">
                <a:avLst/>
              </a:prstGeom>
              <a:noFill/>
            </p:spPr>
            <p:txBody>
              <a:bodyPr wrap="none" rtlCol="0">
                <a:spAutoFit/>
              </a:bodyPr>
              <a:lstStyle/>
              <a:p>
                <a:r>
                  <a:rPr kumimoji="1" lang="en-US" altLang="ja-JP" dirty="0"/>
                  <a:t>(</a:t>
                </a:r>
                <a:r>
                  <a:rPr kumimoji="1" lang="ja-JP" altLang="en-US"/>
                  <a:t>入力</a:t>
                </a:r>
                <a14:m>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oMath>
                </a14:m>
                <a:r>
                  <a:rPr kumimoji="1" lang="en-US" altLang="ja-JP" b="0" dirty="0"/>
                  <a:t>)</a:t>
                </a:r>
              </a:p>
            </p:txBody>
          </p:sp>
        </mc:Choice>
        <mc:Fallback xmlns="">
          <p:sp>
            <p:nvSpPr>
              <p:cNvPr id="9" name="テキスト ボックス 8">
                <a:extLst>
                  <a:ext uri="{FF2B5EF4-FFF2-40B4-BE49-F238E27FC236}">
                    <a16:creationId xmlns:a16="http://schemas.microsoft.com/office/drawing/2014/main" id="{29529852-218B-434C-72D7-97354DF3E690}"/>
                  </a:ext>
                </a:extLst>
              </p:cNvPr>
              <p:cNvSpPr txBox="1">
                <a:spLocks noRot="1" noChangeAspect="1" noMove="1" noResize="1" noEditPoints="1" noAdjustHandles="1" noChangeArrowheads="1" noChangeShapeType="1" noTextEdit="1"/>
              </p:cNvSpPr>
              <p:nvPr/>
            </p:nvSpPr>
            <p:spPr>
              <a:xfrm>
                <a:off x="3091192" y="531340"/>
                <a:ext cx="1726948" cy="369332"/>
              </a:xfrm>
              <a:prstGeom prst="rect">
                <a:avLst/>
              </a:prstGeom>
              <a:blipFill>
                <a:blip r:embed="rId4"/>
                <a:stretch>
                  <a:fillRect l="-2920" t="-6452" r="-2190" b="-225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782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D93D6A-C377-7221-DD38-DA18855940E1}"/>
              </a:ext>
            </a:extLst>
          </p:cNvPr>
          <p:cNvSpPr txBox="1"/>
          <p:nvPr/>
        </p:nvSpPr>
        <p:spPr>
          <a:xfrm>
            <a:off x="0" y="0"/>
            <a:ext cx="9071714" cy="2862322"/>
          </a:xfrm>
          <a:prstGeom prst="rect">
            <a:avLst/>
          </a:prstGeom>
          <a:noFill/>
        </p:spPr>
        <p:txBody>
          <a:bodyPr wrap="none" rtlCol="0">
            <a:spAutoFit/>
          </a:bodyPr>
          <a:lstStyle/>
          <a:p>
            <a:r>
              <a:rPr kumimoji="1" lang="ja-JP" altLang="en-US" b="1"/>
              <a:t>応用：</a:t>
            </a:r>
            <a:endParaRPr kumimoji="1" lang="en-US" altLang="ja-JP" b="1" dirty="0"/>
          </a:p>
          <a:p>
            <a:endParaRPr lang="en-US" altLang="ja-JP" b="1" dirty="0"/>
          </a:p>
          <a:p>
            <a:r>
              <a:rPr lang="ja-JP" altLang="en-US" b="1"/>
              <a:t>非相関効果</a:t>
            </a:r>
            <a:r>
              <a:rPr lang="ja-JP" altLang="en-US" b="1">
                <a:latin typeface="+mn-ea"/>
              </a:rPr>
              <a:t>（</a:t>
            </a:r>
            <a:r>
              <a:rPr lang="en" altLang="ja-JP" sz="1800" b="1" dirty="0">
                <a:effectLst/>
                <a:latin typeface="+mn-ea"/>
              </a:rPr>
              <a:t>Decorrelation </a:t>
            </a:r>
            <a:r>
              <a:rPr lang="ja-JP" altLang="en-US" b="1">
                <a:latin typeface="+mn-ea"/>
              </a:rPr>
              <a:t>）：</a:t>
            </a:r>
            <a:endParaRPr lang="en-US" altLang="ja-JP" b="1" dirty="0">
              <a:latin typeface="+mn-ea"/>
            </a:endParaRPr>
          </a:p>
          <a:p>
            <a:endParaRPr kumimoji="1" lang="en-US" altLang="ja-JP" b="1" dirty="0"/>
          </a:p>
          <a:p>
            <a:r>
              <a:rPr kumimoji="1" lang="ja-JP" altLang="en-US"/>
              <a:t>内部テンプレート法　　ある周波数での</a:t>
            </a:r>
            <a:r>
              <a:rPr kumimoji="1" lang="en-US" altLang="ja-JP" dirty="0"/>
              <a:t>[</a:t>
            </a:r>
            <a:r>
              <a:rPr kumimoji="1" lang="en" altLang="ja-JP" dirty="0"/>
              <a:t>Q,U]</a:t>
            </a:r>
            <a:r>
              <a:rPr kumimoji="1" lang="ja-JP" altLang="en-US"/>
              <a:t>マップ　</a:t>
            </a:r>
            <a:endParaRPr kumimoji="1" lang="en-US" altLang="ja-JP" dirty="0"/>
          </a:p>
          <a:p>
            <a:endParaRPr kumimoji="1" lang="en-US" altLang="ja-JP" dirty="0"/>
          </a:p>
          <a:p>
            <a:endParaRPr kumimoji="1" lang="en-US" altLang="ja-JP" dirty="0"/>
          </a:p>
          <a:p>
            <a:r>
              <a:rPr kumimoji="1" lang="ja-JP" altLang="en-US"/>
              <a:t>前景パラメータの関数として他の周波数での</a:t>
            </a:r>
            <a:r>
              <a:rPr kumimoji="1" lang="en-US" altLang="ja-JP" dirty="0"/>
              <a:t>[</a:t>
            </a:r>
            <a:r>
              <a:rPr kumimoji="1" lang="en" altLang="ja-JP" dirty="0"/>
              <a:t>Q,U]</a:t>
            </a:r>
            <a:r>
              <a:rPr kumimoji="1" lang="ja-JP" altLang="en-US"/>
              <a:t>を予測するために使用できると仮定</a:t>
            </a:r>
            <a:endParaRPr kumimoji="1" lang="en-US" altLang="ja-JP" dirty="0"/>
          </a:p>
          <a:p>
            <a:endParaRPr lang="en-US" altLang="ja-JP" dirty="0"/>
          </a:p>
          <a:p>
            <a:r>
              <a:rPr lang="ja-JP" altLang="en-US" b="0" i="0">
                <a:solidFill>
                  <a:srgbClr val="374151"/>
                </a:solidFill>
                <a:effectLst/>
                <a:latin typeface="Söhne"/>
              </a:rPr>
              <a:t>異なる前景パラメータを持つ複数の成分の重ね合わせの場合には崩れる</a:t>
            </a:r>
            <a:endParaRPr lang="en-US" altLang="ja-JP" dirty="0"/>
          </a:p>
        </p:txBody>
      </p:sp>
      <p:sp>
        <p:nvSpPr>
          <p:cNvPr id="3" name="下矢印 2">
            <a:extLst>
              <a:ext uri="{FF2B5EF4-FFF2-40B4-BE49-F238E27FC236}">
                <a16:creationId xmlns:a16="http://schemas.microsoft.com/office/drawing/2014/main" id="{9F662A5E-D6E8-53A8-4235-CEA9D4823204}"/>
              </a:ext>
            </a:extLst>
          </p:cNvPr>
          <p:cNvSpPr/>
          <p:nvPr/>
        </p:nvSpPr>
        <p:spPr>
          <a:xfrm>
            <a:off x="3558745" y="1394091"/>
            <a:ext cx="568412" cy="57063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下矢印 3">
            <a:extLst>
              <a:ext uri="{FF2B5EF4-FFF2-40B4-BE49-F238E27FC236}">
                <a16:creationId xmlns:a16="http://schemas.microsoft.com/office/drawing/2014/main" id="{67CE523C-7A9B-6418-E0D9-E6934D59C803}"/>
              </a:ext>
            </a:extLst>
          </p:cNvPr>
          <p:cNvSpPr/>
          <p:nvPr/>
        </p:nvSpPr>
        <p:spPr>
          <a:xfrm>
            <a:off x="3558745" y="2862322"/>
            <a:ext cx="568412" cy="57063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73D85E9-24A8-5057-6AA5-AF85F41F5311}"/>
              </a:ext>
            </a:extLst>
          </p:cNvPr>
          <p:cNvSpPr txBox="1"/>
          <p:nvPr/>
        </p:nvSpPr>
        <p:spPr>
          <a:xfrm>
            <a:off x="2994969" y="3390588"/>
            <a:ext cx="1695964" cy="369332"/>
          </a:xfrm>
          <a:prstGeom prst="rect">
            <a:avLst/>
          </a:prstGeom>
          <a:noFill/>
        </p:spPr>
        <p:txBody>
          <a:bodyPr wrap="square">
            <a:spAutoFit/>
          </a:bodyPr>
          <a:lstStyle/>
          <a:p>
            <a:r>
              <a:rPr lang="en" altLang="ja-JP" sz="1800" b="1" dirty="0">
                <a:effectLst/>
                <a:latin typeface="+mn-ea"/>
              </a:rPr>
              <a:t>Decorrelation</a:t>
            </a:r>
            <a:endParaRPr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26BF76B-A654-57CA-0AFD-2D30F1EFD98C}"/>
                  </a:ext>
                </a:extLst>
              </p:cNvPr>
              <p:cNvSpPr txBox="1"/>
              <p:nvPr/>
            </p:nvSpPr>
            <p:spPr>
              <a:xfrm>
                <a:off x="0" y="3995679"/>
                <a:ext cx="6878806" cy="2585708"/>
              </a:xfrm>
              <a:prstGeom prst="rect">
                <a:avLst/>
              </a:prstGeom>
              <a:noFill/>
            </p:spPr>
            <p:txBody>
              <a:bodyPr wrap="none" rtlCol="0">
                <a:spAutoFit/>
              </a:bodyPr>
              <a:lstStyle/>
              <a:p>
                <a:r>
                  <a:rPr lang="en" altLang="ja-JP" sz="1800" b="1" dirty="0">
                    <a:effectLst/>
                    <a:latin typeface="+mn-ea"/>
                  </a:rPr>
                  <a:t>Decorrelation</a:t>
                </a:r>
                <a:r>
                  <a:rPr lang="ja-JP" altLang="en-US" sz="1800" b="1">
                    <a:effectLst/>
                    <a:latin typeface="+mn-ea"/>
                  </a:rPr>
                  <a:t>への対処：</a:t>
                </a:r>
                <a:endParaRPr lang="en-US" altLang="ja-JP" sz="1800" b="1" dirty="0">
                  <a:effectLst/>
                  <a:latin typeface="+mn-ea"/>
                </a:endParaRPr>
              </a:p>
              <a:p>
                <a:endParaRPr lang="en-US" altLang="ja-JP" b="1" dirty="0"/>
              </a:p>
              <a:p>
                <a:r>
                  <a:rPr lang="ja-JP" altLang="en-US"/>
                  <a:t>ダストを例に考える：他の前景にも置き換え可能</a:t>
                </a:r>
                <a:endParaRPr lang="en-US" altLang="ja-JP" dirty="0"/>
              </a:p>
              <a:p>
                <a:endParaRPr lang="en-US" altLang="ja-JP" dirty="0"/>
              </a:p>
              <a:p>
                <a:r>
                  <a:rPr lang="ja-JP" altLang="en-US"/>
                  <a:t>視線に沿って、または大きな画素の中に複数のダスト成分がある</a:t>
                </a:r>
                <a:endParaRPr lang="en-US" altLang="ja-JP" dirty="0"/>
              </a:p>
              <a:p>
                <a:endParaRPr lang="en-US" altLang="ja-JP" dirty="0"/>
              </a:p>
              <a:p>
                <a:r>
                  <a:rPr lang="ja-JP" altLang="en-US"/>
                  <a:t>各成分</a:t>
                </a:r>
                <a14:m>
                  <m:oMath xmlns:m="http://schemas.openxmlformats.org/officeDocument/2006/math">
                    <m:r>
                      <a:rPr lang="en-US" altLang="ja-JP" b="0" i="1" smtClean="0">
                        <a:latin typeface="Cambria Math" panose="02040503050406030204" pitchFamily="18" charset="0"/>
                      </a:rPr>
                      <m:t>𝑖</m:t>
                    </m:r>
                  </m:oMath>
                </a14:m>
                <a:r>
                  <a:rPr lang="ja-JP" altLang="en-US"/>
                  <a:t>、温度</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𝑖</m:t>
                        </m:r>
                      </m:sub>
                    </m:sSub>
                  </m:oMath>
                </a14:m>
                <a:r>
                  <a:rPr lang="ja-JP" altLang="en-US"/>
                  <a:t>、偏光方向</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smtClean="0">
                            <a:latin typeface="Cambria Math" panose="02040503050406030204" pitchFamily="18" charset="0"/>
                          </a:rPr>
                          <m:t>γ</m:t>
                        </m:r>
                      </m:e>
                      <m:sub>
                        <m:r>
                          <a:rPr lang="en-US" altLang="ja-JP" i="1">
                            <a:latin typeface="Cambria Math" panose="02040503050406030204" pitchFamily="18" charset="0"/>
                          </a:rPr>
                          <m:t>𝑖</m:t>
                        </m:r>
                      </m:sub>
                    </m:sSub>
                  </m:oMath>
                </a14:m>
                <a:r>
                  <a:rPr lang="ja-JP" altLang="en-US"/>
                  <a:t>、</a:t>
                </a:r>
                <a14:m>
                  <m:oMath xmlns:m="http://schemas.openxmlformats.org/officeDocument/2006/math">
                    <m:r>
                      <a:rPr lang="ja-JP" altLang="en-US" b="0" i="1">
                        <a:latin typeface="Cambria Math" panose="02040503050406030204" pitchFamily="18" charset="0"/>
                      </a:rPr>
                      <m:t>変更してない強度</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𝑑</m:t>
                        </m:r>
                      </m:sub>
                    </m:sSub>
                  </m:oMath>
                </a14:m>
                <a:r>
                  <a:rPr lang="ja-JP" altLang="en-US"/>
                  <a:t>、偏光率</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Π</m:t>
                        </m:r>
                      </m:e>
                      <m:sub>
                        <m:r>
                          <a:rPr lang="en-US" altLang="ja-JP" b="0" i="1" smtClean="0">
                            <a:latin typeface="Cambria Math" panose="02040503050406030204" pitchFamily="18" charset="0"/>
                            <a:ea typeface="Cambria Math" panose="02040503050406030204" pitchFamily="18" charset="0"/>
                          </a:rPr>
                          <m:t>𝑖</m:t>
                        </m:r>
                      </m:sub>
                    </m:sSub>
                  </m:oMath>
                </a14:m>
                <a:endParaRPr lang="en-US" altLang="ja-JP" dirty="0"/>
              </a:p>
              <a:p>
                <a:endParaRPr lang="en-US" altLang="ja-JP" dirty="0"/>
              </a:p>
              <a:p>
                <a:r>
                  <a:rPr lang="ja-JP" altLang="en-US"/>
                  <a:t>空の方向ベクトル</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𝑛</m:t>
                        </m:r>
                      </m:e>
                    </m:acc>
                    <m:r>
                      <a:rPr lang="ja-JP" altLang="en-US" i="1">
                        <a:latin typeface="Cambria Math" panose="02040503050406030204" pitchFamily="18" charset="0"/>
                      </a:rPr>
                      <m:t>省略</m:t>
                    </m:r>
                  </m:oMath>
                </a14:m>
                <a:r>
                  <a:rPr lang="ja-JP" altLang="en-US"/>
                  <a:t>、</a:t>
                </a:r>
                <a:endParaRPr lang="en-US" altLang="ja-JP" dirty="0"/>
              </a:p>
            </p:txBody>
          </p:sp>
        </mc:Choice>
        <mc:Fallback xmlns="">
          <p:sp>
            <p:nvSpPr>
              <p:cNvPr id="8" name="テキスト ボックス 7">
                <a:extLst>
                  <a:ext uri="{FF2B5EF4-FFF2-40B4-BE49-F238E27FC236}">
                    <a16:creationId xmlns:a16="http://schemas.microsoft.com/office/drawing/2014/main" id="{726BF76B-A654-57CA-0AFD-2D30F1EFD98C}"/>
                  </a:ext>
                </a:extLst>
              </p:cNvPr>
              <p:cNvSpPr txBox="1">
                <a:spLocks noRot="1" noChangeAspect="1" noMove="1" noResize="1" noEditPoints="1" noAdjustHandles="1" noChangeArrowheads="1" noChangeShapeType="1" noTextEdit="1"/>
              </p:cNvSpPr>
              <p:nvPr/>
            </p:nvSpPr>
            <p:spPr>
              <a:xfrm>
                <a:off x="0" y="3995679"/>
                <a:ext cx="6878806" cy="2585708"/>
              </a:xfrm>
              <a:prstGeom prst="rect">
                <a:avLst/>
              </a:prstGeom>
              <a:blipFill>
                <a:blip r:embed="rId2"/>
                <a:stretch>
                  <a:fillRect l="-738" t="-976" b="-2927"/>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533E836-1E40-9919-A95D-3DB5539BE800}"/>
              </a:ext>
            </a:extLst>
          </p:cNvPr>
          <p:cNvSpPr txBox="1"/>
          <p:nvPr/>
        </p:nvSpPr>
        <p:spPr>
          <a:xfrm>
            <a:off x="5004486" y="2928923"/>
            <a:ext cx="6418232" cy="646331"/>
          </a:xfrm>
          <a:prstGeom prst="rect">
            <a:avLst/>
          </a:prstGeom>
          <a:noFill/>
          <a:ln>
            <a:solidFill>
              <a:schemeClr val="accent2"/>
            </a:solidFill>
          </a:ln>
        </p:spPr>
        <p:txBody>
          <a:bodyPr wrap="none" rtlCol="0">
            <a:spAutoFit/>
          </a:bodyPr>
          <a:lstStyle/>
          <a:p>
            <a:r>
              <a:rPr lang="ja-JP" altLang="en-US" b="0" i="0">
                <a:solidFill>
                  <a:srgbClr val="374151"/>
                </a:solidFill>
                <a:effectLst/>
                <a:latin typeface="Söhne"/>
              </a:rPr>
              <a:t>異なる</a:t>
            </a:r>
            <a:r>
              <a:rPr lang="el-GR" altLang="ja-JP" b="0" i="0" dirty="0">
                <a:solidFill>
                  <a:srgbClr val="374151"/>
                </a:solidFill>
                <a:effectLst/>
                <a:latin typeface="Söhne"/>
              </a:rPr>
              <a:t>β</a:t>
            </a:r>
            <a:r>
              <a:rPr lang="en" altLang="ja-JP" b="0" i="0" dirty="0">
                <a:solidFill>
                  <a:srgbClr val="374151"/>
                </a:solidFill>
                <a:effectLst/>
                <a:latin typeface="Söhne"/>
              </a:rPr>
              <a:t>d</a:t>
            </a:r>
            <a:r>
              <a:rPr lang="ja-JP" altLang="en-US" b="0" i="0">
                <a:solidFill>
                  <a:srgbClr val="374151"/>
                </a:solidFill>
                <a:effectLst/>
                <a:latin typeface="Söhne"/>
              </a:rPr>
              <a:t>と</a:t>
            </a:r>
            <a:r>
              <a:rPr lang="en" altLang="ja-JP" b="0" i="0" dirty="0">
                <a:solidFill>
                  <a:srgbClr val="374151"/>
                </a:solidFill>
                <a:effectLst/>
                <a:latin typeface="Söhne"/>
              </a:rPr>
              <a:t>Td</a:t>
            </a:r>
            <a:r>
              <a:rPr lang="ja-JP" altLang="en-US" b="0" i="0">
                <a:solidFill>
                  <a:srgbClr val="374151"/>
                </a:solidFill>
                <a:effectLst/>
                <a:latin typeface="Söhne"/>
              </a:rPr>
              <a:t>の値を持つ多数の小さなピクセルを含む大きな</a:t>
            </a:r>
            <a:endParaRPr lang="en-US" altLang="ja-JP" b="0" i="0" dirty="0">
              <a:solidFill>
                <a:srgbClr val="374151"/>
              </a:solidFill>
              <a:effectLst/>
              <a:latin typeface="Söhne"/>
            </a:endParaRPr>
          </a:p>
          <a:p>
            <a:r>
              <a:rPr lang="ja-JP" altLang="en-US" b="0" i="0">
                <a:solidFill>
                  <a:srgbClr val="374151"/>
                </a:solidFill>
                <a:effectLst/>
                <a:latin typeface="Söhne"/>
              </a:rPr>
              <a:t>ピクセルでマップをピクセル化（または粗視化）する場合も</a:t>
            </a:r>
            <a:endParaRPr kumimoji="1" lang="ja-JP" altLang="en-US"/>
          </a:p>
        </p:txBody>
      </p:sp>
      <p:cxnSp>
        <p:nvCxnSpPr>
          <p:cNvPr id="11" name="直線矢印コネクタ 10">
            <a:extLst>
              <a:ext uri="{FF2B5EF4-FFF2-40B4-BE49-F238E27FC236}">
                <a16:creationId xmlns:a16="http://schemas.microsoft.com/office/drawing/2014/main" id="{710F1187-63F7-030A-3583-D12AB323B1F9}"/>
              </a:ext>
            </a:extLst>
          </p:cNvPr>
          <p:cNvCxnSpPr/>
          <p:nvPr/>
        </p:nvCxnSpPr>
        <p:spPr>
          <a:xfrm flipH="1">
            <a:off x="4300151" y="3237470"/>
            <a:ext cx="704335" cy="1915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3" name="図 12" descr="テキスト&#10;&#10;低い精度で自動的に生成された説明">
            <a:extLst>
              <a:ext uri="{FF2B5EF4-FFF2-40B4-BE49-F238E27FC236}">
                <a16:creationId xmlns:a16="http://schemas.microsoft.com/office/drawing/2014/main" id="{4951C0E2-2338-AE42-DEF0-CC9AE266387B}"/>
              </a:ext>
            </a:extLst>
          </p:cNvPr>
          <p:cNvPicPr>
            <a:picLocks noChangeAspect="1"/>
          </p:cNvPicPr>
          <p:nvPr/>
        </p:nvPicPr>
        <p:blipFill>
          <a:blip r:embed="rId3"/>
          <a:stretch>
            <a:fillRect/>
          </a:stretch>
        </p:blipFill>
        <p:spPr>
          <a:xfrm>
            <a:off x="7213772" y="5011341"/>
            <a:ext cx="4610100" cy="1270000"/>
          </a:xfrm>
          <a:prstGeom prst="rect">
            <a:avLst/>
          </a:prstGeom>
        </p:spPr>
      </p:pic>
    </p:spTree>
    <p:extLst>
      <p:ext uri="{BB962C8B-B14F-4D97-AF65-F5344CB8AC3E}">
        <p14:creationId xmlns:p14="http://schemas.microsoft.com/office/powerpoint/2010/main" val="13874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テキスト&#10;&#10;低い精度で自動的に生成された説明">
            <a:extLst>
              <a:ext uri="{FF2B5EF4-FFF2-40B4-BE49-F238E27FC236}">
                <a16:creationId xmlns:a16="http://schemas.microsoft.com/office/drawing/2014/main" id="{416B1EB6-6F7C-3FFE-9FCD-6953B2D915C3}"/>
              </a:ext>
            </a:extLst>
          </p:cNvPr>
          <p:cNvPicPr>
            <a:picLocks noChangeAspect="1"/>
          </p:cNvPicPr>
          <p:nvPr/>
        </p:nvPicPr>
        <p:blipFill>
          <a:blip r:embed="rId2"/>
          <a:stretch>
            <a:fillRect/>
          </a:stretch>
        </p:blipFill>
        <p:spPr>
          <a:xfrm>
            <a:off x="1737976" y="13216"/>
            <a:ext cx="1701800" cy="342900"/>
          </a:xfrm>
          <a:prstGeom prst="rect">
            <a:avLst/>
          </a:prstGeom>
        </p:spPr>
      </p:pic>
      <p:sp>
        <p:nvSpPr>
          <p:cNvPr id="3" name="テキスト ボックス 2">
            <a:extLst>
              <a:ext uri="{FF2B5EF4-FFF2-40B4-BE49-F238E27FC236}">
                <a16:creationId xmlns:a16="http://schemas.microsoft.com/office/drawing/2014/main" id="{B51BF2E5-BF9B-FFBE-CD80-6AF66AFCE37D}"/>
              </a:ext>
            </a:extLst>
          </p:cNvPr>
          <p:cNvSpPr txBox="1"/>
          <p:nvPr/>
        </p:nvSpPr>
        <p:spPr>
          <a:xfrm>
            <a:off x="0" y="0"/>
            <a:ext cx="1737976" cy="369332"/>
          </a:xfrm>
          <a:prstGeom prst="rect">
            <a:avLst/>
          </a:prstGeom>
          <a:noFill/>
        </p:spPr>
        <p:txBody>
          <a:bodyPr wrap="none" rtlCol="0">
            <a:spAutoFit/>
          </a:bodyPr>
          <a:lstStyle/>
          <a:p>
            <a:r>
              <a:rPr kumimoji="1" lang="ja-JP" altLang="en-US"/>
              <a:t>まず</a:t>
            </a:r>
            <a:r>
              <a:rPr kumimoji="1" lang="en-US" altLang="ja-JP" dirty="0"/>
              <a:t>Q</a:t>
            </a:r>
            <a:r>
              <a:rPr kumimoji="1" lang="ja-JP" altLang="en-US"/>
              <a:t>について</a:t>
            </a:r>
          </a:p>
        </p:txBody>
      </p:sp>
      <p:sp>
        <p:nvSpPr>
          <p:cNvPr id="4" name="テキスト ボックス 3">
            <a:extLst>
              <a:ext uri="{FF2B5EF4-FFF2-40B4-BE49-F238E27FC236}">
                <a16:creationId xmlns:a16="http://schemas.microsoft.com/office/drawing/2014/main" id="{3F30298C-9E57-A379-9A19-9F8C7CF4AD94}"/>
              </a:ext>
            </a:extLst>
          </p:cNvPr>
          <p:cNvSpPr txBox="1"/>
          <p:nvPr/>
        </p:nvSpPr>
        <p:spPr>
          <a:xfrm>
            <a:off x="3475952" y="0"/>
            <a:ext cx="1107996" cy="369332"/>
          </a:xfrm>
          <a:prstGeom prst="rect">
            <a:avLst/>
          </a:prstGeom>
          <a:noFill/>
        </p:spPr>
        <p:txBody>
          <a:bodyPr wrap="none" rtlCol="0">
            <a:spAutoFit/>
          </a:bodyPr>
          <a:lstStyle/>
          <a:p>
            <a:r>
              <a:rPr kumimoji="1" lang="ja-JP" altLang="en-US"/>
              <a:t>と書くと</a:t>
            </a:r>
          </a:p>
        </p:txBody>
      </p:sp>
      <p:pic>
        <p:nvPicPr>
          <p:cNvPr id="6" name="図 5" descr="ダイアグラム&#10;&#10;自動的に生成された説明">
            <a:extLst>
              <a:ext uri="{FF2B5EF4-FFF2-40B4-BE49-F238E27FC236}">
                <a16:creationId xmlns:a16="http://schemas.microsoft.com/office/drawing/2014/main" id="{0AFDA930-D729-B6CB-49FB-42D8F60376AE}"/>
              </a:ext>
            </a:extLst>
          </p:cNvPr>
          <p:cNvPicPr>
            <a:picLocks noChangeAspect="1"/>
          </p:cNvPicPr>
          <p:nvPr/>
        </p:nvPicPr>
        <p:blipFill>
          <a:blip r:embed="rId3"/>
          <a:stretch>
            <a:fillRect/>
          </a:stretch>
        </p:blipFill>
        <p:spPr>
          <a:xfrm>
            <a:off x="0" y="382548"/>
            <a:ext cx="5257800" cy="889000"/>
          </a:xfrm>
          <a:prstGeom prst="rect">
            <a:avLst/>
          </a:prstGeom>
        </p:spPr>
      </p:pic>
      <p:pic>
        <p:nvPicPr>
          <p:cNvPr id="8" name="図 7" descr="アイコン が含まれている画像&#10;&#10;自動的に生成された説明">
            <a:extLst>
              <a:ext uri="{FF2B5EF4-FFF2-40B4-BE49-F238E27FC236}">
                <a16:creationId xmlns:a16="http://schemas.microsoft.com/office/drawing/2014/main" id="{993FB776-FEC3-1A07-87D3-58FFE6949AC8}"/>
              </a:ext>
            </a:extLst>
          </p:cNvPr>
          <p:cNvPicPr>
            <a:picLocks noChangeAspect="1"/>
          </p:cNvPicPr>
          <p:nvPr/>
        </p:nvPicPr>
        <p:blipFill>
          <a:blip r:embed="rId4"/>
          <a:stretch>
            <a:fillRect/>
          </a:stretch>
        </p:blipFill>
        <p:spPr>
          <a:xfrm>
            <a:off x="3078106" y="1613587"/>
            <a:ext cx="1689100" cy="342900"/>
          </a:xfrm>
          <a:prstGeom prst="rect">
            <a:avLst/>
          </a:prstGeom>
        </p:spPr>
      </p:pic>
      <p:pic>
        <p:nvPicPr>
          <p:cNvPr id="10" name="図 9" descr="テーブル, 挿絵 が含まれている画像&#10;&#10;自動的に生成された説明">
            <a:extLst>
              <a:ext uri="{FF2B5EF4-FFF2-40B4-BE49-F238E27FC236}">
                <a16:creationId xmlns:a16="http://schemas.microsoft.com/office/drawing/2014/main" id="{0840A41B-D2BF-01D0-318D-B14DBA06B9FC}"/>
              </a:ext>
            </a:extLst>
          </p:cNvPr>
          <p:cNvPicPr>
            <a:picLocks noChangeAspect="1"/>
          </p:cNvPicPr>
          <p:nvPr/>
        </p:nvPicPr>
        <p:blipFill>
          <a:blip r:embed="rId5"/>
          <a:stretch>
            <a:fillRect/>
          </a:stretch>
        </p:blipFill>
        <p:spPr>
          <a:xfrm>
            <a:off x="633076" y="1613587"/>
            <a:ext cx="1955800" cy="342900"/>
          </a:xfrm>
          <a:prstGeom prst="rect">
            <a:avLst/>
          </a:prstGeom>
        </p:spPr>
      </p:pic>
      <p:pic>
        <p:nvPicPr>
          <p:cNvPr id="12" name="図 11" descr="ダイアグラム&#10;&#10;中程度の精度で自動的に生成された説明">
            <a:extLst>
              <a:ext uri="{FF2B5EF4-FFF2-40B4-BE49-F238E27FC236}">
                <a16:creationId xmlns:a16="http://schemas.microsoft.com/office/drawing/2014/main" id="{F2E859F9-79E7-93F4-53C5-7BD49F8899B9}"/>
              </a:ext>
            </a:extLst>
          </p:cNvPr>
          <p:cNvPicPr>
            <a:picLocks noChangeAspect="1"/>
          </p:cNvPicPr>
          <p:nvPr/>
        </p:nvPicPr>
        <p:blipFill>
          <a:blip r:embed="rId6"/>
          <a:stretch>
            <a:fillRect/>
          </a:stretch>
        </p:blipFill>
        <p:spPr>
          <a:xfrm>
            <a:off x="0" y="2397723"/>
            <a:ext cx="5626100" cy="774700"/>
          </a:xfrm>
          <a:prstGeom prst="rect">
            <a:avLst/>
          </a:prstGeom>
        </p:spPr>
      </p:pic>
      <p:sp>
        <p:nvSpPr>
          <p:cNvPr id="13" name="下矢印 12">
            <a:extLst>
              <a:ext uri="{FF2B5EF4-FFF2-40B4-BE49-F238E27FC236}">
                <a16:creationId xmlns:a16="http://schemas.microsoft.com/office/drawing/2014/main" id="{55F6E8AF-8EFE-DD2D-1202-179FEEB771C4}"/>
              </a:ext>
            </a:extLst>
          </p:cNvPr>
          <p:cNvSpPr/>
          <p:nvPr/>
        </p:nvSpPr>
        <p:spPr>
          <a:xfrm>
            <a:off x="2593474" y="1344911"/>
            <a:ext cx="484632" cy="978408"/>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6DD8D13-7FB9-53E3-A3FF-06D2817AD02D}"/>
              </a:ext>
            </a:extLst>
          </p:cNvPr>
          <p:cNvSpPr txBox="1"/>
          <p:nvPr/>
        </p:nvSpPr>
        <p:spPr>
          <a:xfrm>
            <a:off x="0" y="3316246"/>
            <a:ext cx="3185487" cy="369332"/>
          </a:xfrm>
          <a:prstGeom prst="rect">
            <a:avLst/>
          </a:prstGeom>
          <a:noFill/>
        </p:spPr>
        <p:txBody>
          <a:bodyPr wrap="none" rtlCol="0">
            <a:spAutoFit/>
          </a:bodyPr>
          <a:lstStyle/>
          <a:p>
            <a:r>
              <a:rPr kumimoji="1" lang="ja-JP" altLang="en-US"/>
              <a:t>ダスト温度揺らぎ変数を定義</a:t>
            </a:r>
          </a:p>
        </p:txBody>
      </p:sp>
      <p:pic>
        <p:nvPicPr>
          <p:cNvPr id="16" name="図 15" descr="テキスト&#10;&#10;自動的に生成された説明">
            <a:extLst>
              <a:ext uri="{FF2B5EF4-FFF2-40B4-BE49-F238E27FC236}">
                <a16:creationId xmlns:a16="http://schemas.microsoft.com/office/drawing/2014/main" id="{FE592686-2F1F-E0CE-B1A6-25810D073274}"/>
              </a:ext>
            </a:extLst>
          </p:cNvPr>
          <p:cNvPicPr>
            <a:picLocks noChangeAspect="1"/>
          </p:cNvPicPr>
          <p:nvPr/>
        </p:nvPicPr>
        <p:blipFill>
          <a:blip r:embed="rId7"/>
          <a:stretch>
            <a:fillRect/>
          </a:stretch>
        </p:blipFill>
        <p:spPr>
          <a:xfrm>
            <a:off x="3323109" y="3474277"/>
            <a:ext cx="2349500" cy="749300"/>
          </a:xfrm>
          <a:prstGeom prst="rect">
            <a:avLst/>
          </a:prstGeom>
        </p:spPr>
      </p:pic>
      <p:pic>
        <p:nvPicPr>
          <p:cNvPr id="18" name="図 17" descr="テキスト&#10;&#10;自動的に生成された説明">
            <a:extLst>
              <a:ext uri="{FF2B5EF4-FFF2-40B4-BE49-F238E27FC236}">
                <a16:creationId xmlns:a16="http://schemas.microsoft.com/office/drawing/2014/main" id="{FBB45F6A-AEAF-757B-75D3-774A341DDE44}"/>
              </a:ext>
            </a:extLst>
          </p:cNvPr>
          <p:cNvPicPr>
            <a:picLocks noChangeAspect="1"/>
          </p:cNvPicPr>
          <p:nvPr/>
        </p:nvPicPr>
        <p:blipFill>
          <a:blip r:embed="rId8"/>
          <a:stretch>
            <a:fillRect/>
          </a:stretch>
        </p:blipFill>
        <p:spPr>
          <a:xfrm>
            <a:off x="0" y="3853597"/>
            <a:ext cx="342900" cy="381000"/>
          </a:xfrm>
          <a:prstGeom prst="rect">
            <a:avLst/>
          </a:prstGeom>
        </p:spPr>
      </p:pic>
      <p:sp>
        <p:nvSpPr>
          <p:cNvPr id="19" name="テキスト ボックス 18">
            <a:extLst>
              <a:ext uri="{FF2B5EF4-FFF2-40B4-BE49-F238E27FC236}">
                <a16:creationId xmlns:a16="http://schemas.microsoft.com/office/drawing/2014/main" id="{0C66F8BA-ED34-070E-C544-4F5AF8486896}"/>
              </a:ext>
            </a:extLst>
          </p:cNvPr>
          <p:cNvSpPr txBox="1"/>
          <p:nvPr/>
        </p:nvSpPr>
        <p:spPr>
          <a:xfrm>
            <a:off x="342900" y="3921723"/>
            <a:ext cx="1800493" cy="369332"/>
          </a:xfrm>
          <a:prstGeom prst="rect">
            <a:avLst/>
          </a:prstGeom>
          <a:noFill/>
        </p:spPr>
        <p:txBody>
          <a:bodyPr wrap="none" rtlCol="0">
            <a:spAutoFit/>
          </a:bodyPr>
          <a:lstStyle/>
          <a:p>
            <a:r>
              <a:rPr kumimoji="1" lang="ja-JP" altLang="en-US"/>
              <a:t>の一次まで展開</a:t>
            </a:r>
          </a:p>
        </p:txBody>
      </p:sp>
      <p:pic>
        <p:nvPicPr>
          <p:cNvPr id="21" name="図 20" descr="ロゴ&#10;&#10;自動的に生成された説明">
            <a:extLst>
              <a:ext uri="{FF2B5EF4-FFF2-40B4-BE49-F238E27FC236}">
                <a16:creationId xmlns:a16="http://schemas.microsoft.com/office/drawing/2014/main" id="{D9342644-0F75-6E1B-A31C-A5528CB68B60}"/>
              </a:ext>
            </a:extLst>
          </p:cNvPr>
          <p:cNvPicPr>
            <a:picLocks noChangeAspect="1"/>
          </p:cNvPicPr>
          <p:nvPr/>
        </p:nvPicPr>
        <p:blipFill>
          <a:blip r:embed="rId9"/>
          <a:stretch>
            <a:fillRect/>
          </a:stretch>
        </p:blipFill>
        <p:spPr>
          <a:xfrm>
            <a:off x="0" y="4325883"/>
            <a:ext cx="1866900" cy="431800"/>
          </a:xfrm>
          <a:prstGeom prst="rect">
            <a:avLst/>
          </a:prstGeom>
        </p:spPr>
      </p:pic>
      <p:pic>
        <p:nvPicPr>
          <p:cNvPr id="23" name="図 22" descr="ロゴ&#10;&#10;低い精度で自動的に生成された説明">
            <a:extLst>
              <a:ext uri="{FF2B5EF4-FFF2-40B4-BE49-F238E27FC236}">
                <a16:creationId xmlns:a16="http://schemas.microsoft.com/office/drawing/2014/main" id="{A42C9F1E-0348-1155-B086-41480B20CC5A}"/>
              </a:ext>
            </a:extLst>
          </p:cNvPr>
          <p:cNvPicPr>
            <a:picLocks noChangeAspect="1"/>
          </p:cNvPicPr>
          <p:nvPr/>
        </p:nvPicPr>
        <p:blipFill>
          <a:blip r:embed="rId10"/>
          <a:stretch>
            <a:fillRect/>
          </a:stretch>
        </p:blipFill>
        <p:spPr>
          <a:xfrm>
            <a:off x="0" y="4736580"/>
            <a:ext cx="1879600" cy="317500"/>
          </a:xfrm>
          <a:prstGeom prst="rect">
            <a:avLst/>
          </a:prstGeom>
        </p:spPr>
      </p:pic>
      <p:pic>
        <p:nvPicPr>
          <p:cNvPr id="25" name="図 24" descr="テキスト&#10;&#10;中程度の精度で自動的に生成された説明">
            <a:extLst>
              <a:ext uri="{FF2B5EF4-FFF2-40B4-BE49-F238E27FC236}">
                <a16:creationId xmlns:a16="http://schemas.microsoft.com/office/drawing/2014/main" id="{A1304A83-A46F-FBA3-67DD-168E7528C3F7}"/>
              </a:ext>
            </a:extLst>
          </p:cNvPr>
          <p:cNvPicPr>
            <a:picLocks noChangeAspect="1"/>
          </p:cNvPicPr>
          <p:nvPr/>
        </p:nvPicPr>
        <p:blipFill>
          <a:blip r:embed="rId11"/>
          <a:stretch>
            <a:fillRect/>
          </a:stretch>
        </p:blipFill>
        <p:spPr>
          <a:xfrm>
            <a:off x="3246909" y="4276623"/>
            <a:ext cx="2425700" cy="825500"/>
          </a:xfrm>
          <a:prstGeom prst="rect">
            <a:avLst/>
          </a:prstGeom>
        </p:spPr>
      </p:pic>
      <p:pic>
        <p:nvPicPr>
          <p:cNvPr id="27" name="図 26" descr="テキスト&#10;&#10;自動的に生成された説明">
            <a:extLst>
              <a:ext uri="{FF2B5EF4-FFF2-40B4-BE49-F238E27FC236}">
                <a16:creationId xmlns:a16="http://schemas.microsoft.com/office/drawing/2014/main" id="{52FFD089-6503-959B-D4A3-38895D0015D0}"/>
              </a:ext>
            </a:extLst>
          </p:cNvPr>
          <p:cNvPicPr>
            <a:picLocks noChangeAspect="1"/>
          </p:cNvPicPr>
          <p:nvPr/>
        </p:nvPicPr>
        <p:blipFill>
          <a:blip r:embed="rId12"/>
          <a:stretch>
            <a:fillRect/>
          </a:stretch>
        </p:blipFill>
        <p:spPr>
          <a:xfrm>
            <a:off x="0" y="5377597"/>
            <a:ext cx="3162300" cy="812800"/>
          </a:xfrm>
          <a:prstGeom prst="rect">
            <a:avLst/>
          </a:prstGeom>
        </p:spPr>
      </p:pic>
      <p:sp>
        <p:nvSpPr>
          <p:cNvPr id="29" name="テキスト ボックス 28">
            <a:extLst>
              <a:ext uri="{FF2B5EF4-FFF2-40B4-BE49-F238E27FC236}">
                <a16:creationId xmlns:a16="http://schemas.microsoft.com/office/drawing/2014/main" id="{BE5BCDE4-C26E-764F-4039-0057BD6D9A86}"/>
              </a:ext>
            </a:extLst>
          </p:cNvPr>
          <p:cNvSpPr txBox="1"/>
          <p:nvPr/>
        </p:nvSpPr>
        <p:spPr>
          <a:xfrm>
            <a:off x="4041898" y="5460831"/>
            <a:ext cx="7205019" cy="646331"/>
          </a:xfrm>
          <a:prstGeom prst="rect">
            <a:avLst/>
          </a:prstGeom>
          <a:noFill/>
        </p:spPr>
        <p:txBody>
          <a:bodyPr wrap="square" rtlCol="0">
            <a:spAutoFit/>
          </a:bodyPr>
          <a:lstStyle/>
          <a:p>
            <a:r>
              <a:rPr kumimoji="1" lang="ja-JP" altLang="en-US"/>
              <a:t>温度摂動の</a:t>
            </a:r>
            <a:r>
              <a:rPr lang="en-US" altLang="ja-JP" dirty="0"/>
              <a:t>1</a:t>
            </a:r>
            <a:r>
              <a:rPr lang="ja-JP" altLang="en-US"/>
              <a:t>次</a:t>
            </a:r>
            <a:endParaRPr lang="en-US" altLang="ja-JP" dirty="0"/>
          </a:p>
          <a:p>
            <a:r>
              <a:rPr kumimoji="1" lang="en" altLang="ja-JP" dirty="0"/>
              <a:t>Q</a:t>
            </a:r>
            <a:r>
              <a:rPr kumimoji="1" lang="ja-JP" altLang="en-US"/>
              <a:t>と</a:t>
            </a:r>
            <a:r>
              <a:rPr kumimoji="1" lang="en" altLang="ja-JP" dirty="0"/>
              <a:t>U</a:t>
            </a:r>
            <a:r>
              <a:rPr kumimoji="1" lang="ja-JP" altLang="en-US"/>
              <a:t>はわずかに異なるダスト温度を持つかのような振る舞いをする</a:t>
            </a:r>
          </a:p>
        </p:txBody>
      </p:sp>
      <p:sp>
        <p:nvSpPr>
          <p:cNvPr id="30" name="右矢印 29">
            <a:extLst>
              <a:ext uri="{FF2B5EF4-FFF2-40B4-BE49-F238E27FC236}">
                <a16:creationId xmlns:a16="http://schemas.microsoft.com/office/drawing/2014/main" id="{849AF282-6AF0-0682-8ED2-0ADC05F4FFBC}"/>
              </a:ext>
            </a:extLst>
          </p:cNvPr>
          <p:cNvSpPr/>
          <p:nvPr/>
        </p:nvSpPr>
        <p:spPr>
          <a:xfrm>
            <a:off x="3108384" y="5519731"/>
            <a:ext cx="978408"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054A7F-FD63-B349-A631-E828F88CC8F2}"/>
              </a:ext>
            </a:extLst>
          </p:cNvPr>
          <p:cNvSpPr txBox="1"/>
          <p:nvPr/>
        </p:nvSpPr>
        <p:spPr>
          <a:xfrm>
            <a:off x="4051753" y="6290786"/>
            <a:ext cx="4108817" cy="369332"/>
          </a:xfrm>
          <a:prstGeom prst="rect">
            <a:avLst/>
          </a:prstGeom>
          <a:noFill/>
        </p:spPr>
        <p:txBody>
          <a:bodyPr wrap="none" rtlCol="0">
            <a:spAutoFit/>
          </a:bodyPr>
          <a:lstStyle/>
          <a:p>
            <a:r>
              <a:rPr kumimoji="1" lang="ja-JP" altLang="en-US"/>
              <a:t>観測される変更方向　　は　と異なる</a:t>
            </a:r>
          </a:p>
        </p:txBody>
      </p:sp>
      <p:pic>
        <p:nvPicPr>
          <p:cNvPr id="33" name="図 32">
            <a:extLst>
              <a:ext uri="{FF2B5EF4-FFF2-40B4-BE49-F238E27FC236}">
                <a16:creationId xmlns:a16="http://schemas.microsoft.com/office/drawing/2014/main" id="{FBADBC5B-A277-56FD-5130-0281E2962B14}"/>
              </a:ext>
            </a:extLst>
          </p:cNvPr>
          <p:cNvPicPr>
            <a:picLocks noChangeAspect="1"/>
          </p:cNvPicPr>
          <p:nvPr/>
        </p:nvPicPr>
        <p:blipFill>
          <a:blip r:embed="rId13"/>
          <a:stretch>
            <a:fillRect/>
          </a:stretch>
        </p:blipFill>
        <p:spPr>
          <a:xfrm>
            <a:off x="6182911" y="6313470"/>
            <a:ext cx="482600" cy="304800"/>
          </a:xfrm>
          <a:prstGeom prst="rect">
            <a:avLst/>
          </a:prstGeom>
        </p:spPr>
      </p:pic>
      <p:pic>
        <p:nvPicPr>
          <p:cNvPr id="35" name="図 34">
            <a:extLst>
              <a:ext uri="{FF2B5EF4-FFF2-40B4-BE49-F238E27FC236}">
                <a16:creationId xmlns:a16="http://schemas.microsoft.com/office/drawing/2014/main" id="{2B8C3E73-911F-89EC-E77D-D13699018893}"/>
              </a:ext>
            </a:extLst>
          </p:cNvPr>
          <p:cNvPicPr>
            <a:picLocks noChangeAspect="1"/>
          </p:cNvPicPr>
          <p:nvPr/>
        </p:nvPicPr>
        <p:blipFill>
          <a:blip r:embed="rId14"/>
          <a:stretch>
            <a:fillRect/>
          </a:stretch>
        </p:blipFill>
        <p:spPr>
          <a:xfrm>
            <a:off x="6901267" y="6342102"/>
            <a:ext cx="266700" cy="266700"/>
          </a:xfrm>
          <a:prstGeom prst="rect">
            <a:avLst/>
          </a:prstGeom>
        </p:spPr>
      </p:pic>
    </p:spTree>
    <p:extLst>
      <p:ext uri="{BB962C8B-B14F-4D97-AF65-F5344CB8AC3E}">
        <p14:creationId xmlns:p14="http://schemas.microsoft.com/office/powerpoint/2010/main" val="414985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中程度の精度で自動的に生成された説明">
            <a:extLst>
              <a:ext uri="{FF2B5EF4-FFF2-40B4-BE49-F238E27FC236}">
                <a16:creationId xmlns:a16="http://schemas.microsoft.com/office/drawing/2014/main" id="{F15EADC6-D777-5279-F440-99CCF18D6C1B}"/>
              </a:ext>
            </a:extLst>
          </p:cNvPr>
          <p:cNvPicPr>
            <a:picLocks noChangeAspect="1"/>
          </p:cNvPicPr>
          <p:nvPr/>
        </p:nvPicPr>
        <p:blipFill>
          <a:blip r:embed="rId2"/>
          <a:stretch>
            <a:fillRect/>
          </a:stretch>
        </p:blipFill>
        <p:spPr>
          <a:xfrm>
            <a:off x="0" y="369332"/>
            <a:ext cx="5274273" cy="838800"/>
          </a:xfrm>
          <a:prstGeom prst="rect">
            <a:avLst/>
          </a:prstGeom>
        </p:spPr>
      </p:pic>
      <p:sp>
        <p:nvSpPr>
          <p:cNvPr id="4" name="テキスト ボックス 3">
            <a:extLst>
              <a:ext uri="{FF2B5EF4-FFF2-40B4-BE49-F238E27FC236}">
                <a16:creationId xmlns:a16="http://schemas.microsoft.com/office/drawing/2014/main" id="{684FDCAF-4238-0998-59FC-9C049BB1DC58}"/>
              </a:ext>
            </a:extLst>
          </p:cNvPr>
          <p:cNvSpPr txBox="1"/>
          <p:nvPr/>
        </p:nvSpPr>
        <p:spPr>
          <a:xfrm>
            <a:off x="0" y="0"/>
            <a:ext cx="1107996" cy="369332"/>
          </a:xfrm>
          <a:prstGeom prst="rect">
            <a:avLst/>
          </a:prstGeom>
          <a:noFill/>
        </p:spPr>
        <p:txBody>
          <a:bodyPr wrap="none" rtlCol="0">
            <a:spAutoFit/>
          </a:bodyPr>
          <a:lstStyle/>
          <a:p>
            <a:r>
              <a:rPr lang="ja-JP" altLang="en-US"/>
              <a:t>偏光方向</a:t>
            </a:r>
            <a:endParaRPr kumimoji="1" lang="ja-JP" altLang="en-US"/>
          </a:p>
        </p:txBody>
      </p:sp>
      <p:pic>
        <p:nvPicPr>
          <p:cNvPr id="6" name="図 5" descr="テキスト&#10;&#10;中程度の精度で自動的に生成された説明">
            <a:extLst>
              <a:ext uri="{FF2B5EF4-FFF2-40B4-BE49-F238E27FC236}">
                <a16:creationId xmlns:a16="http://schemas.microsoft.com/office/drawing/2014/main" id="{90CA67BE-50F8-CADB-5CBC-8DE297BFC89F}"/>
              </a:ext>
            </a:extLst>
          </p:cNvPr>
          <p:cNvPicPr>
            <a:picLocks noChangeAspect="1"/>
          </p:cNvPicPr>
          <p:nvPr/>
        </p:nvPicPr>
        <p:blipFill>
          <a:blip r:embed="rId3"/>
          <a:stretch>
            <a:fillRect/>
          </a:stretch>
        </p:blipFill>
        <p:spPr>
          <a:xfrm>
            <a:off x="2637136" y="1568623"/>
            <a:ext cx="1473200" cy="351650"/>
          </a:xfrm>
          <a:prstGeom prst="rect">
            <a:avLst/>
          </a:prstGeom>
        </p:spPr>
      </p:pic>
      <p:sp>
        <p:nvSpPr>
          <p:cNvPr id="7" name="テキスト ボックス 6">
            <a:extLst>
              <a:ext uri="{FF2B5EF4-FFF2-40B4-BE49-F238E27FC236}">
                <a16:creationId xmlns:a16="http://schemas.microsoft.com/office/drawing/2014/main" id="{970B898F-BEE5-8DE2-84EC-FF82FEC50D02}"/>
              </a:ext>
            </a:extLst>
          </p:cNvPr>
          <p:cNvSpPr txBox="1"/>
          <p:nvPr/>
        </p:nvSpPr>
        <p:spPr>
          <a:xfrm>
            <a:off x="0" y="1559782"/>
            <a:ext cx="2723823" cy="369332"/>
          </a:xfrm>
          <a:prstGeom prst="rect">
            <a:avLst/>
          </a:prstGeom>
          <a:noFill/>
        </p:spPr>
        <p:txBody>
          <a:bodyPr wrap="none" rtlCol="0">
            <a:spAutoFit/>
          </a:bodyPr>
          <a:lstStyle/>
          <a:p>
            <a:r>
              <a:rPr kumimoji="1" lang="ja-JP" altLang="en-US"/>
              <a:t>偏光方向の周波数依存性</a:t>
            </a:r>
          </a:p>
        </p:txBody>
      </p:sp>
      <p:sp>
        <p:nvSpPr>
          <p:cNvPr id="8" name="右矢印 7">
            <a:extLst>
              <a:ext uri="{FF2B5EF4-FFF2-40B4-BE49-F238E27FC236}">
                <a16:creationId xmlns:a16="http://schemas.microsoft.com/office/drawing/2014/main" id="{BD2DDEDE-83FF-3444-B450-1EE3FABADDF5}"/>
              </a:ext>
            </a:extLst>
          </p:cNvPr>
          <p:cNvSpPr/>
          <p:nvPr/>
        </p:nvSpPr>
        <p:spPr>
          <a:xfrm>
            <a:off x="4110336" y="1502132"/>
            <a:ext cx="978408"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A25C916-AE31-7381-55D9-CFB3AF6A7660}"/>
              </a:ext>
            </a:extLst>
          </p:cNvPr>
          <p:cNvSpPr txBox="1"/>
          <p:nvPr/>
        </p:nvSpPr>
        <p:spPr>
          <a:xfrm>
            <a:off x="5088744" y="1568623"/>
            <a:ext cx="3009157" cy="369332"/>
          </a:xfrm>
          <a:prstGeom prst="rect">
            <a:avLst/>
          </a:prstGeom>
          <a:noFill/>
        </p:spPr>
        <p:txBody>
          <a:bodyPr wrap="none" rtlCol="0">
            <a:spAutoFit/>
          </a:bodyPr>
          <a:lstStyle/>
          <a:p>
            <a:r>
              <a:rPr kumimoji="1" lang="ja-JP" altLang="en-US"/>
              <a:t>周波数</a:t>
            </a:r>
            <a:r>
              <a:rPr lang="en" altLang="ja-JP" sz="1800" dirty="0">
                <a:effectLst/>
                <a:latin typeface="+mn-ea"/>
              </a:rPr>
              <a:t>Decorrelation</a:t>
            </a:r>
            <a:r>
              <a:rPr lang="ja-JP" altLang="en-US">
                <a:latin typeface="+mn-ea"/>
              </a:rPr>
              <a:t>の原因</a:t>
            </a:r>
            <a:endParaRPr kumimoji="1" lang="ja-JP" altLang="en-US"/>
          </a:p>
        </p:txBody>
      </p:sp>
      <p:sp>
        <p:nvSpPr>
          <p:cNvPr id="10" name="テキスト ボックス 9">
            <a:extLst>
              <a:ext uri="{FF2B5EF4-FFF2-40B4-BE49-F238E27FC236}">
                <a16:creationId xmlns:a16="http://schemas.microsoft.com/office/drawing/2014/main" id="{91B3401C-AB25-BA99-ECEB-B1DD1DBC7CB9}"/>
              </a:ext>
            </a:extLst>
          </p:cNvPr>
          <p:cNvSpPr txBox="1"/>
          <p:nvPr/>
        </p:nvSpPr>
        <p:spPr>
          <a:xfrm>
            <a:off x="0" y="2338414"/>
            <a:ext cx="8095486" cy="646331"/>
          </a:xfrm>
          <a:prstGeom prst="rect">
            <a:avLst/>
          </a:prstGeom>
          <a:noFill/>
          <a:ln>
            <a:solidFill>
              <a:schemeClr val="accent2"/>
            </a:solidFill>
          </a:ln>
        </p:spPr>
        <p:txBody>
          <a:bodyPr wrap="none" rtlCol="0">
            <a:spAutoFit/>
          </a:bodyPr>
          <a:lstStyle/>
          <a:p>
            <a:r>
              <a:rPr kumimoji="1" lang="en" altLang="ja-JP" dirty="0"/>
              <a:t>Q</a:t>
            </a:r>
            <a:r>
              <a:rPr kumimoji="1" lang="ja-JP" altLang="en-US"/>
              <a:t>と</a:t>
            </a:r>
            <a:r>
              <a:rPr kumimoji="1" lang="en" altLang="ja-JP" dirty="0"/>
              <a:t>U</a:t>
            </a:r>
            <a:r>
              <a:rPr kumimoji="1" lang="ja-JP" altLang="en-US"/>
              <a:t>にわずかに異なる値を用いることで</a:t>
            </a:r>
            <a:endParaRPr kumimoji="1" lang="en-US" altLang="ja-JP" dirty="0"/>
          </a:p>
          <a:p>
            <a:r>
              <a:rPr kumimoji="1" lang="ja-JP" altLang="en-US"/>
              <a:t>他の前景パラメータ（</a:t>
            </a:r>
            <a:r>
              <a:rPr kumimoji="1" lang="el-GR" altLang="ja-JP" dirty="0"/>
              <a:t>β</a:t>
            </a:r>
            <a:r>
              <a:rPr kumimoji="1" lang="en" altLang="ja-JP" dirty="0"/>
              <a:t>d</a:t>
            </a:r>
            <a:r>
              <a:rPr kumimoji="1" lang="ja-JP" altLang="en"/>
              <a:t>、</a:t>
            </a:r>
            <a:r>
              <a:rPr kumimoji="1" lang="el-GR" altLang="ja-JP" dirty="0"/>
              <a:t>β</a:t>
            </a:r>
            <a:r>
              <a:rPr kumimoji="1" lang="en" altLang="ja-JP" dirty="0"/>
              <a:t>s</a:t>
            </a:r>
            <a:r>
              <a:rPr kumimoji="1" lang="ja-JP" altLang="en"/>
              <a:t>、</a:t>
            </a:r>
            <a:r>
              <a:rPr kumimoji="1" lang="en" altLang="ja-JP" dirty="0"/>
              <a:t>Cs</a:t>
            </a:r>
            <a:r>
              <a:rPr kumimoji="1" lang="ja-JP" altLang="en-US"/>
              <a:t>など）の変動を考慮することができる。</a:t>
            </a:r>
          </a:p>
        </p:txBody>
      </p:sp>
    </p:spTree>
    <p:extLst>
      <p:ext uri="{BB962C8B-B14F-4D97-AF65-F5344CB8AC3E}">
        <p14:creationId xmlns:p14="http://schemas.microsoft.com/office/powerpoint/2010/main" val="126601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ED3379E-1CD3-365D-E1CC-764372EDE449}"/>
                  </a:ext>
                </a:extLst>
              </p:cNvPr>
              <p:cNvSpPr txBox="1"/>
              <p:nvPr/>
            </p:nvSpPr>
            <p:spPr>
              <a:xfrm>
                <a:off x="0" y="0"/>
                <a:ext cx="5590761" cy="923330"/>
              </a:xfrm>
              <a:prstGeom prst="rect">
                <a:avLst/>
              </a:prstGeom>
              <a:noFill/>
            </p:spPr>
            <p:txBody>
              <a:bodyPr wrap="none" rtlCol="0">
                <a:spAutoFit/>
              </a:bodyPr>
              <a:lstStyle/>
              <a:p>
                <a:r>
                  <a:rPr lang="en" altLang="ja-JP" sz="1800" b="1" dirty="0">
                    <a:effectLst/>
                    <a:latin typeface="+mn-ea"/>
                  </a:rPr>
                  <a:t>Decorrelation</a:t>
                </a:r>
                <a:r>
                  <a:rPr lang="ja-JP" altLang="en-US" b="1">
                    <a:latin typeface="+mn-ea"/>
                  </a:rPr>
                  <a:t>と</a:t>
                </a:r>
                <a:r>
                  <a:rPr lang="en-US" altLang="ja-JP" b="1" dirty="0">
                    <a:latin typeface="+mn-ea"/>
                  </a:rPr>
                  <a:t>2</a:t>
                </a:r>
                <a:r>
                  <a:rPr lang="ja-JP" altLang="en-US" b="1">
                    <a:latin typeface="+mn-ea"/>
                  </a:rPr>
                  <a:t>成分</a:t>
                </a:r>
                <a:r>
                  <a:rPr lang="en-US" altLang="ja-JP" b="1" dirty="0">
                    <a:latin typeface="+mn-ea"/>
                  </a:rPr>
                  <a:t>MBB</a:t>
                </a:r>
                <a:r>
                  <a:rPr lang="ja-JP" altLang="en-US" b="1">
                    <a:latin typeface="+mn-ea"/>
                  </a:rPr>
                  <a:t>ダスト：</a:t>
                </a:r>
                <a:endParaRPr lang="en-US" altLang="ja-JP" b="1" dirty="0">
                  <a:latin typeface="+mn-ea"/>
                </a:endParaRPr>
              </a:p>
              <a:p>
                <a:endParaRPr kumimoji="1" lang="en-US" altLang="ja-JP" b="1" dirty="0">
                  <a:latin typeface="+mn-ea"/>
                </a:endParaRPr>
              </a:p>
              <a:p>
                <a:r>
                  <a:rPr lang="ja-JP" altLang="en-US">
                    <a:latin typeface="+mn-ea"/>
                  </a:rPr>
                  <a:t>熱ダストの温度</a:t>
                </a:r>
                <a:r>
                  <a:rPr lang="en-US" altLang="ja-JP" dirty="0">
                    <a:latin typeface="+mn-ea"/>
                  </a:rPr>
                  <a:t>Q</a:t>
                </a:r>
                <a:r>
                  <a:rPr lang="ja-JP" altLang="en-US">
                    <a:latin typeface="+mn-ea"/>
                  </a:rPr>
                  <a:t>と</a:t>
                </a:r>
                <a:r>
                  <a:rPr lang="en-US" altLang="ja-JP" dirty="0">
                    <a:latin typeface="+mn-ea"/>
                  </a:rPr>
                  <a:t>U</a:t>
                </a:r>
                <a:r>
                  <a:rPr lang="ja-JP" altLang="en-US">
                    <a:latin typeface="+mn-ea"/>
                  </a:rPr>
                  <a:t>の</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2</m:t>
                        </m:r>
                      </m:sub>
                    </m:sSub>
                  </m:oMath>
                </a14:m>
                <a:r>
                  <a:rPr kumimoji="1" lang="ja-JP" altLang="en-US"/>
                  <a:t>を以下のように摂動させる</a:t>
                </a:r>
              </a:p>
            </p:txBody>
          </p:sp>
        </mc:Choice>
        <mc:Fallback xmlns="">
          <p:sp>
            <p:nvSpPr>
              <p:cNvPr id="2" name="テキスト ボックス 1">
                <a:extLst>
                  <a:ext uri="{FF2B5EF4-FFF2-40B4-BE49-F238E27FC236}">
                    <a16:creationId xmlns:a16="http://schemas.microsoft.com/office/drawing/2014/main" id="{3ED3379E-1CD3-365D-E1CC-764372EDE449}"/>
                  </a:ext>
                </a:extLst>
              </p:cNvPr>
              <p:cNvSpPr txBox="1">
                <a:spLocks noRot="1" noChangeAspect="1" noMove="1" noResize="1" noEditPoints="1" noAdjustHandles="1" noChangeArrowheads="1" noChangeShapeType="1" noTextEdit="1"/>
              </p:cNvSpPr>
              <p:nvPr/>
            </p:nvSpPr>
            <p:spPr>
              <a:xfrm>
                <a:off x="0" y="0"/>
                <a:ext cx="5590761" cy="923330"/>
              </a:xfrm>
              <a:prstGeom prst="rect">
                <a:avLst/>
              </a:prstGeom>
              <a:blipFill>
                <a:blip r:embed="rId2"/>
                <a:stretch>
                  <a:fillRect l="-907" t="-2740" b="-9589"/>
                </a:stretch>
              </a:blipFill>
            </p:spPr>
            <p:txBody>
              <a:bodyPr/>
              <a:lstStyle/>
              <a:p>
                <a:r>
                  <a:rPr lang="ja-JP" altLang="en-US">
                    <a:noFill/>
                  </a:rPr>
                  <a:t> </a:t>
                </a:r>
              </a:p>
            </p:txBody>
          </p:sp>
        </mc:Fallback>
      </mc:AlternateContent>
      <p:pic>
        <p:nvPicPr>
          <p:cNvPr id="4" name="図 3" descr="テキスト&#10;&#10;自動的に生成された説明">
            <a:extLst>
              <a:ext uri="{FF2B5EF4-FFF2-40B4-BE49-F238E27FC236}">
                <a16:creationId xmlns:a16="http://schemas.microsoft.com/office/drawing/2014/main" id="{6FF83291-1187-258B-652C-F0E0E43ED687}"/>
              </a:ext>
            </a:extLst>
          </p:cNvPr>
          <p:cNvPicPr>
            <a:picLocks noChangeAspect="1"/>
          </p:cNvPicPr>
          <p:nvPr/>
        </p:nvPicPr>
        <p:blipFill>
          <a:blip r:embed="rId3"/>
          <a:stretch>
            <a:fillRect/>
          </a:stretch>
        </p:blipFill>
        <p:spPr>
          <a:xfrm>
            <a:off x="0" y="923330"/>
            <a:ext cx="2819400" cy="1003300"/>
          </a:xfrm>
          <a:prstGeom prst="rect">
            <a:avLst/>
          </a:prstGeom>
        </p:spPr>
      </p:pic>
      <p:pic>
        <p:nvPicPr>
          <p:cNvPr id="6" name="図 5" descr="テキスト, 手紙&#10;&#10;自動的に生成された説明">
            <a:extLst>
              <a:ext uri="{FF2B5EF4-FFF2-40B4-BE49-F238E27FC236}">
                <a16:creationId xmlns:a16="http://schemas.microsoft.com/office/drawing/2014/main" id="{CAED79B0-97A0-5415-0BEB-69B69503EA70}"/>
              </a:ext>
            </a:extLst>
          </p:cNvPr>
          <p:cNvPicPr>
            <a:picLocks noChangeAspect="1"/>
          </p:cNvPicPr>
          <p:nvPr/>
        </p:nvPicPr>
        <p:blipFill rotWithShape="1">
          <a:blip r:embed="rId4"/>
          <a:srcRect l="4982"/>
          <a:stretch/>
        </p:blipFill>
        <p:spPr>
          <a:xfrm>
            <a:off x="0" y="2770148"/>
            <a:ext cx="4006335" cy="1524000"/>
          </a:xfrm>
          <a:prstGeom prst="rect">
            <a:avLst/>
          </a:prstGeom>
        </p:spPr>
      </p:pic>
      <p:sp>
        <p:nvSpPr>
          <p:cNvPr id="7" name="テキスト ボックス 6">
            <a:extLst>
              <a:ext uri="{FF2B5EF4-FFF2-40B4-BE49-F238E27FC236}">
                <a16:creationId xmlns:a16="http://schemas.microsoft.com/office/drawing/2014/main" id="{ED754868-2336-BFB9-5787-E2B05C65CEB9}"/>
              </a:ext>
            </a:extLst>
          </p:cNvPr>
          <p:cNvSpPr txBox="1"/>
          <p:nvPr/>
        </p:nvSpPr>
        <p:spPr>
          <a:xfrm>
            <a:off x="0" y="2123817"/>
            <a:ext cx="4477508" cy="646331"/>
          </a:xfrm>
          <a:prstGeom prst="rect">
            <a:avLst/>
          </a:prstGeom>
          <a:noFill/>
        </p:spPr>
        <p:txBody>
          <a:bodyPr wrap="none" rtlCol="0">
            <a:spAutoFit/>
          </a:bodyPr>
          <a:lstStyle/>
          <a:p>
            <a:r>
              <a:rPr kumimoji="1" lang="en-US" altLang="ja-JP" dirty="0"/>
              <a:t>353</a:t>
            </a:r>
            <a:r>
              <a:rPr kumimoji="1" lang="en" altLang="ja-JP" dirty="0"/>
              <a:t>GHz</a:t>
            </a:r>
            <a:r>
              <a:rPr kumimoji="1" lang="ja-JP" altLang="en-US"/>
              <a:t>のプランクダストの偏光マップを</a:t>
            </a:r>
            <a:endParaRPr kumimoji="1" lang="en-US" altLang="ja-JP" dirty="0"/>
          </a:p>
          <a:p>
            <a:r>
              <a:rPr kumimoji="1" lang="ja-JP" altLang="en-US"/>
              <a:t>輝度温度単位で他の周波数に外挿する。</a:t>
            </a:r>
          </a:p>
        </p:txBody>
      </p:sp>
      <p:pic>
        <p:nvPicPr>
          <p:cNvPr id="9" name="図 8" descr="テキスト&#10;&#10;低い精度で自動的に生成された説明">
            <a:extLst>
              <a:ext uri="{FF2B5EF4-FFF2-40B4-BE49-F238E27FC236}">
                <a16:creationId xmlns:a16="http://schemas.microsoft.com/office/drawing/2014/main" id="{C368E864-7A01-ED6D-D886-06FFDA74917D}"/>
              </a:ext>
            </a:extLst>
          </p:cNvPr>
          <p:cNvPicPr>
            <a:picLocks noChangeAspect="1"/>
          </p:cNvPicPr>
          <p:nvPr/>
        </p:nvPicPr>
        <p:blipFill>
          <a:blip r:embed="rId5"/>
          <a:stretch>
            <a:fillRect/>
          </a:stretch>
        </p:blipFill>
        <p:spPr>
          <a:xfrm>
            <a:off x="0" y="4515887"/>
            <a:ext cx="990600" cy="393700"/>
          </a:xfrm>
          <a:prstGeom prst="rect">
            <a:avLst/>
          </a:prstGeom>
        </p:spPr>
      </p:pic>
      <p:pic>
        <p:nvPicPr>
          <p:cNvPr id="11" name="図 10" descr="ロゴ&#10;&#10;中程度の精度で自動的に生成された説明">
            <a:extLst>
              <a:ext uri="{FF2B5EF4-FFF2-40B4-BE49-F238E27FC236}">
                <a16:creationId xmlns:a16="http://schemas.microsoft.com/office/drawing/2014/main" id="{C4DDFF4A-C11E-4992-B8BE-1FCC3238D9BB}"/>
              </a:ext>
            </a:extLst>
          </p:cNvPr>
          <p:cNvPicPr>
            <a:picLocks noChangeAspect="1"/>
          </p:cNvPicPr>
          <p:nvPr/>
        </p:nvPicPr>
        <p:blipFill rotWithShape="1">
          <a:blip r:embed="rId6"/>
          <a:srcRect t="15034"/>
          <a:stretch/>
        </p:blipFill>
        <p:spPr>
          <a:xfrm>
            <a:off x="7161599" y="3003378"/>
            <a:ext cx="1155700" cy="345303"/>
          </a:xfrm>
          <a:prstGeom prst="rect">
            <a:avLst/>
          </a:prstGeom>
        </p:spPr>
      </p:pic>
      <p:pic>
        <p:nvPicPr>
          <p:cNvPr id="13" name="図 12" descr="ロゴ&#10;&#10;自動的に生成された説明">
            <a:extLst>
              <a:ext uri="{FF2B5EF4-FFF2-40B4-BE49-F238E27FC236}">
                <a16:creationId xmlns:a16="http://schemas.microsoft.com/office/drawing/2014/main" id="{0D8305D5-E298-A554-0F92-2FAFA9D0E226}"/>
              </a:ext>
            </a:extLst>
          </p:cNvPr>
          <p:cNvPicPr>
            <a:picLocks noChangeAspect="1"/>
          </p:cNvPicPr>
          <p:nvPr/>
        </p:nvPicPr>
        <p:blipFill>
          <a:blip r:embed="rId7"/>
          <a:stretch>
            <a:fillRect/>
          </a:stretch>
        </p:blipFill>
        <p:spPr>
          <a:xfrm>
            <a:off x="8317299" y="2940052"/>
            <a:ext cx="1282700" cy="419100"/>
          </a:xfrm>
          <a:prstGeom prst="rect">
            <a:avLst/>
          </a:prstGeom>
        </p:spPr>
      </p:pic>
      <p:sp>
        <p:nvSpPr>
          <p:cNvPr id="14" name="テキスト ボックス 13">
            <a:extLst>
              <a:ext uri="{FF2B5EF4-FFF2-40B4-BE49-F238E27FC236}">
                <a16:creationId xmlns:a16="http://schemas.microsoft.com/office/drawing/2014/main" id="{AECDEB07-9500-1DA7-5057-8CF76ED88D92}"/>
              </a:ext>
            </a:extLst>
          </p:cNvPr>
          <p:cNvSpPr txBox="1"/>
          <p:nvPr/>
        </p:nvSpPr>
        <p:spPr>
          <a:xfrm>
            <a:off x="9599999" y="3003378"/>
            <a:ext cx="2467342" cy="369332"/>
          </a:xfrm>
          <a:prstGeom prst="rect">
            <a:avLst/>
          </a:prstGeom>
          <a:noFill/>
        </p:spPr>
        <p:txBody>
          <a:bodyPr wrap="none" rtlCol="0">
            <a:spAutoFit/>
          </a:bodyPr>
          <a:lstStyle/>
          <a:p>
            <a:r>
              <a:rPr kumimoji="1" lang="ja-JP" altLang="en-US"/>
              <a:t>の関係は論文の</a:t>
            </a:r>
            <a:r>
              <a:rPr kumimoji="1" lang="en-US" altLang="ja-JP" dirty="0"/>
              <a:t>(64)</a:t>
            </a:r>
            <a:r>
              <a:rPr kumimoji="1" lang="ja-JP" altLang="en-US"/>
              <a:t>式</a:t>
            </a:r>
          </a:p>
        </p:txBody>
      </p:sp>
      <p:sp>
        <p:nvSpPr>
          <p:cNvPr id="15" name="正方形/長方形 14">
            <a:extLst>
              <a:ext uri="{FF2B5EF4-FFF2-40B4-BE49-F238E27FC236}">
                <a16:creationId xmlns:a16="http://schemas.microsoft.com/office/drawing/2014/main" id="{8D0F85ED-C189-A947-4543-A66834C32CF9}"/>
              </a:ext>
            </a:extLst>
          </p:cNvPr>
          <p:cNvSpPr/>
          <p:nvPr/>
        </p:nvSpPr>
        <p:spPr>
          <a:xfrm>
            <a:off x="7161599" y="2940052"/>
            <a:ext cx="4905742" cy="488948"/>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EAA5A52-6319-92EE-1A29-DD90C7B77467}"/>
              </a:ext>
            </a:extLst>
          </p:cNvPr>
          <p:cNvSpPr txBox="1"/>
          <p:nvPr/>
        </p:nvSpPr>
        <p:spPr>
          <a:xfrm>
            <a:off x="879390" y="4562745"/>
            <a:ext cx="4467890" cy="369332"/>
          </a:xfrm>
          <a:prstGeom prst="rect">
            <a:avLst/>
          </a:prstGeom>
          <a:noFill/>
        </p:spPr>
        <p:txBody>
          <a:bodyPr wrap="none" rtlCol="0">
            <a:spAutoFit/>
          </a:bodyPr>
          <a:lstStyle/>
          <a:p>
            <a:r>
              <a:rPr kumimoji="1" lang="ja-JP" altLang="en-US"/>
              <a:t>は</a:t>
            </a:r>
            <a:r>
              <a:rPr kumimoji="1" lang="en-US" altLang="ja-JP" dirty="0"/>
              <a:t>2</a:t>
            </a:r>
            <a:r>
              <a:rPr kumimoji="1" lang="ja-JP" altLang="en-US"/>
              <a:t>成分モデルにおける周波数スペクトル</a:t>
            </a:r>
          </a:p>
        </p:txBody>
      </p:sp>
      <p:sp>
        <p:nvSpPr>
          <p:cNvPr id="17" name="テキスト ボックス 16">
            <a:extLst>
              <a:ext uri="{FF2B5EF4-FFF2-40B4-BE49-F238E27FC236}">
                <a16:creationId xmlns:a16="http://schemas.microsoft.com/office/drawing/2014/main" id="{8A1D9A38-CFB7-94A4-D0AC-C9D635626C78}"/>
              </a:ext>
            </a:extLst>
          </p:cNvPr>
          <p:cNvSpPr txBox="1"/>
          <p:nvPr/>
        </p:nvSpPr>
        <p:spPr>
          <a:xfrm>
            <a:off x="0" y="5200674"/>
            <a:ext cx="4437433" cy="369332"/>
          </a:xfrm>
          <a:prstGeom prst="rect">
            <a:avLst/>
          </a:prstGeom>
          <a:noFill/>
        </p:spPr>
        <p:txBody>
          <a:bodyPr wrap="none" rtlCol="0">
            <a:spAutoFit/>
          </a:bodyPr>
          <a:lstStyle/>
          <a:p>
            <a:r>
              <a:rPr kumimoji="1" lang="ja-JP" altLang="en-US"/>
              <a:t>平均温度</a:t>
            </a:r>
            <a:r>
              <a:rPr kumimoji="1" lang="en-US" altLang="ja-JP" dirty="0"/>
              <a:t>     </a:t>
            </a:r>
            <a:r>
              <a:rPr kumimoji="1" lang="ja-JP" altLang="en-US"/>
              <a:t>から　　　　の二つに増やす</a:t>
            </a:r>
          </a:p>
        </p:txBody>
      </p:sp>
      <p:pic>
        <p:nvPicPr>
          <p:cNvPr id="19" name="図 18">
            <a:extLst>
              <a:ext uri="{FF2B5EF4-FFF2-40B4-BE49-F238E27FC236}">
                <a16:creationId xmlns:a16="http://schemas.microsoft.com/office/drawing/2014/main" id="{E95D04F0-20F4-62CD-AE14-920220258195}"/>
              </a:ext>
            </a:extLst>
          </p:cNvPr>
          <p:cNvPicPr>
            <a:picLocks noChangeAspect="1"/>
          </p:cNvPicPr>
          <p:nvPr/>
        </p:nvPicPr>
        <p:blipFill>
          <a:blip r:embed="rId8"/>
          <a:stretch>
            <a:fillRect/>
          </a:stretch>
        </p:blipFill>
        <p:spPr>
          <a:xfrm>
            <a:off x="990600" y="5200674"/>
            <a:ext cx="304800" cy="342900"/>
          </a:xfrm>
          <a:prstGeom prst="rect">
            <a:avLst/>
          </a:prstGeom>
        </p:spPr>
      </p:pic>
      <p:pic>
        <p:nvPicPr>
          <p:cNvPr id="21" name="図 20" descr="テキスト&#10;&#10;中程度の精度で自動的に生成された説明">
            <a:extLst>
              <a:ext uri="{FF2B5EF4-FFF2-40B4-BE49-F238E27FC236}">
                <a16:creationId xmlns:a16="http://schemas.microsoft.com/office/drawing/2014/main" id="{9E7FE8A0-9B3B-26B9-E3C6-4F3E3503FD9C}"/>
              </a:ext>
            </a:extLst>
          </p:cNvPr>
          <p:cNvPicPr>
            <a:picLocks noChangeAspect="1"/>
          </p:cNvPicPr>
          <p:nvPr/>
        </p:nvPicPr>
        <p:blipFill>
          <a:blip r:embed="rId9"/>
          <a:stretch>
            <a:fillRect/>
          </a:stretch>
        </p:blipFill>
        <p:spPr>
          <a:xfrm>
            <a:off x="2327204" y="5200674"/>
            <a:ext cx="342900" cy="393700"/>
          </a:xfrm>
          <a:prstGeom prst="rect">
            <a:avLst/>
          </a:prstGeom>
        </p:spPr>
      </p:pic>
      <p:pic>
        <p:nvPicPr>
          <p:cNvPr id="23" name="図 22" descr="テキスト&#10;&#10;自動的に生成された説明">
            <a:extLst>
              <a:ext uri="{FF2B5EF4-FFF2-40B4-BE49-F238E27FC236}">
                <a16:creationId xmlns:a16="http://schemas.microsoft.com/office/drawing/2014/main" id="{5B414FDF-AC5C-3631-E538-8837BE945878}"/>
              </a:ext>
            </a:extLst>
          </p:cNvPr>
          <p:cNvPicPr>
            <a:picLocks noChangeAspect="1"/>
          </p:cNvPicPr>
          <p:nvPr/>
        </p:nvPicPr>
        <p:blipFill>
          <a:blip r:embed="rId10"/>
          <a:stretch>
            <a:fillRect/>
          </a:stretch>
        </p:blipFill>
        <p:spPr>
          <a:xfrm>
            <a:off x="1879413" y="5187974"/>
            <a:ext cx="393700" cy="368300"/>
          </a:xfrm>
          <a:prstGeom prst="rect">
            <a:avLst/>
          </a:prstGeom>
        </p:spPr>
      </p:pic>
      <p:sp>
        <p:nvSpPr>
          <p:cNvPr id="25" name="右矢印 24">
            <a:extLst>
              <a:ext uri="{FF2B5EF4-FFF2-40B4-BE49-F238E27FC236}">
                <a16:creationId xmlns:a16="http://schemas.microsoft.com/office/drawing/2014/main" id="{0C1BF988-733B-93F9-C832-09A40A2D6E6C}"/>
              </a:ext>
            </a:extLst>
          </p:cNvPr>
          <p:cNvSpPr/>
          <p:nvPr/>
        </p:nvSpPr>
        <p:spPr>
          <a:xfrm rot="10800000">
            <a:off x="4446832" y="5150575"/>
            <a:ext cx="565215" cy="465447"/>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25DDDA4-A34A-01DB-34F6-F6A537FBBB80}"/>
              </a:ext>
            </a:extLst>
          </p:cNvPr>
          <p:cNvSpPr txBox="1"/>
          <p:nvPr/>
        </p:nvSpPr>
        <p:spPr>
          <a:xfrm>
            <a:off x="5116629" y="5225042"/>
            <a:ext cx="2031325" cy="369332"/>
          </a:xfrm>
          <a:prstGeom prst="rect">
            <a:avLst/>
          </a:prstGeom>
          <a:noFill/>
        </p:spPr>
        <p:txBody>
          <a:bodyPr wrap="none" rtlCol="0">
            <a:spAutoFit/>
          </a:bodyPr>
          <a:lstStyle/>
          <a:p>
            <a:r>
              <a:rPr kumimoji="1" lang="ja-JP" altLang="en-US"/>
              <a:t>デルタマップ適応</a:t>
            </a:r>
          </a:p>
        </p:txBody>
      </p:sp>
      <p:sp>
        <p:nvSpPr>
          <p:cNvPr id="27" name="下矢印 26">
            <a:extLst>
              <a:ext uri="{FF2B5EF4-FFF2-40B4-BE49-F238E27FC236}">
                <a16:creationId xmlns:a16="http://schemas.microsoft.com/office/drawing/2014/main" id="{192C7254-C79C-122E-A7C7-593CD5733433}"/>
              </a:ext>
            </a:extLst>
          </p:cNvPr>
          <p:cNvSpPr/>
          <p:nvPr/>
        </p:nvSpPr>
        <p:spPr>
          <a:xfrm>
            <a:off x="4477508" y="5726705"/>
            <a:ext cx="484632" cy="682858"/>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8F6B2E8-9EF4-1FC0-4141-20B40D88A4B2}"/>
              </a:ext>
            </a:extLst>
          </p:cNvPr>
          <p:cNvSpPr txBox="1"/>
          <p:nvPr/>
        </p:nvSpPr>
        <p:spPr>
          <a:xfrm>
            <a:off x="2670104" y="6435146"/>
            <a:ext cx="4246675" cy="369332"/>
          </a:xfrm>
          <a:prstGeom prst="rect">
            <a:avLst/>
          </a:prstGeom>
          <a:noFill/>
        </p:spPr>
        <p:txBody>
          <a:bodyPr wrap="none" rtlCol="0">
            <a:spAutoFit/>
          </a:bodyPr>
          <a:lstStyle/>
          <a:p>
            <a:r>
              <a:rPr lang="en" altLang="ja-JP" sz="1800" dirty="0">
                <a:effectLst/>
                <a:latin typeface="+mn-ea"/>
              </a:rPr>
              <a:t>Decorrelation</a:t>
            </a:r>
            <a:r>
              <a:rPr lang="ja-JP" altLang="en-US" sz="1800">
                <a:effectLst/>
                <a:latin typeface="+mn-ea"/>
              </a:rPr>
              <a:t>が</a:t>
            </a:r>
            <a:r>
              <a:rPr lang="en-US" altLang="ja-JP" sz="1800" dirty="0">
                <a:effectLst/>
                <a:latin typeface="+mn-ea"/>
              </a:rPr>
              <a:t>r</a:t>
            </a:r>
            <a:r>
              <a:rPr lang="ja-JP" altLang="en-US" sz="1800">
                <a:effectLst/>
                <a:latin typeface="+mn-ea"/>
              </a:rPr>
              <a:t>に与える影響を確認。</a:t>
            </a:r>
            <a:endParaRPr kumimoji="1" lang="ja-JP" altLang="en-US"/>
          </a:p>
        </p:txBody>
      </p:sp>
    </p:spTree>
    <p:extLst>
      <p:ext uri="{BB962C8B-B14F-4D97-AF65-F5344CB8AC3E}">
        <p14:creationId xmlns:p14="http://schemas.microsoft.com/office/powerpoint/2010/main" val="376402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5EBF36D-D0AE-5BE5-BB65-521D221A4743}"/>
              </a:ext>
            </a:extLst>
          </p:cNvPr>
          <p:cNvSpPr txBox="1"/>
          <p:nvPr/>
        </p:nvSpPr>
        <p:spPr>
          <a:xfrm>
            <a:off x="0" y="0"/>
            <a:ext cx="2031325" cy="369332"/>
          </a:xfrm>
          <a:prstGeom prst="rect">
            <a:avLst/>
          </a:prstGeom>
          <a:noFill/>
        </p:spPr>
        <p:txBody>
          <a:bodyPr wrap="none" rtlCol="0">
            <a:spAutoFit/>
          </a:bodyPr>
          <a:lstStyle/>
          <a:p>
            <a:r>
              <a:rPr kumimoji="1" lang="ja-JP" altLang="en-US" b="1"/>
              <a:t>デルタマップ法：</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A89F849-089B-81B6-7371-6AD103121D3F}"/>
                  </a:ext>
                </a:extLst>
              </p:cNvPr>
              <p:cNvSpPr txBox="1"/>
              <p:nvPr/>
            </p:nvSpPr>
            <p:spPr>
              <a:xfrm>
                <a:off x="0" y="361773"/>
                <a:ext cx="9726509" cy="369332"/>
              </a:xfrm>
              <a:prstGeom prst="rect">
                <a:avLst/>
              </a:prstGeom>
              <a:noFill/>
            </p:spPr>
            <p:txBody>
              <a:bodyPr wrap="none" rtlCol="0">
                <a:spAutoFit/>
              </a:bodyPr>
              <a:lstStyle/>
              <a:p>
                <a:r>
                  <a:rPr kumimoji="1" lang="ja-JP" altLang="en-US"/>
                  <a:t>視線</a:t>
                </a:r>
                <a:r>
                  <a:rPr kumimoji="1" lang="en-US" altLang="ja-JP" dirty="0"/>
                  <a:t> </a:t>
                </a:r>
                <a14:m>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𝑛</m:t>
                        </m:r>
                      </m:e>
                    </m:acc>
                  </m:oMath>
                </a14:m>
                <a:r>
                  <a:rPr kumimoji="1" lang="en-US" altLang="ja-JP" dirty="0"/>
                  <a:t> </a:t>
                </a:r>
                <a:r>
                  <a:rPr kumimoji="1" lang="ja-JP" altLang="en-US"/>
                  <a:t>において、</a:t>
                </a:r>
                <a:r>
                  <a:rPr kumimoji="1" lang="en-US" altLang="ja-JP" dirty="0"/>
                  <a:t>CMB</a:t>
                </a:r>
                <a:r>
                  <a:rPr kumimoji="1" lang="ja-JP" altLang="en-US"/>
                  <a:t>の直線偏光を熱力学的温度で観測される直行する</a:t>
                </a:r>
                <a:r>
                  <a:rPr kumimoji="1" lang="en-US" altLang="ja-JP" dirty="0"/>
                  <a:t>Q</a:t>
                </a:r>
                <a:r>
                  <a:rPr kumimoji="1" lang="ja-JP" altLang="en-US"/>
                  <a:t>、</a:t>
                </a:r>
                <a:r>
                  <a:rPr kumimoji="1" lang="en-US" altLang="ja-JP" dirty="0"/>
                  <a:t>U</a:t>
                </a:r>
                <a:r>
                  <a:rPr kumimoji="1" lang="ja-JP" altLang="en-US"/>
                  <a:t>で分解する。</a:t>
                </a:r>
              </a:p>
            </p:txBody>
          </p:sp>
        </mc:Choice>
        <mc:Fallback xmlns="">
          <p:sp>
            <p:nvSpPr>
              <p:cNvPr id="4" name="テキスト ボックス 3">
                <a:extLst>
                  <a:ext uri="{FF2B5EF4-FFF2-40B4-BE49-F238E27FC236}">
                    <a16:creationId xmlns:a16="http://schemas.microsoft.com/office/drawing/2014/main" id="{AA89F849-089B-81B6-7371-6AD103121D3F}"/>
                  </a:ext>
                </a:extLst>
              </p:cNvPr>
              <p:cNvSpPr txBox="1">
                <a:spLocks noRot="1" noChangeAspect="1" noMove="1" noResize="1" noEditPoints="1" noAdjustHandles="1" noChangeArrowheads="1" noChangeShapeType="1" noTextEdit="1"/>
              </p:cNvSpPr>
              <p:nvPr/>
            </p:nvSpPr>
            <p:spPr>
              <a:xfrm>
                <a:off x="0" y="361773"/>
                <a:ext cx="9726509" cy="369332"/>
              </a:xfrm>
              <a:prstGeom prst="rect">
                <a:avLst/>
              </a:prstGeom>
              <a:blipFill>
                <a:blip r:embed="rId2"/>
                <a:stretch>
                  <a:fillRect l="-522" t="-6667" b="-26667"/>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3F394D9-CAE5-A029-3D13-1684334CE6AE}"/>
              </a:ext>
            </a:extLst>
          </p:cNvPr>
          <p:cNvPicPr>
            <a:picLocks noChangeAspect="1"/>
          </p:cNvPicPr>
          <p:nvPr/>
        </p:nvPicPr>
        <p:blipFill>
          <a:blip r:embed="rId3"/>
          <a:stretch>
            <a:fillRect/>
          </a:stretch>
        </p:blipFill>
        <p:spPr>
          <a:xfrm>
            <a:off x="-1" y="731105"/>
            <a:ext cx="4468093" cy="486624"/>
          </a:xfrm>
          <a:prstGeom prst="rect">
            <a:avLst/>
          </a:prstGeom>
        </p:spPr>
      </p:pic>
      <p:sp>
        <p:nvSpPr>
          <p:cNvPr id="7" name="テキスト ボックス 6">
            <a:extLst>
              <a:ext uri="{FF2B5EF4-FFF2-40B4-BE49-F238E27FC236}">
                <a16:creationId xmlns:a16="http://schemas.microsoft.com/office/drawing/2014/main" id="{C85CE1B6-7BD6-0BD2-C96C-97CEB075F9AB}"/>
              </a:ext>
            </a:extLst>
          </p:cNvPr>
          <p:cNvSpPr txBox="1"/>
          <p:nvPr/>
        </p:nvSpPr>
        <p:spPr>
          <a:xfrm>
            <a:off x="-10134" y="2325388"/>
            <a:ext cx="7699544" cy="369332"/>
          </a:xfrm>
          <a:prstGeom prst="rect">
            <a:avLst/>
          </a:prstGeom>
          <a:noFill/>
        </p:spPr>
        <p:txBody>
          <a:bodyPr wrap="none" rtlCol="0">
            <a:spAutoFit/>
          </a:bodyPr>
          <a:lstStyle/>
          <a:p>
            <a:r>
              <a:rPr kumimoji="1" lang="ja-JP" altLang="en-US" b="1"/>
              <a:t>前景放射：</a:t>
            </a:r>
            <a:r>
              <a:rPr kumimoji="1" lang="ja-JP" altLang="en-US"/>
              <a:t>空間変動</a:t>
            </a:r>
            <a:r>
              <a:rPr kumimoji="1" lang="en-US" altLang="ja-JP" dirty="0"/>
              <a:t>N</a:t>
            </a:r>
            <a:r>
              <a:rPr kumimoji="1" lang="ja-JP" altLang="en-US"/>
              <a:t>個のパラメータ</a:t>
            </a:r>
            <a:r>
              <a:rPr kumimoji="1" lang="en-US" altLang="ja-JP" dirty="0"/>
              <a:t>.                   </a:t>
            </a:r>
            <a:r>
              <a:rPr kumimoji="1" lang="ja-JP" altLang="en-US"/>
              <a:t>に</a:t>
            </a:r>
            <a:r>
              <a:rPr kumimoji="1" lang="en-US" altLang="ja-JP" dirty="0"/>
              <a:t>    </a:t>
            </a:r>
            <a:r>
              <a:rPr kumimoji="1" lang="ja-JP" altLang="en-US"/>
              <a:t>周波数空間で変化</a:t>
            </a:r>
          </a:p>
        </p:txBody>
      </p:sp>
      <p:pic>
        <p:nvPicPr>
          <p:cNvPr id="9" name="図 8">
            <a:extLst>
              <a:ext uri="{FF2B5EF4-FFF2-40B4-BE49-F238E27FC236}">
                <a16:creationId xmlns:a16="http://schemas.microsoft.com/office/drawing/2014/main" id="{55548FE5-9D96-9668-771A-28009E2DB302}"/>
              </a:ext>
            </a:extLst>
          </p:cNvPr>
          <p:cNvPicPr>
            <a:picLocks noChangeAspect="1"/>
          </p:cNvPicPr>
          <p:nvPr/>
        </p:nvPicPr>
        <p:blipFill>
          <a:blip r:embed="rId4"/>
          <a:stretch>
            <a:fillRect/>
          </a:stretch>
        </p:blipFill>
        <p:spPr>
          <a:xfrm>
            <a:off x="20094" y="1736901"/>
            <a:ext cx="1846660" cy="369332"/>
          </a:xfrm>
          <a:prstGeom prst="rect">
            <a:avLst/>
          </a:prstGeom>
        </p:spPr>
      </p:pic>
      <p:pic>
        <p:nvPicPr>
          <p:cNvPr id="11" name="図 10" descr="ダイアグラム&#10;&#10;低い精度で自動的に生成された説明">
            <a:extLst>
              <a:ext uri="{FF2B5EF4-FFF2-40B4-BE49-F238E27FC236}">
                <a16:creationId xmlns:a16="http://schemas.microsoft.com/office/drawing/2014/main" id="{15382413-F8DA-0380-3CDC-FF6ED880C8E5}"/>
              </a:ext>
            </a:extLst>
          </p:cNvPr>
          <p:cNvPicPr>
            <a:picLocks noChangeAspect="1"/>
          </p:cNvPicPr>
          <p:nvPr/>
        </p:nvPicPr>
        <p:blipFill>
          <a:blip r:embed="rId5"/>
          <a:stretch>
            <a:fillRect/>
          </a:stretch>
        </p:blipFill>
        <p:spPr>
          <a:xfrm>
            <a:off x="3957770" y="2325388"/>
            <a:ext cx="1562100" cy="342900"/>
          </a:xfrm>
          <a:prstGeom prst="rect">
            <a:avLst/>
          </a:prstGeom>
        </p:spPr>
      </p:pic>
      <p:pic>
        <p:nvPicPr>
          <p:cNvPr id="13" name="図 12" descr="テキスト&#10;&#10;自動的に生成された説明">
            <a:extLst>
              <a:ext uri="{FF2B5EF4-FFF2-40B4-BE49-F238E27FC236}">
                <a16:creationId xmlns:a16="http://schemas.microsoft.com/office/drawing/2014/main" id="{E778AE05-028D-D20B-3CD3-EAD317AF5B23}"/>
              </a:ext>
            </a:extLst>
          </p:cNvPr>
          <p:cNvPicPr>
            <a:picLocks noChangeAspect="1"/>
          </p:cNvPicPr>
          <p:nvPr/>
        </p:nvPicPr>
        <p:blipFill>
          <a:blip r:embed="rId6"/>
          <a:stretch>
            <a:fillRect/>
          </a:stretch>
        </p:blipFill>
        <p:spPr>
          <a:xfrm>
            <a:off x="-3548" y="2812665"/>
            <a:ext cx="2421327" cy="469249"/>
          </a:xfrm>
          <a:prstGeom prst="rect">
            <a:avLst/>
          </a:prstGeom>
        </p:spPr>
      </p:pic>
      <p:pic>
        <p:nvPicPr>
          <p:cNvPr id="15" name="図 14" descr="ロゴ&#10;&#10;中程度の精度で自動的に生成された説明">
            <a:extLst>
              <a:ext uri="{FF2B5EF4-FFF2-40B4-BE49-F238E27FC236}">
                <a16:creationId xmlns:a16="http://schemas.microsoft.com/office/drawing/2014/main" id="{72A70E5E-FAC9-2CB4-B943-FBAE64B9A4ED}"/>
              </a:ext>
            </a:extLst>
          </p:cNvPr>
          <p:cNvPicPr>
            <a:picLocks noChangeAspect="1"/>
          </p:cNvPicPr>
          <p:nvPr/>
        </p:nvPicPr>
        <p:blipFill>
          <a:blip r:embed="rId7"/>
          <a:stretch>
            <a:fillRect/>
          </a:stretch>
        </p:blipFill>
        <p:spPr>
          <a:xfrm>
            <a:off x="7897235" y="1890032"/>
            <a:ext cx="2806700" cy="596900"/>
          </a:xfrm>
          <a:prstGeom prst="rect">
            <a:avLst/>
          </a:prstGeom>
        </p:spPr>
      </p:pic>
      <p:pic>
        <p:nvPicPr>
          <p:cNvPr id="17" name="図 16" descr="ダイアグラム&#10;&#10;中程度の精度で自動的に生成された説明">
            <a:extLst>
              <a:ext uri="{FF2B5EF4-FFF2-40B4-BE49-F238E27FC236}">
                <a16:creationId xmlns:a16="http://schemas.microsoft.com/office/drawing/2014/main" id="{4E2B2A0E-88FD-B491-F87A-3EABF50E62A3}"/>
              </a:ext>
            </a:extLst>
          </p:cNvPr>
          <p:cNvPicPr>
            <a:picLocks noChangeAspect="1"/>
          </p:cNvPicPr>
          <p:nvPr/>
        </p:nvPicPr>
        <p:blipFill>
          <a:blip r:embed="rId8"/>
          <a:stretch>
            <a:fillRect/>
          </a:stretch>
        </p:blipFill>
        <p:spPr>
          <a:xfrm>
            <a:off x="2234045" y="3432589"/>
            <a:ext cx="2006600" cy="749300"/>
          </a:xfrm>
          <a:prstGeom prst="rect">
            <a:avLst/>
          </a:prstGeom>
        </p:spPr>
      </p:pic>
      <p:sp>
        <p:nvSpPr>
          <p:cNvPr id="19" name="テキスト ボックス 18">
            <a:extLst>
              <a:ext uri="{FF2B5EF4-FFF2-40B4-BE49-F238E27FC236}">
                <a16:creationId xmlns:a16="http://schemas.microsoft.com/office/drawing/2014/main" id="{9858771D-408B-A92A-CEB0-F08C07FD9961}"/>
              </a:ext>
            </a:extLst>
          </p:cNvPr>
          <p:cNvSpPr txBox="1"/>
          <p:nvPr/>
        </p:nvSpPr>
        <p:spPr>
          <a:xfrm>
            <a:off x="7897235" y="1545723"/>
            <a:ext cx="4294765" cy="369332"/>
          </a:xfrm>
          <a:prstGeom prst="rect">
            <a:avLst/>
          </a:prstGeom>
          <a:noFill/>
        </p:spPr>
        <p:txBody>
          <a:bodyPr wrap="none" rtlCol="0">
            <a:spAutoFit/>
          </a:bodyPr>
          <a:lstStyle/>
          <a:p>
            <a:r>
              <a:rPr kumimoji="1" lang="ja-JP" altLang="en-US"/>
              <a:t>輝度温度から</a:t>
            </a:r>
            <a:r>
              <a:rPr kumimoji="1" lang="en-US" altLang="ja-JP" dirty="0"/>
              <a:t>CMB</a:t>
            </a:r>
            <a:r>
              <a:rPr kumimoji="1" lang="ja-JP" altLang="en-US"/>
              <a:t>熱力学温度への変換</a:t>
            </a:r>
          </a:p>
        </p:txBody>
      </p:sp>
      <p:sp>
        <p:nvSpPr>
          <p:cNvPr id="20" name="テキスト ボックス 19">
            <a:extLst>
              <a:ext uri="{FF2B5EF4-FFF2-40B4-BE49-F238E27FC236}">
                <a16:creationId xmlns:a16="http://schemas.microsoft.com/office/drawing/2014/main" id="{D5CBD637-EC9A-94A9-6A61-49385A3D9813}"/>
              </a:ext>
            </a:extLst>
          </p:cNvPr>
          <p:cNvSpPr txBox="1"/>
          <p:nvPr/>
        </p:nvSpPr>
        <p:spPr>
          <a:xfrm>
            <a:off x="24725" y="3720224"/>
            <a:ext cx="2262158" cy="1200329"/>
          </a:xfrm>
          <a:prstGeom prst="rect">
            <a:avLst/>
          </a:prstGeom>
          <a:noFill/>
        </p:spPr>
        <p:txBody>
          <a:bodyPr wrap="none" rtlCol="0">
            <a:spAutoFit/>
          </a:bodyPr>
          <a:lstStyle/>
          <a:p>
            <a:r>
              <a:rPr kumimoji="1" lang="ja-JP" altLang="en-US" b="1"/>
              <a:t>冪乗シンクロトロン</a:t>
            </a:r>
            <a:endParaRPr kumimoji="1" lang="en-US" altLang="ja-JP" b="1" dirty="0"/>
          </a:p>
          <a:p>
            <a:endParaRPr lang="en-US" altLang="ja-JP" dirty="0"/>
          </a:p>
          <a:p>
            <a:endParaRPr kumimoji="1" lang="en-US" altLang="ja-JP" dirty="0"/>
          </a:p>
          <a:p>
            <a:r>
              <a:rPr kumimoji="1" lang="en-US" altLang="ja-JP" b="1" dirty="0"/>
              <a:t>1</a:t>
            </a:r>
            <a:r>
              <a:rPr kumimoji="1" lang="ja-JP" altLang="en-US" b="1"/>
              <a:t>成分ダスト</a:t>
            </a:r>
            <a:r>
              <a:rPr kumimoji="1" lang="en-US" altLang="ja-JP" b="1" dirty="0"/>
              <a:t>MBB</a:t>
            </a:r>
            <a:endParaRPr kumimoji="1" lang="ja-JP" altLang="en-US" b="1"/>
          </a:p>
        </p:txBody>
      </p:sp>
      <p:sp>
        <p:nvSpPr>
          <p:cNvPr id="21" name="テキスト ボックス 20">
            <a:extLst>
              <a:ext uri="{FF2B5EF4-FFF2-40B4-BE49-F238E27FC236}">
                <a16:creationId xmlns:a16="http://schemas.microsoft.com/office/drawing/2014/main" id="{9DA90238-CD3B-72AA-2FF0-9267B41A05B7}"/>
              </a:ext>
            </a:extLst>
          </p:cNvPr>
          <p:cNvSpPr txBox="1"/>
          <p:nvPr/>
        </p:nvSpPr>
        <p:spPr>
          <a:xfrm>
            <a:off x="-10134" y="1368862"/>
            <a:ext cx="1425390" cy="369332"/>
          </a:xfrm>
          <a:prstGeom prst="rect">
            <a:avLst/>
          </a:prstGeom>
          <a:noFill/>
        </p:spPr>
        <p:txBody>
          <a:bodyPr wrap="none" rtlCol="0">
            <a:spAutoFit/>
          </a:bodyPr>
          <a:lstStyle/>
          <a:p>
            <a:r>
              <a:rPr kumimoji="1" lang="en-US" altLang="ja-JP" b="1" dirty="0"/>
              <a:t>CMB</a:t>
            </a:r>
            <a:r>
              <a:rPr kumimoji="1" lang="ja-JP" altLang="en-US" b="1"/>
              <a:t>信号：</a:t>
            </a:r>
          </a:p>
        </p:txBody>
      </p:sp>
      <p:pic>
        <p:nvPicPr>
          <p:cNvPr id="24" name="図 23" descr="ダイアグラム, ベン図表&#10;&#10;自動的に生成された説明">
            <a:extLst>
              <a:ext uri="{FF2B5EF4-FFF2-40B4-BE49-F238E27FC236}">
                <a16:creationId xmlns:a16="http://schemas.microsoft.com/office/drawing/2014/main" id="{8F727CC5-FD5D-5363-96DE-00E344FFFBA3}"/>
              </a:ext>
            </a:extLst>
          </p:cNvPr>
          <p:cNvPicPr>
            <a:picLocks noChangeAspect="1"/>
          </p:cNvPicPr>
          <p:nvPr/>
        </p:nvPicPr>
        <p:blipFill>
          <a:blip r:embed="rId9"/>
          <a:stretch>
            <a:fillRect/>
          </a:stretch>
        </p:blipFill>
        <p:spPr>
          <a:xfrm>
            <a:off x="2087038" y="4434185"/>
            <a:ext cx="3505200" cy="596900"/>
          </a:xfrm>
          <a:prstGeom prst="rect">
            <a:avLst/>
          </a:prstGeom>
        </p:spPr>
      </p:pic>
      <p:sp>
        <p:nvSpPr>
          <p:cNvPr id="25" name="正方形/長方形 24">
            <a:extLst>
              <a:ext uri="{FF2B5EF4-FFF2-40B4-BE49-F238E27FC236}">
                <a16:creationId xmlns:a16="http://schemas.microsoft.com/office/drawing/2014/main" id="{FE2636B3-65FF-E86E-1DCB-6CEC98B60D2E}"/>
              </a:ext>
            </a:extLst>
          </p:cNvPr>
          <p:cNvSpPr/>
          <p:nvPr/>
        </p:nvSpPr>
        <p:spPr>
          <a:xfrm>
            <a:off x="7897235" y="1255631"/>
            <a:ext cx="4162960" cy="421841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854EDE77-B375-812B-1656-A37AD5943DE9}"/>
              </a:ext>
            </a:extLst>
          </p:cNvPr>
          <p:cNvSpPr txBox="1"/>
          <p:nvPr/>
        </p:nvSpPr>
        <p:spPr>
          <a:xfrm>
            <a:off x="7689410" y="2597783"/>
            <a:ext cx="2395207" cy="369332"/>
          </a:xfrm>
          <a:prstGeom prst="rect">
            <a:avLst/>
          </a:prstGeom>
          <a:noFill/>
        </p:spPr>
        <p:txBody>
          <a:bodyPr wrap="none" rtlCol="0">
            <a:spAutoFit/>
          </a:bodyPr>
          <a:lstStyle/>
          <a:p>
            <a:r>
              <a:rPr kumimoji="1" lang="ja-JP" altLang="en-US"/>
              <a:t>　</a:t>
            </a:r>
            <a:r>
              <a:rPr kumimoji="1" lang="en-US" altLang="ja-JP" dirty="0"/>
              <a:t>βd</a:t>
            </a:r>
            <a:r>
              <a:rPr kumimoji="1" lang="ja-JP" altLang="en-US"/>
              <a:t>スペクトル指数</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209EA4F-5B0D-B773-80B1-D85667925567}"/>
                  </a:ext>
                </a:extLst>
              </p:cNvPr>
              <p:cNvSpPr txBox="1"/>
              <p:nvPr/>
            </p:nvSpPr>
            <p:spPr>
              <a:xfrm>
                <a:off x="7970075" y="3070232"/>
                <a:ext cx="2074542" cy="369332"/>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𝑫</m:t>
                        </m:r>
                      </m:e>
                      <m:sub>
                        <m:r>
                          <m:rPr>
                            <m:sty m:val="p"/>
                          </m:rPr>
                          <a:rPr lang="en-US" altLang="ja-JP" i="1">
                            <a:latin typeface="Cambria Math" panose="02040503050406030204" pitchFamily="18" charset="0"/>
                          </a:rPr>
                          <m:t>ν</m:t>
                        </m:r>
                      </m:sub>
                    </m:sSub>
                  </m:oMath>
                </a14:m>
                <a:r>
                  <a:rPr kumimoji="1" lang="ja-JP" altLang="en-US"/>
                  <a:t>は周波数依存性</a:t>
                </a:r>
              </a:p>
            </p:txBody>
          </p:sp>
        </mc:Choice>
        <mc:Fallback xmlns="">
          <p:sp>
            <p:nvSpPr>
              <p:cNvPr id="27" name="テキスト ボックス 26">
                <a:extLst>
                  <a:ext uri="{FF2B5EF4-FFF2-40B4-BE49-F238E27FC236}">
                    <a16:creationId xmlns:a16="http://schemas.microsoft.com/office/drawing/2014/main" id="{9209EA4F-5B0D-B773-80B1-D85667925567}"/>
                  </a:ext>
                </a:extLst>
              </p:cNvPr>
              <p:cNvSpPr txBox="1">
                <a:spLocks noRot="1" noChangeAspect="1" noMove="1" noResize="1" noEditPoints="1" noAdjustHandles="1" noChangeArrowheads="1" noChangeShapeType="1" noTextEdit="1"/>
              </p:cNvSpPr>
              <p:nvPr/>
            </p:nvSpPr>
            <p:spPr>
              <a:xfrm>
                <a:off x="7970075" y="3070232"/>
                <a:ext cx="2074542" cy="369332"/>
              </a:xfrm>
              <a:prstGeom prst="rect">
                <a:avLst/>
              </a:prstGeom>
              <a:blipFill>
                <a:blip r:embed="rId10"/>
                <a:stretch>
                  <a:fillRect t="-6667" r="-1212" b="-26667"/>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BF32023F-8F7F-7570-DD5C-9D95FC7BBB7A}"/>
              </a:ext>
            </a:extLst>
          </p:cNvPr>
          <p:cNvSpPr txBox="1"/>
          <p:nvPr/>
        </p:nvSpPr>
        <p:spPr>
          <a:xfrm>
            <a:off x="7897236" y="3557035"/>
            <a:ext cx="4162960" cy="646331"/>
          </a:xfrm>
          <a:prstGeom prst="rect">
            <a:avLst/>
          </a:prstGeom>
          <a:noFill/>
        </p:spPr>
        <p:txBody>
          <a:bodyPr wrap="square" rtlCol="0">
            <a:spAutoFit/>
          </a:bodyPr>
          <a:lstStyle/>
          <a:p>
            <a:r>
              <a:rPr kumimoji="1" lang="en-US" altLang="ja-JP" dirty="0"/>
              <a:t>Sb</a:t>
            </a:r>
            <a:r>
              <a:rPr kumimoji="1" lang="ja-JP" altLang="en-US"/>
              <a:t>：輝度温度単位のピボット周波数における信号ベクトル</a:t>
            </a:r>
          </a:p>
        </p:txBody>
      </p:sp>
    </p:spTree>
    <p:extLst>
      <p:ext uri="{BB962C8B-B14F-4D97-AF65-F5344CB8AC3E}">
        <p14:creationId xmlns:p14="http://schemas.microsoft.com/office/powerpoint/2010/main" val="1994811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ヒストグラム&#10;&#10;自動的に生成された説明">
            <a:extLst>
              <a:ext uri="{FF2B5EF4-FFF2-40B4-BE49-F238E27FC236}">
                <a16:creationId xmlns:a16="http://schemas.microsoft.com/office/drawing/2014/main" id="{B00F9EAE-5137-7D7B-4D3F-104375D60C87}"/>
              </a:ext>
            </a:extLst>
          </p:cNvPr>
          <p:cNvPicPr>
            <a:picLocks noChangeAspect="1"/>
          </p:cNvPicPr>
          <p:nvPr/>
        </p:nvPicPr>
        <p:blipFill>
          <a:blip r:embed="rId2"/>
          <a:stretch>
            <a:fillRect/>
          </a:stretch>
        </p:blipFill>
        <p:spPr>
          <a:xfrm>
            <a:off x="4646141" y="0"/>
            <a:ext cx="7545859" cy="4496291"/>
          </a:xfrm>
          <a:prstGeom prst="rect">
            <a:avLst/>
          </a:prstGeom>
        </p:spPr>
      </p:pic>
      <p:pic>
        <p:nvPicPr>
          <p:cNvPr id="4" name="図 3" descr="テーブル&#10;&#10;自動的に生成された説明">
            <a:extLst>
              <a:ext uri="{FF2B5EF4-FFF2-40B4-BE49-F238E27FC236}">
                <a16:creationId xmlns:a16="http://schemas.microsoft.com/office/drawing/2014/main" id="{3BAD61F4-BA4A-4157-6171-72AF5FF64CF6}"/>
              </a:ext>
            </a:extLst>
          </p:cNvPr>
          <p:cNvPicPr>
            <a:picLocks noChangeAspect="1"/>
          </p:cNvPicPr>
          <p:nvPr/>
        </p:nvPicPr>
        <p:blipFill>
          <a:blip r:embed="rId3"/>
          <a:stretch>
            <a:fillRect/>
          </a:stretch>
        </p:blipFill>
        <p:spPr>
          <a:xfrm>
            <a:off x="4646140" y="4489667"/>
            <a:ext cx="7545860" cy="2368333"/>
          </a:xfrm>
          <a:prstGeom prst="rect">
            <a:avLst/>
          </a:prstGeom>
        </p:spPr>
      </p:pic>
      <p:sp>
        <p:nvSpPr>
          <p:cNvPr id="5" name="テキスト ボックス 4">
            <a:extLst>
              <a:ext uri="{FF2B5EF4-FFF2-40B4-BE49-F238E27FC236}">
                <a16:creationId xmlns:a16="http://schemas.microsoft.com/office/drawing/2014/main" id="{74D0541F-434A-EBA2-FFBE-B4A9556F92AB}"/>
              </a:ext>
            </a:extLst>
          </p:cNvPr>
          <p:cNvSpPr txBox="1"/>
          <p:nvPr/>
        </p:nvSpPr>
        <p:spPr>
          <a:xfrm>
            <a:off x="0" y="0"/>
            <a:ext cx="5152768" cy="3139321"/>
          </a:xfrm>
          <a:prstGeom prst="rect">
            <a:avLst/>
          </a:prstGeom>
          <a:noFill/>
        </p:spPr>
        <p:txBody>
          <a:bodyPr wrap="square" rtlCol="0">
            <a:spAutoFit/>
          </a:bodyPr>
          <a:lstStyle/>
          <a:p>
            <a:r>
              <a:rPr kumimoji="1" lang="ja-JP" altLang="en-US">
                <a:latin typeface="HGPSoeiKakugothicUB" panose="020B0900000000000000" pitchFamily="34" charset="-128"/>
                <a:ea typeface="HGPSoeiKakugothicUB" panose="020B0900000000000000" pitchFamily="34" charset="-128"/>
              </a:rPr>
              <a:t>結果：</a:t>
            </a:r>
            <a:endParaRPr kumimoji="1" lang="en-US" altLang="ja-JP" dirty="0">
              <a:latin typeface="HGPSoeiKakugothicUB" panose="020B0900000000000000" pitchFamily="34" charset="-128"/>
              <a:ea typeface="HGPSoeiKakugothicUB" panose="020B0900000000000000" pitchFamily="34" charset="-128"/>
            </a:endParaRPr>
          </a:p>
          <a:p>
            <a:endParaRPr lang="en-US" altLang="ja-JP" dirty="0">
              <a:latin typeface="HGPSoeiKakugothicUB" panose="020B0900000000000000" pitchFamily="34" charset="-128"/>
              <a:ea typeface="HGPSoeiKakugothicUB" panose="020B0900000000000000" pitchFamily="34" charset="-128"/>
            </a:endParaRPr>
          </a:p>
          <a:p>
            <a:r>
              <a:rPr lang="ja-JP" altLang="en-US">
                <a:latin typeface="+mn-ea"/>
              </a:rPr>
              <a:t>　</a:t>
            </a:r>
            <a:r>
              <a:rPr lang="en-US" altLang="ja-JP" dirty="0">
                <a:latin typeface="+mn-ea"/>
              </a:rPr>
              <a:t>βd</a:t>
            </a:r>
            <a:r>
              <a:rPr lang="ja-JP" altLang="en-US">
                <a:latin typeface="+mn-ea"/>
              </a:rPr>
              <a:t>のベストフィット値をシフトさせてている</a:t>
            </a:r>
            <a:endParaRPr lang="en-US" altLang="ja-JP" dirty="0">
              <a:latin typeface="+mn-ea"/>
            </a:endParaRPr>
          </a:p>
          <a:p>
            <a:r>
              <a:rPr lang="ja-JP" altLang="en-US">
                <a:latin typeface="+mn-ea"/>
              </a:rPr>
              <a:t>　</a:t>
            </a:r>
            <a:endParaRPr lang="en-US" altLang="ja-JP" dirty="0">
              <a:latin typeface="+mn-ea"/>
            </a:endParaRPr>
          </a:p>
          <a:p>
            <a:r>
              <a:rPr lang="ja-JP" altLang="en-US">
                <a:latin typeface="+mn-ea"/>
              </a:rPr>
              <a:t>　</a:t>
            </a:r>
            <a:r>
              <a:rPr lang="en-US" altLang="ja-JP" dirty="0">
                <a:latin typeface="+mn-ea"/>
              </a:rPr>
              <a:t>r</a:t>
            </a:r>
            <a:r>
              <a:rPr lang="ja-JP" altLang="en-US">
                <a:latin typeface="+mn-ea"/>
              </a:rPr>
              <a:t>に関しては、影響なし</a:t>
            </a:r>
            <a:endParaRPr lang="en-US" altLang="ja-JP" dirty="0">
              <a:latin typeface="+mn-ea"/>
            </a:endParaRPr>
          </a:p>
          <a:p>
            <a:endParaRPr lang="en-US" altLang="ja-JP" dirty="0">
              <a:latin typeface="+mn-ea"/>
            </a:endParaRPr>
          </a:p>
          <a:p>
            <a:r>
              <a:rPr lang="ja-JP" altLang="en-US">
                <a:latin typeface="+mn-ea"/>
              </a:rPr>
              <a:t>デルタマップ法</a:t>
            </a:r>
            <a:endParaRPr lang="en-US" altLang="ja-JP" dirty="0">
              <a:latin typeface="+mn-ea"/>
            </a:endParaRPr>
          </a:p>
          <a:p>
            <a:endParaRPr lang="en-US" altLang="ja-JP" dirty="0">
              <a:latin typeface="+mn-ea"/>
            </a:endParaRPr>
          </a:p>
          <a:p>
            <a:endParaRPr lang="en-US" altLang="ja-JP" dirty="0">
              <a:latin typeface="+mn-ea"/>
            </a:endParaRPr>
          </a:p>
          <a:p>
            <a:r>
              <a:rPr lang="ja-JP" altLang="en-US">
                <a:latin typeface="+mn-ea"/>
              </a:rPr>
              <a:t>前景パラメータに起因する周波数</a:t>
            </a:r>
            <a:r>
              <a:rPr lang="en" altLang="ja-JP" sz="1800" dirty="0">
                <a:effectLst/>
                <a:latin typeface="+mn-ea"/>
              </a:rPr>
              <a:t>Decorrelation</a:t>
            </a:r>
            <a:r>
              <a:rPr lang="ja-JP" altLang="en-US">
                <a:latin typeface="+mn-ea"/>
              </a:rPr>
              <a:t>を摂動</a:t>
            </a:r>
            <a:r>
              <a:rPr lang="en-US" altLang="ja-JP" dirty="0">
                <a:latin typeface="+mn-ea"/>
              </a:rPr>
              <a:t>1</a:t>
            </a:r>
            <a:r>
              <a:rPr lang="ja-JP" altLang="en-US">
                <a:latin typeface="+mn-ea"/>
              </a:rPr>
              <a:t>次まで一貫して扱うことができる</a:t>
            </a:r>
            <a:endParaRPr lang="en-US" altLang="ja-JP" dirty="0">
              <a:latin typeface="+mn-ea"/>
            </a:endParaRPr>
          </a:p>
        </p:txBody>
      </p:sp>
      <p:sp>
        <p:nvSpPr>
          <p:cNvPr id="6" name="下矢印 5">
            <a:extLst>
              <a:ext uri="{FF2B5EF4-FFF2-40B4-BE49-F238E27FC236}">
                <a16:creationId xmlns:a16="http://schemas.microsoft.com/office/drawing/2014/main" id="{B6AF029B-3DF2-A5D4-7CFB-E9742E36E57D}"/>
              </a:ext>
            </a:extLst>
          </p:cNvPr>
          <p:cNvSpPr/>
          <p:nvPr/>
        </p:nvSpPr>
        <p:spPr>
          <a:xfrm>
            <a:off x="642551" y="1976296"/>
            <a:ext cx="484632" cy="543698"/>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298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93B1C37-6EBE-32E5-2CFC-4ADDEC19DF59}"/>
              </a:ext>
            </a:extLst>
          </p:cNvPr>
          <p:cNvSpPr txBox="1"/>
          <p:nvPr/>
        </p:nvSpPr>
        <p:spPr>
          <a:xfrm>
            <a:off x="0" y="0"/>
            <a:ext cx="8169224" cy="369332"/>
          </a:xfrm>
          <a:prstGeom prst="rect">
            <a:avLst/>
          </a:prstGeom>
          <a:noFill/>
        </p:spPr>
        <p:txBody>
          <a:bodyPr wrap="none" rtlCol="0">
            <a:spAutoFit/>
          </a:bodyPr>
          <a:lstStyle/>
          <a:p>
            <a:r>
              <a:rPr kumimoji="1" lang="en-US" altLang="ja-JP" b="1" dirty="0"/>
              <a:t>AME:</a:t>
            </a:r>
            <a:r>
              <a:rPr kumimoji="1" lang="ja-JP" altLang="en-US" b="1"/>
              <a:t>まだ変更特性が知られていないが偏光成分として存在する可能性あり</a:t>
            </a:r>
            <a:endParaRPr kumimoji="1" lang="en-US" altLang="ja-JP" b="1" dirty="0"/>
          </a:p>
        </p:txBody>
      </p:sp>
      <p:sp>
        <p:nvSpPr>
          <p:cNvPr id="5" name="テキスト ボックス 4">
            <a:extLst>
              <a:ext uri="{FF2B5EF4-FFF2-40B4-BE49-F238E27FC236}">
                <a16:creationId xmlns:a16="http://schemas.microsoft.com/office/drawing/2014/main" id="{DAC8B84C-CB93-ACB8-45BE-EBD4CEDF742D}"/>
              </a:ext>
            </a:extLst>
          </p:cNvPr>
          <p:cNvSpPr txBox="1"/>
          <p:nvPr/>
        </p:nvSpPr>
        <p:spPr>
          <a:xfrm>
            <a:off x="0" y="2298357"/>
            <a:ext cx="5686172" cy="369332"/>
          </a:xfrm>
          <a:prstGeom prst="rect">
            <a:avLst/>
          </a:prstGeom>
          <a:noFill/>
        </p:spPr>
        <p:txBody>
          <a:bodyPr wrap="none" rtlCol="0">
            <a:spAutoFit/>
          </a:bodyPr>
          <a:lstStyle/>
          <a:p>
            <a:r>
              <a:rPr kumimoji="1" lang="en" altLang="ja-JP" b="1" dirty="0"/>
              <a:t>CMB+</a:t>
            </a:r>
            <a:r>
              <a:rPr kumimoji="1" lang="ja-JP" altLang="en-US" b="1"/>
              <a:t>冪乗シンクロトロン</a:t>
            </a:r>
            <a:r>
              <a:rPr kumimoji="1" lang="en-US" altLang="ja-JP" b="1" dirty="0"/>
              <a:t>+1</a:t>
            </a:r>
            <a:r>
              <a:rPr kumimoji="1" lang="ja-JP" altLang="en-US" b="1"/>
              <a:t>成分</a:t>
            </a:r>
            <a:r>
              <a:rPr kumimoji="1" lang="en" altLang="ja-JP" b="1" dirty="0"/>
              <a:t>MBB</a:t>
            </a:r>
            <a:r>
              <a:rPr kumimoji="1" lang="ja-JP" altLang="en-US" b="1"/>
              <a:t>ダスト</a:t>
            </a:r>
            <a:r>
              <a:rPr kumimoji="1" lang="en-US" altLang="ja-JP" b="1" dirty="0"/>
              <a:t>+</a:t>
            </a:r>
            <a:r>
              <a:rPr kumimoji="1" lang="en" altLang="ja-JP" b="1" dirty="0"/>
              <a:t>AME</a:t>
            </a:r>
            <a:endParaRPr kumimoji="1" lang="ja-JP" altLang="en-US" b="1"/>
          </a:p>
        </p:txBody>
      </p:sp>
      <p:sp>
        <p:nvSpPr>
          <p:cNvPr id="6" name="テキスト ボックス 5">
            <a:extLst>
              <a:ext uri="{FF2B5EF4-FFF2-40B4-BE49-F238E27FC236}">
                <a16:creationId xmlns:a16="http://schemas.microsoft.com/office/drawing/2014/main" id="{9A8C9239-B40E-B341-448B-2F0CBDAB80E0}"/>
              </a:ext>
            </a:extLst>
          </p:cNvPr>
          <p:cNvSpPr txBox="1"/>
          <p:nvPr/>
        </p:nvSpPr>
        <p:spPr>
          <a:xfrm>
            <a:off x="3830595" y="580768"/>
            <a:ext cx="6247223" cy="369332"/>
          </a:xfrm>
          <a:prstGeom prst="rect">
            <a:avLst/>
          </a:prstGeom>
          <a:noFill/>
        </p:spPr>
        <p:txBody>
          <a:bodyPr wrap="none" rtlCol="0">
            <a:spAutoFit/>
          </a:bodyPr>
          <a:lstStyle/>
          <a:p>
            <a:r>
              <a:rPr kumimoji="1" lang="ja-JP" altLang="en-US"/>
              <a:t>シンクロトロン</a:t>
            </a:r>
            <a:r>
              <a:rPr kumimoji="1" lang="en-US" altLang="ja-JP" dirty="0"/>
              <a:t>+AME</a:t>
            </a:r>
            <a:r>
              <a:rPr kumimoji="1" lang="ja-JP" altLang="en-US"/>
              <a:t>　で</a:t>
            </a:r>
            <a:r>
              <a:rPr kumimoji="1" lang="en-US" altLang="ja-JP" dirty="0"/>
              <a:t>r</a:t>
            </a:r>
            <a:r>
              <a:rPr kumimoji="1" lang="ja-JP" altLang="en-US"/>
              <a:t>の推定に間接的に影響を与える</a:t>
            </a:r>
          </a:p>
        </p:txBody>
      </p:sp>
      <p:sp>
        <p:nvSpPr>
          <p:cNvPr id="7" name="テキスト ボックス 6">
            <a:extLst>
              <a:ext uri="{FF2B5EF4-FFF2-40B4-BE49-F238E27FC236}">
                <a16:creationId xmlns:a16="http://schemas.microsoft.com/office/drawing/2014/main" id="{B6A45B49-A46A-9496-C761-BF14093A1C6A}"/>
              </a:ext>
            </a:extLst>
          </p:cNvPr>
          <p:cNvSpPr txBox="1"/>
          <p:nvPr/>
        </p:nvSpPr>
        <p:spPr>
          <a:xfrm>
            <a:off x="0" y="580768"/>
            <a:ext cx="3227165" cy="369332"/>
          </a:xfrm>
          <a:prstGeom prst="rect">
            <a:avLst/>
          </a:prstGeom>
          <a:noFill/>
        </p:spPr>
        <p:txBody>
          <a:bodyPr wrap="none" rtlCol="0">
            <a:spAutoFit/>
          </a:bodyPr>
          <a:lstStyle/>
          <a:p>
            <a:r>
              <a:rPr kumimoji="1" lang="en-US" altLang="ja-JP" dirty="0"/>
              <a:t>AME</a:t>
            </a:r>
            <a:r>
              <a:rPr kumimoji="1" lang="ja-JP" altLang="en-US"/>
              <a:t>のみでは寄与がほぼなし</a:t>
            </a:r>
          </a:p>
        </p:txBody>
      </p:sp>
      <p:sp>
        <p:nvSpPr>
          <p:cNvPr id="8" name="右矢印 7">
            <a:extLst>
              <a:ext uri="{FF2B5EF4-FFF2-40B4-BE49-F238E27FC236}">
                <a16:creationId xmlns:a16="http://schemas.microsoft.com/office/drawing/2014/main" id="{77248617-8185-0DCD-EC5B-B13F110A821C}"/>
              </a:ext>
            </a:extLst>
          </p:cNvPr>
          <p:cNvSpPr/>
          <p:nvPr/>
        </p:nvSpPr>
        <p:spPr>
          <a:xfrm>
            <a:off x="3285186" y="523118"/>
            <a:ext cx="487388"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a:extLst>
              <a:ext uri="{FF2B5EF4-FFF2-40B4-BE49-F238E27FC236}">
                <a16:creationId xmlns:a16="http://schemas.microsoft.com/office/drawing/2014/main" id="{55F04A97-A884-2464-5289-0AD5992000E9}"/>
              </a:ext>
            </a:extLst>
          </p:cNvPr>
          <p:cNvSpPr/>
          <p:nvPr/>
        </p:nvSpPr>
        <p:spPr>
          <a:xfrm>
            <a:off x="6469574" y="920579"/>
            <a:ext cx="484632" cy="481914"/>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CEFCEEF-9080-6A2C-4E3D-F7353E662B79}"/>
              </a:ext>
            </a:extLst>
          </p:cNvPr>
          <p:cNvSpPr txBox="1"/>
          <p:nvPr/>
        </p:nvSpPr>
        <p:spPr>
          <a:xfrm>
            <a:off x="3601365" y="1386701"/>
            <a:ext cx="6705682" cy="369332"/>
          </a:xfrm>
          <a:prstGeom prst="rect">
            <a:avLst/>
          </a:prstGeom>
          <a:noFill/>
        </p:spPr>
        <p:txBody>
          <a:bodyPr wrap="none" rtlCol="0">
            <a:spAutoFit/>
          </a:bodyPr>
          <a:lstStyle/>
          <a:p>
            <a:r>
              <a:rPr kumimoji="1" lang="ja-JP" altLang="en-US"/>
              <a:t>間接的な影響をシンクロトロン曲率パラメータ</a:t>
            </a:r>
            <a:r>
              <a:rPr kumimoji="1" lang="en" altLang="ja-JP" dirty="0"/>
              <a:t>Cs</a:t>
            </a:r>
            <a:r>
              <a:rPr kumimoji="1" lang="ja-JP" altLang="en-US"/>
              <a:t>に吸収させる</a:t>
            </a:r>
          </a:p>
        </p:txBody>
      </p:sp>
      <p:sp>
        <p:nvSpPr>
          <p:cNvPr id="11" name="テキスト ボックス 10">
            <a:extLst>
              <a:ext uri="{FF2B5EF4-FFF2-40B4-BE49-F238E27FC236}">
                <a16:creationId xmlns:a16="http://schemas.microsoft.com/office/drawing/2014/main" id="{1C4F99AF-2207-635C-B056-7076230A928C}"/>
              </a:ext>
            </a:extLst>
          </p:cNvPr>
          <p:cNvSpPr txBox="1"/>
          <p:nvPr/>
        </p:nvSpPr>
        <p:spPr>
          <a:xfrm>
            <a:off x="0" y="2773402"/>
            <a:ext cx="4772460" cy="369332"/>
          </a:xfrm>
          <a:prstGeom prst="rect">
            <a:avLst/>
          </a:prstGeom>
          <a:noFill/>
        </p:spPr>
        <p:txBody>
          <a:bodyPr wrap="none" rtlCol="0">
            <a:spAutoFit/>
          </a:bodyPr>
          <a:lstStyle/>
          <a:p>
            <a:r>
              <a:rPr kumimoji="1" lang="en" altLang="ja-JP" dirty="0"/>
              <a:t> </a:t>
            </a:r>
            <a:r>
              <a:rPr kumimoji="1" lang="ja-JP" altLang="en-US"/>
              <a:t>使用周波数</a:t>
            </a:r>
            <a:r>
              <a:rPr kumimoji="1" lang="en" altLang="ja-JP" dirty="0"/>
              <a:t>(40, 60, 140, 230, 280, 340) GHz</a:t>
            </a:r>
            <a:endParaRPr kumimoji="1" lang="ja-JP" altLang="en-US"/>
          </a:p>
        </p:txBody>
      </p:sp>
      <p:sp>
        <p:nvSpPr>
          <p:cNvPr id="12" name="テキスト ボックス 11">
            <a:extLst>
              <a:ext uri="{FF2B5EF4-FFF2-40B4-BE49-F238E27FC236}">
                <a16:creationId xmlns:a16="http://schemas.microsoft.com/office/drawing/2014/main" id="{845EC689-F315-3ED2-C191-6EE0FE6B82BE}"/>
              </a:ext>
            </a:extLst>
          </p:cNvPr>
          <p:cNvSpPr txBox="1"/>
          <p:nvPr/>
        </p:nvSpPr>
        <p:spPr>
          <a:xfrm>
            <a:off x="26960" y="3429000"/>
            <a:ext cx="7003840" cy="369332"/>
          </a:xfrm>
          <a:prstGeom prst="rect">
            <a:avLst/>
          </a:prstGeom>
          <a:noFill/>
        </p:spPr>
        <p:txBody>
          <a:bodyPr wrap="none" rtlCol="0">
            <a:spAutoFit/>
          </a:bodyPr>
          <a:lstStyle/>
          <a:p>
            <a:r>
              <a:rPr kumimoji="1" lang="en" altLang="ja-JP" dirty="0"/>
              <a:t>AME</a:t>
            </a:r>
            <a:r>
              <a:rPr kumimoji="1" lang="ja-JP" altLang="en-US"/>
              <a:t>は最適なシンクロトロンを変化させることで</a:t>
            </a:r>
            <a:r>
              <a:rPr kumimoji="1" lang="en" altLang="ja-JP" dirty="0"/>
              <a:t>r</a:t>
            </a:r>
            <a:r>
              <a:rPr kumimoji="1" lang="ja-JP" altLang="en-US"/>
              <a:t>に影響を与える</a:t>
            </a:r>
          </a:p>
        </p:txBody>
      </p:sp>
      <p:sp>
        <p:nvSpPr>
          <p:cNvPr id="13" name="テキスト ボックス 12">
            <a:extLst>
              <a:ext uri="{FF2B5EF4-FFF2-40B4-BE49-F238E27FC236}">
                <a16:creationId xmlns:a16="http://schemas.microsoft.com/office/drawing/2014/main" id="{E5EE8C52-9463-0964-A6B4-3341E4C5F316}"/>
              </a:ext>
            </a:extLst>
          </p:cNvPr>
          <p:cNvSpPr txBox="1"/>
          <p:nvPr/>
        </p:nvSpPr>
        <p:spPr>
          <a:xfrm>
            <a:off x="26960" y="4227382"/>
            <a:ext cx="6878806" cy="369332"/>
          </a:xfrm>
          <a:prstGeom prst="rect">
            <a:avLst/>
          </a:prstGeom>
          <a:noFill/>
        </p:spPr>
        <p:txBody>
          <a:bodyPr wrap="none" rtlCol="0">
            <a:spAutoFit/>
          </a:bodyPr>
          <a:lstStyle/>
          <a:p>
            <a:r>
              <a:rPr kumimoji="1" lang="ja-JP" altLang="en-US"/>
              <a:t>シンクロトロンスペクトルに曲率を加えデルタマップ法を実装</a:t>
            </a:r>
          </a:p>
        </p:txBody>
      </p:sp>
      <p:sp>
        <p:nvSpPr>
          <p:cNvPr id="14" name="テキスト ボックス 13">
            <a:extLst>
              <a:ext uri="{FF2B5EF4-FFF2-40B4-BE49-F238E27FC236}">
                <a16:creationId xmlns:a16="http://schemas.microsoft.com/office/drawing/2014/main" id="{11967326-87FA-2A80-4A4A-AC13C6CFDE2C}"/>
              </a:ext>
            </a:extLst>
          </p:cNvPr>
          <p:cNvSpPr txBox="1"/>
          <p:nvPr/>
        </p:nvSpPr>
        <p:spPr>
          <a:xfrm>
            <a:off x="26960" y="4695901"/>
            <a:ext cx="4921540" cy="2031325"/>
          </a:xfrm>
          <a:prstGeom prst="rect">
            <a:avLst/>
          </a:prstGeom>
          <a:noFill/>
        </p:spPr>
        <p:txBody>
          <a:bodyPr wrap="none" rtlCol="0">
            <a:spAutoFit/>
          </a:bodyPr>
          <a:lstStyle/>
          <a:p>
            <a:endParaRPr lang="en-US" altLang="ja-JP" dirty="0"/>
          </a:p>
          <a:p>
            <a:r>
              <a:rPr lang="en-US" altLang="ja-JP" dirty="0"/>
              <a:t>pivot </a:t>
            </a:r>
            <a:r>
              <a:rPr lang="en-US" altLang="ja-JP" dirty="0" err="1"/>
              <a:t>scaleν</a:t>
            </a:r>
            <a:r>
              <a:rPr kumimoji="1" lang="en" altLang="ja-JP" dirty="0"/>
              <a:t>s</a:t>
            </a:r>
            <a:r>
              <a:rPr kumimoji="1" lang="ja-JP" altLang="en"/>
              <a:t>＝</a:t>
            </a:r>
            <a:r>
              <a:rPr kumimoji="1" lang="en" altLang="ja-JP" dirty="0"/>
              <a:t>40GHz</a:t>
            </a:r>
            <a:r>
              <a:rPr kumimoji="1" lang="ja-JP" altLang="en-US"/>
              <a:t>と</a:t>
            </a:r>
            <a:r>
              <a:rPr kumimoji="1" lang="en-US" altLang="ja-JP" dirty="0"/>
              <a:t>50</a:t>
            </a:r>
            <a:r>
              <a:rPr kumimoji="1" lang="en" altLang="ja-JP" dirty="0"/>
              <a:t>GHz</a:t>
            </a:r>
            <a:r>
              <a:rPr kumimoji="1" lang="ja-JP" altLang="en-US"/>
              <a:t>の二つを試す</a:t>
            </a:r>
            <a:endParaRPr kumimoji="1" lang="en-US" altLang="ja-JP" dirty="0"/>
          </a:p>
          <a:p>
            <a:endParaRPr lang="en-US" altLang="ja-JP" dirty="0"/>
          </a:p>
          <a:p>
            <a:r>
              <a:rPr lang="en-US" altLang="ja-JP" dirty="0" err="1"/>
              <a:t>ν</a:t>
            </a:r>
            <a:r>
              <a:rPr kumimoji="1" lang="en" altLang="ja-JP" dirty="0"/>
              <a:t>s</a:t>
            </a:r>
            <a:r>
              <a:rPr kumimoji="1" lang="ja-JP" altLang="en-US"/>
              <a:t>は</a:t>
            </a:r>
            <a:endParaRPr lang="en-US" altLang="ja-JP" dirty="0"/>
          </a:p>
          <a:p>
            <a:r>
              <a:rPr kumimoji="1" lang="en-US" altLang="ja-JP" dirty="0"/>
              <a:t>CMB</a:t>
            </a:r>
            <a:r>
              <a:rPr kumimoji="1" lang="ja-JP" altLang="en-US"/>
              <a:t>クリーニングではキャンセル</a:t>
            </a:r>
            <a:endParaRPr kumimoji="1" lang="en-US" altLang="ja-JP" dirty="0"/>
          </a:p>
          <a:p>
            <a:endParaRPr lang="en-US" altLang="ja-JP" dirty="0"/>
          </a:p>
          <a:p>
            <a:r>
              <a:rPr kumimoji="1" lang="ja-JP" altLang="en-US"/>
              <a:t>シンクロトロンパラメータの意味を変える</a:t>
            </a:r>
          </a:p>
        </p:txBody>
      </p:sp>
    </p:spTree>
    <p:extLst>
      <p:ext uri="{BB962C8B-B14F-4D97-AF65-F5344CB8AC3E}">
        <p14:creationId xmlns:p14="http://schemas.microsoft.com/office/powerpoint/2010/main" val="3308007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グラフ, 散布図&#10;&#10;自動的に生成された説明">
            <a:extLst>
              <a:ext uri="{FF2B5EF4-FFF2-40B4-BE49-F238E27FC236}">
                <a16:creationId xmlns:a16="http://schemas.microsoft.com/office/drawing/2014/main" id="{EF81A969-686C-8A4A-DFA8-9734FFFB5E63}"/>
              </a:ext>
            </a:extLst>
          </p:cNvPr>
          <p:cNvPicPr>
            <a:picLocks noChangeAspect="1"/>
          </p:cNvPicPr>
          <p:nvPr/>
        </p:nvPicPr>
        <p:blipFill>
          <a:blip r:embed="rId2"/>
          <a:stretch>
            <a:fillRect/>
          </a:stretch>
        </p:blipFill>
        <p:spPr>
          <a:xfrm>
            <a:off x="4559300" y="622300"/>
            <a:ext cx="7632700" cy="6235700"/>
          </a:xfrm>
          <a:prstGeom prst="rect">
            <a:avLst/>
          </a:prstGeom>
        </p:spPr>
      </p:pic>
      <p:sp>
        <p:nvSpPr>
          <p:cNvPr id="5" name="テキスト ボックス 4">
            <a:extLst>
              <a:ext uri="{FF2B5EF4-FFF2-40B4-BE49-F238E27FC236}">
                <a16:creationId xmlns:a16="http://schemas.microsoft.com/office/drawing/2014/main" id="{51FBF6F5-130C-A7DE-6347-D45DB53F5747}"/>
              </a:ext>
            </a:extLst>
          </p:cNvPr>
          <p:cNvSpPr txBox="1"/>
          <p:nvPr/>
        </p:nvSpPr>
        <p:spPr>
          <a:xfrm>
            <a:off x="0" y="0"/>
            <a:ext cx="7446269" cy="923330"/>
          </a:xfrm>
          <a:prstGeom prst="rect">
            <a:avLst/>
          </a:prstGeom>
          <a:noFill/>
        </p:spPr>
        <p:txBody>
          <a:bodyPr wrap="none" rtlCol="0">
            <a:spAutoFit/>
          </a:bodyPr>
          <a:lstStyle/>
          <a:p>
            <a:r>
              <a:rPr kumimoji="1" lang="en" altLang="ja-JP" dirty="0"/>
              <a:t>CMB+AME+</a:t>
            </a:r>
            <a:r>
              <a:rPr kumimoji="1" lang="ja-JP" altLang="en-US"/>
              <a:t>べき乗シンクロトロン</a:t>
            </a:r>
            <a:r>
              <a:rPr kumimoji="1" lang="en-US" altLang="ja-JP" dirty="0"/>
              <a:t>+1</a:t>
            </a:r>
            <a:r>
              <a:rPr kumimoji="1" lang="ja-JP" altLang="en-US"/>
              <a:t>成分</a:t>
            </a:r>
            <a:r>
              <a:rPr kumimoji="1" lang="en" altLang="ja-JP" dirty="0"/>
              <a:t>MBB</a:t>
            </a:r>
            <a:r>
              <a:rPr kumimoji="1" lang="ja-JP" altLang="en-US"/>
              <a:t>ダスト放射（上の段）</a:t>
            </a:r>
            <a:endParaRPr kumimoji="1" lang="en-US" altLang="ja-JP" dirty="0"/>
          </a:p>
          <a:p>
            <a:endParaRPr lang="en-US" altLang="ja-JP" dirty="0"/>
          </a:p>
          <a:p>
            <a:endParaRPr kumimoji="1" lang="ja-JP" altLang="en-US"/>
          </a:p>
        </p:txBody>
      </p:sp>
      <p:sp>
        <p:nvSpPr>
          <p:cNvPr id="6" name="テキスト ボックス 5">
            <a:extLst>
              <a:ext uri="{FF2B5EF4-FFF2-40B4-BE49-F238E27FC236}">
                <a16:creationId xmlns:a16="http://schemas.microsoft.com/office/drawing/2014/main" id="{87F1368E-1ACE-AD1D-00D7-8164D7FB1F60}"/>
              </a:ext>
            </a:extLst>
          </p:cNvPr>
          <p:cNvSpPr txBox="1"/>
          <p:nvPr/>
        </p:nvSpPr>
        <p:spPr>
          <a:xfrm>
            <a:off x="0" y="2187147"/>
            <a:ext cx="1992853" cy="369332"/>
          </a:xfrm>
          <a:prstGeom prst="rect">
            <a:avLst/>
          </a:prstGeom>
          <a:noFill/>
        </p:spPr>
        <p:txBody>
          <a:bodyPr wrap="none" rtlCol="0">
            <a:spAutoFit/>
          </a:bodyPr>
          <a:lstStyle/>
          <a:p>
            <a:r>
              <a:rPr lang="en-US" altLang="ja-JP" dirty="0"/>
              <a:t> r</a:t>
            </a:r>
            <a:r>
              <a:rPr lang="ja-JP" altLang="en-US"/>
              <a:t>と</a:t>
            </a:r>
            <a:r>
              <a:rPr lang="en-US" altLang="ja-JP" dirty="0"/>
              <a:t>Cs</a:t>
            </a:r>
            <a:r>
              <a:rPr lang="ja-JP" altLang="en-US"/>
              <a:t>の相関なし</a:t>
            </a:r>
            <a:endParaRPr kumimoji="1" lang="ja-JP" altLang="en-US"/>
          </a:p>
        </p:txBody>
      </p:sp>
    </p:spTree>
    <p:extLst>
      <p:ext uri="{BB962C8B-B14F-4D97-AF65-F5344CB8AC3E}">
        <p14:creationId xmlns:p14="http://schemas.microsoft.com/office/powerpoint/2010/main" val="226730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ヒストグラム&#10;&#10;自動的に生成された説明">
            <a:extLst>
              <a:ext uri="{FF2B5EF4-FFF2-40B4-BE49-F238E27FC236}">
                <a16:creationId xmlns:a16="http://schemas.microsoft.com/office/drawing/2014/main" id="{44777ED1-93DE-5272-729A-D971E30F4E0A}"/>
              </a:ext>
            </a:extLst>
          </p:cNvPr>
          <p:cNvPicPr>
            <a:picLocks noChangeAspect="1"/>
          </p:cNvPicPr>
          <p:nvPr/>
        </p:nvPicPr>
        <p:blipFill>
          <a:blip r:embed="rId2"/>
          <a:stretch>
            <a:fillRect/>
          </a:stretch>
        </p:blipFill>
        <p:spPr>
          <a:xfrm>
            <a:off x="4419600" y="0"/>
            <a:ext cx="7772400" cy="3141765"/>
          </a:xfrm>
          <a:prstGeom prst="rect">
            <a:avLst/>
          </a:prstGeom>
        </p:spPr>
      </p:pic>
      <p:sp>
        <p:nvSpPr>
          <p:cNvPr id="5" name="テキスト ボックス 4">
            <a:extLst>
              <a:ext uri="{FF2B5EF4-FFF2-40B4-BE49-F238E27FC236}">
                <a16:creationId xmlns:a16="http://schemas.microsoft.com/office/drawing/2014/main" id="{4C16DB88-2386-2C49-8375-FAF323C4BAE0}"/>
              </a:ext>
            </a:extLst>
          </p:cNvPr>
          <p:cNvSpPr txBox="1"/>
          <p:nvPr/>
        </p:nvSpPr>
        <p:spPr>
          <a:xfrm>
            <a:off x="5708822" y="3057324"/>
            <a:ext cx="1795684" cy="369332"/>
          </a:xfrm>
          <a:prstGeom prst="rect">
            <a:avLst/>
          </a:prstGeom>
          <a:noFill/>
        </p:spPr>
        <p:txBody>
          <a:bodyPr wrap="none" rtlCol="0">
            <a:spAutoFit/>
          </a:bodyPr>
          <a:lstStyle/>
          <a:p>
            <a:r>
              <a:rPr kumimoji="1" lang="en" altLang="ja-JP" dirty="0"/>
              <a:t>r &lt; 5.2 × 10-4 </a:t>
            </a:r>
            <a:endParaRPr kumimoji="1" lang="ja-JP" altLang="en-US"/>
          </a:p>
        </p:txBody>
      </p:sp>
      <p:sp>
        <p:nvSpPr>
          <p:cNvPr id="7" name="テキスト ボックス 6">
            <a:extLst>
              <a:ext uri="{FF2B5EF4-FFF2-40B4-BE49-F238E27FC236}">
                <a16:creationId xmlns:a16="http://schemas.microsoft.com/office/drawing/2014/main" id="{E32B4A3E-E329-3B50-8696-4BAC0CCC9605}"/>
              </a:ext>
            </a:extLst>
          </p:cNvPr>
          <p:cNvSpPr txBox="1"/>
          <p:nvPr/>
        </p:nvSpPr>
        <p:spPr>
          <a:xfrm>
            <a:off x="5396814" y="3426656"/>
            <a:ext cx="2808073" cy="369332"/>
          </a:xfrm>
          <a:prstGeom prst="rect">
            <a:avLst/>
          </a:prstGeom>
          <a:noFill/>
        </p:spPr>
        <p:txBody>
          <a:bodyPr wrap="square">
            <a:spAutoFit/>
          </a:bodyPr>
          <a:lstStyle/>
          <a:p>
            <a:r>
              <a:rPr lang="ja-JP" altLang="en-US"/>
              <a:t>r &lt; 6.4 × 10-4 (95% CL)</a:t>
            </a:r>
          </a:p>
        </p:txBody>
      </p:sp>
      <p:cxnSp>
        <p:nvCxnSpPr>
          <p:cNvPr id="9" name="直線矢印コネクタ 8">
            <a:extLst>
              <a:ext uri="{FF2B5EF4-FFF2-40B4-BE49-F238E27FC236}">
                <a16:creationId xmlns:a16="http://schemas.microsoft.com/office/drawing/2014/main" id="{CE54A595-DB42-40C9-FB04-439F289C41A2}"/>
              </a:ext>
            </a:extLst>
          </p:cNvPr>
          <p:cNvCxnSpPr/>
          <p:nvPr/>
        </p:nvCxnSpPr>
        <p:spPr>
          <a:xfrm flipV="1">
            <a:off x="7154562" y="481914"/>
            <a:ext cx="543697" cy="2659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1E7CC06-2039-3725-1370-62726F8ED5D6}"/>
              </a:ext>
            </a:extLst>
          </p:cNvPr>
          <p:cNvCxnSpPr>
            <a:cxnSpLocks/>
          </p:cNvCxnSpPr>
          <p:nvPr/>
        </p:nvCxnSpPr>
        <p:spPr>
          <a:xfrm flipV="1">
            <a:off x="7426410" y="634314"/>
            <a:ext cx="424249" cy="27923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テキスト ボックス 11">
            <a:extLst>
              <a:ext uri="{FF2B5EF4-FFF2-40B4-BE49-F238E27FC236}">
                <a16:creationId xmlns:a16="http://schemas.microsoft.com/office/drawing/2014/main" id="{BD07F817-080A-D404-948F-003B7440AF3D}"/>
              </a:ext>
            </a:extLst>
          </p:cNvPr>
          <p:cNvSpPr txBox="1"/>
          <p:nvPr/>
        </p:nvSpPr>
        <p:spPr>
          <a:xfrm>
            <a:off x="0" y="0"/>
            <a:ext cx="4697120" cy="646331"/>
          </a:xfrm>
          <a:prstGeom prst="rect">
            <a:avLst/>
          </a:prstGeom>
          <a:noFill/>
        </p:spPr>
        <p:txBody>
          <a:bodyPr wrap="none" rtlCol="0">
            <a:spAutoFit/>
          </a:bodyPr>
          <a:lstStyle/>
          <a:p>
            <a:r>
              <a:rPr kumimoji="1" lang="en-US" altLang="ja-JP" dirty="0"/>
              <a:t> r</a:t>
            </a:r>
            <a:r>
              <a:rPr kumimoji="1" lang="ja-JP" altLang="en-US"/>
              <a:t>の推定にほとんど変化はなく</a:t>
            </a:r>
            <a:endParaRPr kumimoji="1" lang="en-US" altLang="ja-JP" dirty="0"/>
          </a:p>
          <a:p>
            <a:r>
              <a:rPr lang="en-US" altLang="ja-JP" dirty="0"/>
              <a:t>78GHz</a:t>
            </a:r>
            <a:r>
              <a:rPr lang="ja-JP" altLang="en-US"/>
              <a:t>を追加した方が若干良い結果を示す</a:t>
            </a:r>
            <a:endParaRPr kumimoji="1" lang="ja-JP" altLang="en-US"/>
          </a:p>
        </p:txBody>
      </p:sp>
    </p:spTree>
    <p:extLst>
      <p:ext uri="{BB962C8B-B14F-4D97-AF65-F5344CB8AC3E}">
        <p14:creationId xmlns:p14="http://schemas.microsoft.com/office/powerpoint/2010/main" val="2871168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D43851-FE15-FBA0-E773-58AA1DE51E06}"/>
              </a:ext>
            </a:extLst>
          </p:cNvPr>
          <p:cNvSpPr txBox="1"/>
          <p:nvPr/>
        </p:nvSpPr>
        <p:spPr>
          <a:xfrm>
            <a:off x="0" y="0"/>
            <a:ext cx="1569660" cy="369332"/>
          </a:xfrm>
          <a:prstGeom prst="rect">
            <a:avLst/>
          </a:prstGeom>
          <a:noFill/>
        </p:spPr>
        <p:txBody>
          <a:bodyPr wrap="none" rtlCol="0">
            <a:spAutoFit/>
          </a:bodyPr>
          <a:lstStyle/>
          <a:p>
            <a:r>
              <a:rPr lang="ja-JP" altLang="en-US" b="1"/>
              <a:t>機器</a:t>
            </a:r>
            <a:r>
              <a:rPr kumimoji="1" lang="ja-JP" altLang="en-US" b="1"/>
              <a:t>ノイズ：</a:t>
            </a:r>
          </a:p>
        </p:txBody>
      </p:sp>
      <p:pic>
        <p:nvPicPr>
          <p:cNvPr id="4" name="図 3">
            <a:extLst>
              <a:ext uri="{FF2B5EF4-FFF2-40B4-BE49-F238E27FC236}">
                <a16:creationId xmlns:a16="http://schemas.microsoft.com/office/drawing/2014/main" id="{BF7857F3-D502-3819-6658-46AE27DF220B}"/>
              </a:ext>
            </a:extLst>
          </p:cNvPr>
          <p:cNvPicPr>
            <a:picLocks noChangeAspect="1"/>
          </p:cNvPicPr>
          <p:nvPr/>
        </p:nvPicPr>
        <p:blipFill>
          <a:blip r:embed="rId2"/>
          <a:stretch>
            <a:fillRect/>
          </a:stretch>
        </p:blipFill>
        <p:spPr>
          <a:xfrm>
            <a:off x="0" y="3676488"/>
            <a:ext cx="6462516" cy="518297"/>
          </a:xfrm>
          <a:prstGeom prst="rect">
            <a:avLst/>
          </a:prstGeom>
        </p:spPr>
      </p:pic>
      <p:sp>
        <p:nvSpPr>
          <p:cNvPr id="5" name="テキスト ボックス 4">
            <a:extLst>
              <a:ext uri="{FF2B5EF4-FFF2-40B4-BE49-F238E27FC236}">
                <a16:creationId xmlns:a16="http://schemas.microsoft.com/office/drawing/2014/main" id="{0596C572-D239-A32F-AF6F-71286B36C36F}"/>
              </a:ext>
            </a:extLst>
          </p:cNvPr>
          <p:cNvSpPr txBox="1"/>
          <p:nvPr/>
        </p:nvSpPr>
        <p:spPr>
          <a:xfrm>
            <a:off x="0" y="712227"/>
            <a:ext cx="11559575" cy="2308324"/>
          </a:xfrm>
          <a:prstGeom prst="rect">
            <a:avLst/>
          </a:prstGeom>
          <a:noFill/>
        </p:spPr>
        <p:txBody>
          <a:bodyPr wrap="none" rtlCol="0">
            <a:spAutoFit/>
          </a:bodyPr>
          <a:lstStyle/>
          <a:p>
            <a:r>
              <a:rPr lang="ja-JP" altLang="en-US"/>
              <a:t>前景放射助子において、</a:t>
            </a:r>
            <a:r>
              <a:rPr lang="en-US" altLang="ja-JP" dirty="0"/>
              <a:t>CMB</a:t>
            </a:r>
            <a:r>
              <a:rPr lang="ja-JP" altLang="en-US"/>
              <a:t>信号の一部も除去してしまう</a:t>
            </a:r>
            <a:endParaRPr lang="en-US" altLang="ja-JP" dirty="0"/>
          </a:p>
          <a:p>
            <a:endParaRPr lang="en-US" altLang="ja-JP" dirty="0"/>
          </a:p>
          <a:p>
            <a:endParaRPr lang="en-US" altLang="ja-JP" dirty="0"/>
          </a:p>
          <a:p>
            <a:endParaRPr lang="en-US" altLang="ja-JP" dirty="0"/>
          </a:p>
          <a:p>
            <a:r>
              <a:rPr lang="ja-JP" altLang="en-US"/>
              <a:t>デルタマップ</a:t>
            </a:r>
            <a:r>
              <a:rPr kumimoji="1" lang="ja-JP" altLang="en-US"/>
              <a:t>法を適用した後、クリーニングマップのノイズ比が大きくなる</a:t>
            </a:r>
            <a:endParaRPr kumimoji="1" lang="en-US" altLang="ja-JP" dirty="0"/>
          </a:p>
          <a:p>
            <a:endParaRPr lang="en-US" altLang="ja-JP" dirty="0"/>
          </a:p>
          <a:p>
            <a:endParaRPr kumimoji="1" lang="en-US" altLang="ja-JP" dirty="0"/>
          </a:p>
          <a:p>
            <a:r>
              <a:rPr lang="ja-JP" altLang="en-US"/>
              <a:t>角周波数チャンネルのノイズレベルを指定すれば、クリーンな</a:t>
            </a:r>
            <a:r>
              <a:rPr lang="en-US" altLang="ja-JP" dirty="0"/>
              <a:t>CMB</a:t>
            </a:r>
            <a:r>
              <a:rPr lang="ja-JP" altLang="en-US"/>
              <a:t>マップのノイズレベルを容易に推定できる</a:t>
            </a:r>
            <a:endParaRPr kumimoji="1" lang="ja-JP" altLang="en-US"/>
          </a:p>
        </p:txBody>
      </p:sp>
      <p:sp>
        <p:nvSpPr>
          <p:cNvPr id="6" name="テキスト ボックス 5">
            <a:extLst>
              <a:ext uri="{FF2B5EF4-FFF2-40B4-BE49-F238E27FC236}">
                <a16:creationId xmlns:a16="http://schemas.microsoft.com/office/drawing/2014/main" id="{110F9315-E989-AF80-17F7-48C118DF9047}"/>
              </a:ext>
            </a:extLst>
          </p:cNvPr>
          <p:cNvSpPr txBox="1"/>
          <p:nvPr/>
        </p:nvSpPr>
        <p:spPr>
          <a:xfrm>
            <a:off x="0" y="3333935"/>
            <a:ext cx="2343911" cy="369332"/>
          </a:xfrm>
          <a:prstGeom prst="rect">
            <a:avLst/>
          </a:prstGeom>
          <a:noFill/>
        </p:spPr>
        <p:txBody>
          <a:bodyPr wrap="none" rtlCol="0">
            <a:spAutoFit/>
          </a:bodyPr>
          <a:lstStyle/>
          <a:p>
            <a:r>
              <a:rPr kumimoji="1" lang="ja-JP" altLang="en-US"/>
              <a:t>ノイズの共分散行列</a:t>
            </a:r>
          </a:p>
        </p:txBody>
      </p:sp>
      <p:sp>
        <p:nvSpPr>
          <p:cNvPr id="7" name="下矢印 6">
            <a:extLst>
              <a:ext uri="{FF2B5EF4-FFF2-40B4-BE49-F238E27FC236}">
                <a16:creationId xmlns:a16="http://schemas.microsoft.com/office/drawing/2014/main" id="{931C3FBF-9179-FE7A-867D-0B7BD21B3B03}"/>
              </a:ext>
            </a:extLst>
          </p:cNvPr>
          <p:cNvSpPr/>
          <p:nvPr/>
        </p:nvSpPr>
        <p:spPr>
          <a:xfrm>
            <a:off x="2656702" y="1025611"/>
            <a:ext cx="506627" cy="568411"/>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6099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D1C310B-C61B-B049-DDE1-2C0B4B3C0DED}"/>
              </a:ext>
            </a:extLst>
          </p:cNvPr>
          <p:cNvSpPr txBox="1"/>
          <p:nvPr/>
        </p:nvSpPr>
        <p:spPr>
          <a:xfrm>
            <a:off x="0" y="0"/>
            <a:ext cx="11565924" cy="1754326"/>
          </a:xfrm>
          <a:prstGeom prst="rect">
            <a:avLst/>
          </a:prstGeom>
          <a:noFill/>
        </p:spPr>
        <p:txBody>
          <a:bodyPr wrap="square">
            <a:spAutoFit/>
          </a:bodyPr>
          <a:lstStyle/>
          <a:p>
            <a:r>
              <a:rPr lang="ja-JP" altLang="en-US"/>
              <a:t>残りの問題</a:t>
            </a:r>
            <a:endParaRPr lang="en-US" altLang="ja-JP" dirty="0"/>
          </a:p>
          <a:p>
            <a:endParaRPr lang="en-US" altLang="ja-JP" dirty="0"/>
          </a:p>
          <a:p>
            <a:r>
              <a:rPr lang="ja-JP" altLang="en-US"/>
              <a:t>Delta-map法の性能</a:t>
            </a:r>
            <a:endParaRPr lang="en-US" altLang="ja-JP" dirty="0"/>
          </a:p>
          <a:p>
            <a:endParaRPr lang="en-US" altLang="ja-JP" dirty="0"/>
          </a:p>
          <a:p>
            <a:endParaRPr lang="en-US" altLang="ja-JP" dirty="0"/>
          </a:p>
          <a:p>
            <a:r>
              <a:rPr lang="ja-JP" altLang="en-US"/>
              <a:t>導き出されたrの不確かさが文献にある他の前景クリーニング法の性能と比較してどうなのか？</a:t>
            </a:r>
            <a:endParaRPr lang="en-US" altLang="ja-JP" dirty="0"/>
          </a:p>
        </p:txBody>
      </p:sp>
      <p:sp>
        <p:nvSpPr>
          <p:cNvPr id="4" name="下矢印 3">
            <a:extLst>
              <a:ext uri="{FF2B5EF4-FFF2-40B4-BE49-F238E27FC236}">
                <a16:creationId xmlns:a16="http://schemas.microsoft.com/office/drawing/2014/main" id="{D2F82680-9816-A485-9F0E-C797214294D0}"/>
              </a:ext>
            </a:extLst>
          </p:cNvPr>
          <p:cNvSpPr/>
          <p:nvPr/>
        </p:nvSpPr>
        <p:spPr>
          <a:xfrm>
            <a:off x="852615" y="902043"/>
            <a:ext cx="444844" cy="44484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 name="テキスト ボックス 1">
            <a:extLst>
              <a:ext uri="{FF2B5EF4-FFF2-40B4-BE49-F238E27FC236}">
                <a16:creationId xmlns:a16="http://schemas.microsoft.com/office/drawing/2014/main" id="{C2B77BD1-264C-323A-ABFF-B4CF4FB63733}"/>
              </a:ext>
            </a:extLst>
          </p:cNvPr>
          <p:cNvSpPr txBox="1"/>
          <p:nvPr/>
        </p:nvSpPr>
        <p:spPr>
          <a:xfrm>
            <a:off x="1" y="2248929"/>
            <a:ext cx="12192000" cy="646331"/>
          </a:xfrm>
          <a:prstGeom prst="rect">
            <a:avLst/>
          </a:prstGeom>
          <a:noFill/>
        </p:spPr>
        <p:txBody>
          <a:bodyPr wrap="square" rtlCol="0">
            <a:spAutoFit/>
          </a:bodyPr>
          <a:lstStyle/>
          <a:p>
            <a:r>
              <a:rPr kumimoji="1" lang="ja-JP" altLang="en-US" b="1"/>
              <a:t>想定する前景モデルのパラメータ数によって制限されているので、周波数マップを増やすことによる感度上昇が見込めない</a:t>
            </a:r>
            <a:endParaRPr kumimoji="1" lang="ja-JP" altLang="en-US"/>
          </a:p>
        </p:txBody>
      </p:sp>
      <p:sp>
        <p:nvSpPr>
          <p:cNvPr id="5" name="下矢印 4">
            <a:extLst>
              <a:ext uri="{FF2B5EF4-FFF2-40B4-BE49-F238E27FC236}">
                <a16:creationId xmlns:a16="http://schemas.microsoft.com/office/drawing/2014/main" id="{F8B925C8-51C2-96AD-B9F9-8362BD2552A9}"/>
              </a:ext>
            </a:extLst>
          </p:cNvPr>
          <p:cNvSpPr/>
          <p:nvPr/>
        </p:nvSpPr>
        <p:spPr>
          <a:xfrm>
            <a:off x="5782962" y="2759675"/>
            <a:ext cx="444844" cy="44484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E19D1F4-A948-92DE-8C09-EB25F7128704}"/>
              </a:ext>
            </a:extLst>
          </p:cNvPr>
          <p:cNvSpPr txBox="1"/>
          <p:nvPr/>
        </p:nvSpPr>
        <p:spPr>
          <a:xfrm>
            <a:off x="4643472" y="3284151"/>
            <a:ext cx="2723823" cy="369332"/>
          </a:xfrm>
          <a:prstGeom prst="rect">
            <a:avLst/>
          </a:prstGeom>
          <a:noFill/>
        </p:spPr>
        <p:txBody>
          <a:bodyPr wrap="none" rtlCol="0">
            <a:spAutoFit/>
          </a:bodyPr>
          <a:lstStyle/>
          <a:p>
            <a:r>
              <a:rPr kumimoji="1" lang="ja-JP" altLang="en-US" b="1"/>
              <a:t>拡張デルタマップに続く</a:t>
            </a:r>
          </a:p>
        </p:txBody>
      </p:sp>
    </p:spTree>
    <p:extLst>
      <p:ext uri="{BB962C8B-B14F-4D97-AF65-F5344CB8AC3E}">
        <p14:creationId xmlns:p14="http://schemas.microsoft.com/office/powerpoint/2010/main" val="259355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中程度の精度で自動的に生成された説明">
            <a:extLst>
              <a:ext uri="{FF2B5EF4-FFF2-40B4-BE49-F238E27FC236}">
                <a16:creationId xmlns:a16="http://schemas.microsoft.com/office/drawing/2014/main" id="{1AFC4086-68BD-2D80-4D09-6A75C228470D}"/>
              </a:ext>
            </a:extLst>
          </p:cNvPr>
          <p:cNvPicPr>
            <a:picLocks noChangeAspect="1"/>
          </p:cNvPicPr>
          <p:nvPr/>
        </p:nvPicPr>
        <p:blipFill>
          <a:blip r:embed="rId2"/>
          <a:stretch>
            <a:fillRect/>
          </a:stretch>
        </p:blipFill>
        <p:spPr>
          <a:xfrm>
            <a:off x="2031325" y="0"/>
            <a:ext cx="2260600" cy="419100"/>
          </a:xfrm>
          <a:prstGeom prst="rect">
            <a:avLst/>
          </a:prstGeom>
        </p:spPr>
      </p:pic>
      <p:sp>
        <p:nvSpPr>
          <p:cNvPr id="4" name="テキスト ボックス 3">
            <a:extLst>
              <a:ext uri="{FF2B5EF4-FFF2-40B4-BE49-F238E27FC236}">
                <a16:creationId xmlns:a16="http://schemas.microsoft.com/office/drawing/2014/main" id="{7432576C-3B14-5467-6C2F-D97891B832E9}"/>
              </a:ext>
            </a:extLst>
          </p:cNvPr>
          <p:cNvSpPr txBox="1"/>
          <p:nvPr/>
        </p:nvSpPr>
        <p:spPr>
          <a:xfrm>
            <a:off x="0" y="0"/>
            <a:ext cx="2031325" cy="369332"/>
          </a:xfrm>
          <a:prstGeom prst="rect">
            <a:avLst/>
          </a:prstGeom>
          <a:noFill/>
        </p:spPr>
        <p:txBody>
          <a:bodyPr wrap="none" rtlCol="0">
            <a:spAutoFit/>
          </a:bodyPr>
          <a:lstStyle/>
          <a:p>
            <a:r>
              <a:rPr kumimoji="1" lang="ja-JP" altLang="en-US" b="1"/>
              <a:t>１次の摂動を考慮</a:t>
            </a:r>
          </a:p>
        </p:txBody>
      </p:sp>
      <p:sp>
        <p:nvSpPr>
          <p:cNvPr id="5" name="テキスト ボックス 4">
            <a:extLst>
              <a:ext uri="{FF2B5EF4-FFF2-40B4-BE49-F238E27FC236}">
                <a16:creationId xmlns:a16="http://schemas.microsoft.com/office/drawing/2014/main" id="{8F170392-2AFC-D580-12B2-29D4E2A57F6B}"/>
              </a:ext>
            </a:extLst>
          </p:cNvPr>
          <p:cNvSpPr txBox="1"/>
          <p:nvPr/>
        </p:nvSpPr>
        <p:spPr>
          <a:xfrm>
            <a:off x="0" y="531341"/>
            <a:ext cx="2723823" cy="369332"/>
          </a:xfrm>
          <a:prstGeom prst="rect">
            <a:avLst/>
          </a:prstGeom>
          <a:noFill/>
        </p:spPr>
        <p:txBody>
          <a:bodyPr wrap="none" rtlCol="0">
            <a:spAutoFit/>
          </a:bodyPr>
          <a:lstStyle/>
          <a:p>
            <a:r>
              <a:rPr kumimoji="1" lang="ja-JP" altLang="en-US" b="1"/>
              <a:t>前景放射：テイラー展開</a:t>
            </a:r>
          </a:p>
        </p:txBody>
      </p:sp>
      <p:pic>
        <p:nvPicPr>
          <p:cNvPr id="7" name="図 6">
            <a:extLst>
              <a:ext uri="{FF2B5EF4-FFF2-40B4-BE49-F238E27FC236}">
                <a16:creationId xmlns:a16="http://schemas.microsoft.com/office/drawing/2014/main" id="{77FEA873-D1DF-CAC8-DD78-1E181B836F28}"/>
              </a:ext>
            </a:extLst>
          </p:cNvPr>
          <p:cNvPicPr>
            <a:picLocks noChangeAspect="1"/>
          </p:cNvPicPr>
          <p:nvPr/>
        </p:nvPicPr>
        <p:blipFill>
          <a:blip r:embed="rId3"/>
          <a:stretch>
            <a:fillRect/>
          </a:stretch>
        </p:blipFill>
        <p:spPr>
          <a:xfrm>
            <a:off x="0" y="900673"/>
            <a:ext cx="7772400" cy="637286"/>
          </a:xfrm>
          <a:prstGeom prst="rect">
            <a:avLst/>
          </a:prstGeom>
        </p:spPr>
      </p:pic>
      <p:sp>
        <p:nvSpPr>
          <p:cNvPr id="8" name="テキスト ボックス 7">
            <a:extLst>
              <a:ext uri="{FF2B5EF4-FFF2-40B4-BE49-F238E27FC236}">
                <a16:creationId xmlns:a16="http://schemas.microsoft.com/office/drawing/2014/main" id="{3E352E1F-F801-BBED-5B5A-DDE5DAFD8C14}"/>
              </a:ext>
            </a:extLst>
          </p:cNvPr>
          <p:cNvSpPr txBox="1"/>
          <p:nvPr/>
        </p:nvSpPr>
        <p:spPr>
          <a:xfrm>
            <a:off x="0" y="1834866"/>
            <a:ext cx="2723823" cy="369332"/>
          </a:xfrm>
          <a:prstGeom prst="rect">
            <a:avLst/>
          </a:prstGeom>
          <a:noFill/>
        </p:spPr>
        <p:txBody>
          <a:bodyPr wrap="none" rtlCol="0">
            <a:spAutoFit/>
          </a:bodyPr>
          <a:lstStyle/>
          <a:p>
            <a:r>
              <a:rPr kumimoji="1" lang="ja-JP" altLang="en-US" b="1"/>
              <a:t>ダストとシンクロトロン</a:t>
            </a:r>
          </a:p>
        </p:txBody>
      </p:sp>
      <p:pic>
        <p:nvPicPr>
          <p:cNvPr id="10" name="図 9" descr="テキスト, 手紙&#10;&#10;自動的に生成された説明">
            <a:extLst>
              <a:ext uri="{FF2B5EF4-FFF2-40B4-BE49-F238E27FC236}">
                <a16:creationId xmlns:a16="http://schemas.microsoft.com/office/drawing/2014/main" id="{CBCAD32A-98E6-A6F8-7579-7631F92821CA}"/>
              </a:ext>
            </a:extLst>
          </p:cNvPr>
          <p:cNvPicPr>
            <a:picLocks noChangeAspect="1"/>
          </p:cNvPicPr>
          <p:nvPr/>
        </p:nvPicPr>
        <p:blipFill>
          <a:blip r:embed="rId4"/>
          <a:stretch>
            <a:fillRect/>
          </a:stretch>
        </p:blipFill>
        <p:spPr>
          <a:xfrm>
            <a:off x="0" y="2204198"/>
            <a:ext cx="7670800" cy="2374900"/>
          </a:xfrm>
          <a:prstGeom prst="rect">
            <a:avLst/>
          </a:prstGeom>
        </p:spPr>
      </p:pic>
      <p:pic>
        <p:nvPicPr>
          <p:cNvPr id="12" name="図 11">
            <a:extLst>
              <a:ext uri="{FF2B5EF4-FFF2-40B4-BE49-F238E27FC236}">
                <a16:creationId xmlns:a16="http://schemas.microsoft.com/office/drawing/2014/main" id="{7AF66925-1D82-700A-8B53-5EBB7E47AEAD}"/>
              </a:ext>
            </a:extLst>
          </p:cNvPr>
          <p:cNvPicPr>
            <a:picLocks noChangeAspect="1"/>
          </p:cNvPicPr>
          <p:nvPr/>
        </p:nvPicPr>
        <p:blipFill>
          <a:blip r:embed="rId5"/>
          <a:stretch>
            <a:fillRect/>
          </a:stretch>
        </p:blipFill>
        <p:spPr>
          <a:xfrm>
            <a:off x="0" y="4948430"/>
            <a:ext cx="11350909" cy="637286"/>
          </a:xfrm>
          <a:prstGeom prst="rect">
            <a:avLst/>
          </a:prstGeom>
        </p:spPr>
      </p:pic>
    </p:spTree>
    <p:extLst>
      <p:ext uri="{BB962C8B-B14F-4D97-AF65-F5344CB8AC3E}">
        <p14:creationId xmlns:p14="http://schemas.microsoft.com/office/powerpoint/2010/main" val="302717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descr="ダイアグラム, 概略図&#10;&#10;自動的に生成された説明">
            <a:extLst>
              <a:ext uri="{FF2B5EF4-FFF2-40B4-BE49-F238E27FC236}">
                <a16:creationId xmlns:a16="http://schemas.microsoft.com/office/drawing/2014/main" id="{260CEDEC-A9DB-66DE-BF00-9E152C6DC2FC}"/>
              </a:ext>
            </a:extLst>
          </p:cNvPr>
          <p:cNvPicPr>
            <a:picLocks noChangeAspect="1"/>
          </p:cNvPicPr>
          <p:nvPr/>
        </p:nvPicPr>
        <p:blipFill>
          <a:blip r:embed="rId2"/>
          <a:stretch>
            <a:fillRect/>
          </a:stretch>
        </p:blipFill>
        <p:spPr>
          <a:xfrm>
            <a:off x="1916440" y="3791805"/>
            <a:ext cx="3886200" cy="1117600"/>
          </a:xfrm>
          <a:prstGeom prst="rect">
            <a:avLst/>
          </a:prstGeom>
        </p:spPr>
      </p:pic>
      <p:pic>
        <p:nvPicPr>
          <p:cNvPr id="10" name="図 9" descr="テキスト が含まれている画像&#10;&#10;自動的に生成された説明">
            <a:extLst>
              <a:ext uri="{FF2B5EF4-FFF2-40B4-BE49-F238E27FC236}">
                <a16:creationId xmlns:a16="http://schemas.microsoft.com/office/drawing/2014/main" id="{36D880FB-1F57-ADC0-2193-64526B4B60AF}"/>
              </a:ext>
            </a:extLst>
          </p:cNvPr>
          <p:cNvPicPr>
            <a:picLocks noChangeAspect="1"/>
          </p:cNvPicPr>
          <p:nvPr/>
        </p:nvPicPr>
        <p:blipFill>
          <a:blip r:embed="rId3"/>
          <a:stretch>
            <a:fillRect/>
          </a:stretch>
        </p:blipFill>
        <p:spPr>
          <a:xfrm>
            <a:off x="2723823" y="1916117"/>
            <a:ext cx="4198417" cy="1374224"/>
          </a:xfrm>
          <a:prstGeom prst="rect">
            <a:avLst/>
          </a:prstGeom>
        </p:spPr>
      </p:pic>
      <p:sp>
        <p:nvSpPr>
          <p:cNvPr id="2" name="テキスト ボックス 1">
            <a:extLst>
              <a:ext uri="{FF2B5EF4-FFF2-40B4-BE49-F238E27FC236}">
                <a16:creationId xmlns:a16="http://schemas.microsoft.com/office/drawing/2014/main" id="{9F611AD4-0F1E-32E1-8C3D-9177C3CB4979}"/>
              </a:ext>
            </a:extLst>
          </p:cNvPr>
          <p:cNvSpPr txBox="1"/>
          <p:nvPr/>
        </p:nvSpPr>
        <p:spPr>
          <a:xfrm>
            <a:off x="4090086" y="113784"/>
            <a:ext cx="1338828" cy="369332"/>
          </a:xfrm>
          <a:prstGeom prst="rect">
            <a:avLst/>
          </a:prstGeom>
          <a:noFill/>
        </p:spPr>
        <p:txBody>
          <a:bodyPr wrap="none" rtlCol="0">
            <a:spAutoFit/>
          </a:bodyPr>
          <a:lstStyle/>
          <a:p>
            <a:r>
              <a:rPr kumimoji="1" lang="ja-JP" altLang="en-US" b="1"/>
              <a:t>観測データ</a:t>
            </a:r>
          </a:p>
        </p:txBody>
      </p:sp>
      <p:pic>
        <p:nvPicPr>
          <p:cNvPr id="4" name="図 3" descr="ダイアグラム&#10;&#10;中程度の精度で自動的に生成された説明">
            <a:extLst>
              <a:ext uri="{FF2B5EF4-FFF2-40B4-BE49-F238E27FC236}">
                <a16:creationId xmlns:a16="http://schemas.microsoft.com/office/drawing/2014/main" id="{39A8E09D-1635-AB25-B4FA-F8930C825820}"/>
              </a:ext>
            </a:extLst>
          </p:cNvPr>
          <p:cNvPicPr>
            <a:picLocks noChangeAspect="1"/>
          </p:cNvPicPr>
          <p:nvPr/>
        </p:nvPicPr>
        <p:blipFill>
          <a:blip r:embed="rId4"/>
          <a:stretch>
            <a:fillRect/>
          </a:stretch>
        </p:blipFill>
        <p:spPr>
          <a:xfrm>
            <a:off x="5428914" y="0"/>
            <a:ext cx="3606800" cy="596900"/>
          </a:xfrm>
          <a:prstGeom prst="rect">
            <a:avLst/>
          </a:prstGeom>
        </p:spPr>
      </p:pic>
      <p:pic>
        <p:nvPicPr>
          <p:cNvPr id="6" name="図 5" descr="ダイアグラム&#10;&#10;自動的に生成された説明">
            <a:extLst>
              <a:ext uri="{FF2B5EF4-FFF2-40B4-BE49-F238E27FC236}">
                <a16:creationId xmlns:a16="http://schemas.microsoft.com/office/drawing/2014/main" id="{4A38865B-B89F-34F6-EBCF-1FF26C743E05}"/>
              </a:ext>
            </a:extLst>
          </p:cNvPr>
          <p:cNvPicPr>
            <a:picLocks noChangeAspect="1"/>
          </p:cNvPicPr>
          <p:nvPr/>
        </p:nvPicPr>
        <p:blipFill>
          <a:blip r:embed="rId5"/>
          <a:stretch>
            <a:fillRect/>
          </a:stretch>
        </p:blipFill>
        <p:spPr>
          <a:xfrm>
            <a:off x="2317421" y="62148"/>
            <a:ext cx="1473201" cy="2352099"/>
          </a:xfrm>
          <a:prstGeom prst="rect">
            <a:avLst/>
          </a:prstGeom>
        </p:spPr>
      </p:pic>
      <p:sp>
        <p:nvSpPr>
          <p:cNvPr id="7" name="テキスト ボックス 6">
            <a:extLst>
              <a:ext uri="{FF2B5EF4-FFF2-40B4-BE49-F238E27FC236}">
                <a16:creationId xmlns:a16="http://schemas.microsoft.com/office/drawing/2014/main" id="{65103675-BAD9-4A0D-1184-90422A35B412}"/>
              </a:ext>
            </a:extLst>
          </p:cNvPr>
          <p:cNvSpPr txBox="1"/>
          <p:nvPr/>
        </p:nvSpPr>
        <p:spPr>
          <a:xfrm>
            <a:off x="0" y="0"/>
            <a:ext cx="2723823" cy="369332"/>
          </a:xfrm>
          <a:prstGeom prst="rect">
            <a:avLst/>
          </a:prstGeom>
          <a:noFill/>
        </p:spPr>
        <p:txBody>
          <a:bodyPr wrap="none" rtlCol="0">
            <a:spAutoFit/>
          </a:bodyPr>
          <a:lstStyle/>
          <a:p>
            <a:r>
              <a:rPr kumimoji="1" lang="ja-JP" altLang="en-US" b="1"/>
              <a:t>前景放射信号ベクトル：</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AE6F96-4874-492A-E0B8-D3C904FF1D37}"/>
                  </a:ext>
                </a:extLst>
              </p:cNvPr>
              <p:cNvSpPr txBox="1"/>
              <p:nvPr/>
            </p:nvSpPr>
            <p:spPr>
              <a:xfrm>
                <a:off x="0" y="2418563"/>
                <a:ext cx="2743059" cy="369332"/>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m:rPr>
                            <m:sty m:val="p"/>
                          </m:rPr>
                          <a:rPr lang="en-US" altLang="ja-JP" i="1">
                            <a:latin typeface="Cambria Math" panose="02040503050406030204" pitchFamily="18" charset="0"/>
                          </a:rPr>
                          <m:t>ν</m:t>
                        </m:r>
                      </m:sub>
                    </m:sSub>
                  </m:oMath>
                </a14:m>
                <a:r>
                  <a:rPr lang="ja-JP" altLang="en-US"/>
                  <a:t>個の周波数で空を観測</a:t>
                </a:r>
                <a:endParaRPr lang="en-US" altLang="ja-JP" dirty="0"/>
              </a:p>
            </p:txBody>
          </p:sp>
        </mc:Choice>
        <mc:Fallback xmlns="">
          <p:sp>
            <p:nvSpPr>
              <p:cNvPr id="8" name="テキスト ボックス 7">
                <a:extLst>
                  <a:ext uri="{FF2B5EF4-FFF2-40B4-BE49-F238E27FC236}">
                    <a16:creationId xmlns:a16="http://schemas.microsoft.com/office/drawing/2014/main" id="{D3AE6F96-4874-492A-E0B8-D3C904FF1D37}"/>
                  </a:ext>
                </a:extLst>
              </p:cNvPr>
              <p:cNvSpPr txBox="1">
                <a:spLocks noRot="1" noChangeAspect="1" noMove="1" noResize="1" noEditPoints="1" noAdjustHandles="1" noChangeArrowheads="1" noChangeShapeType="1" noTextEdit="1"/>
              </p:cNvSpPr>
              <p:nvPr/>
            </p:nvSpPr>
            <p:spPr>
              <a:xfrm>
                <a:off x="0" y="2418563"/>
                <a:ext cx="2743059" cy="369332"/>
              </a:xfrm>
              <a:prstGeom prst="rect">
                <a:avLst/>
              </a:prstGeom>
              <a:blipFill>
                <a:blip r:embed="rId6"/>
                <a:stretch>
                  <a:fillRect t="-6667" r="-461" b="-26667"/>
                </a:stretch>
              </a:blipFill>
            </p:spPr>
            <p:txBody>
              <a:bodyPr/>
              <a:lstStyle/>
              <a:p>
                <a:r>
                  <a:rPr lang="ja-JP" altLang="en-US">
                    <a:noFill/>
                  </a:rPr>
                  <a:t> </a:t>
                </a:r>
              </a:p>
            </p:txBody>
          </p:sp>
        </mc:Fallback>
      </mc:AlternateContent>
      <p:pic>
        <p:nvPicPr>
          <p:cNvPr id="12" name="図 11" descr="ホワイトボード が含まれている画像&#10;&#10;自動的に生成された説明">
            <a:extLst>
              <a:ext uri="{FF2B5EF4-FFF2-40B4-BE49-F238E27FC236}">
                <a16:creationId xmlns:a16="http://schemas.microsoft.com/office/drawing/2014/main" id="{0B355D2C-2BC2-4381-20A5-DDE2D521D671}"/>
              </a:ext>
            </a:extLst>
          </p:cNvPr>
          <p:cNvPicPr>
            <a:picLocks noChangeAspect="1"/>
          </p:cNvPicPr>
          <p:nvPr/>
        </p:nvPicPr>
        <p:blipFill>
          <a:blip r:embed="rId7"/>
          <a:stretch>
            <a:fillRect/>
          </a:stretch>
        </p:blipFill>
        <p:spPr>
          <a:xfrm>
            <a:off x="9468177" y="2787895"/>
            <a:ext cx="1797735" cy="1389600"/>
          </a:xfrm>
          <a:prstGeom prst="rect">
            <a:avLst/>
          </a:prstGeom>
        </p:spPr>
      </p:pic>
      <p:pic>
        <p:nvPicPr>
          <p:cNvPr id="14" name="図 13" descr="ダイアグラム&#10;&#10;中程度の精度で自動的に生成された説明">
            <a:extLst>
              <a:ext uri="{FF2B5EF4-FFF2-40B4-BE49-F238E27FC236}">
                <a16:creationId xmlns:a16="http://schemas.microsoft.com/office/drawing/2014/main" id="{AD3F78CC-6708-2941-824F-9CDEBBED9AE3}"/>
              </a:ext>
            </a:extLst>
          </p:cNvPr>
          <p:cNvPicPr>
            <a:picLocks noChangeAspect="1"/>
          </p:cNvPicPr>
          <p:nvPr/>
        </p:nvPicPr>
        <p:blipFill>
          <a:blip r:embed="rId8"/>
          <a:stretch>
            <a:fillRect/>
          </a:stretch>
        </p:blipFill>
        <p:spPr>
          <a:xfrm>
            <a:off x="8569239" y="4177495"/>
            <a:ext cx="3606800" cy="1245087"/>
          </a:xfrm>
          <a:prstGeom prst="rect">
            <a:avLst/>
          </a:prstGeom>
        </p:spPr>
      </p:pic>
      <p:sp>
        <p:nvSpPr>
          <p:cNvPr id="15" name="正方形/長方形 14">
            <a:extLst>
              <a:ext uri="{FF2B5EF4-FFF2-40B4-BE49-F238E27FC236}">
                <a16:creationId xmlns:a16="http://schemas.microsoft.com/office/drawing/2014/main" id="{29C0C300-9862-51A8-91D0-50A9C5D5B2A4}"/>
              </a:ext>
            </a:extLst>
          </p:cNvPr>
          <p:cNvSpPr/>
          <p:nvPr/>
        </p:nvSpPr>
        <p:spPr>
          <a:xfrm>
            <a:off x="8569239" y="2787895"/>
            <a:ext cx="3606800" cy="4036704"/>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203CF1D7-2D9B-3B51-FA68-D5B8AD630727}"/>
              </a:ext>
            </a:extLst>
          </p:cNvPr>
          <p:cNvSpPr txBox="1"/>
          <p:nvPr/>
        </p:nvSpPr>
        <p:spPr>
          <a:xfrm>
            <a:off x="0" y="4223649"/>
            <a:ext cx="2031325" cy="369332"/>
          </a:xfrm>
          <a:prstGeom prst="rect">
            <a:avLst/>
          </a:prstGeom>
          <a:noFill/>
        </p:spPr>
        <p:txBody>
          <a:bodyPr wrap="none" rtlCol="0">
            <a:spAutoFit/>
          </a:bodyPr>
          <a:lstStyle/>
          <a:p>
            <a:r>
              <a:rPr kumimoji="1" lang="ja-JP" altLang="en-US" b="1"/>
              <a:t>クリーンマップ：</a:t>
            </a:r>
          </a:p>
        </p:txBody>
      </p:sp>
      <p:pic>
        <p:nvPicPr>
          <p:cNvPr id="20" name="図 19" descr="テキスト が含まれている画像&#10;&#10;自動的に生成された説明">
            <a:extLst>
              <a:ext uri="{FF2B5EF4-FFF2-40B4-BE49-F238E27FC236}">
                <a16:creationId xmlns:a16="http://schemas.microsoft.com/office/drawing/2014/main" id="{E30F1F96-7BEA-3FC8-F929-92B4C49EF516}"/>
              </a:ext>
            </a:extLst>
          </p:cNvPr>
          <p:cNvPicPr>
            <a:picLocks noChangeAspect="1"/>
          </p:cNvPicPr>
          <p:nvPr/>
        </p:nvPicPr>
        <p:blipFill>
          <a:blip r:embed="rId9"/>
          <a:stretch>
            <a:fillRect/>
          </a:stretch>
        </p:blipFill>
        <p:spPr>
          <a:xfrm>
            <a:off x="8618391" y="5663082"/>
            <a:ext cx="2451100" cy="444500"/>
          </a:xfrm>
          <a:prstGeom prst="rect">
            <a:avLst/>
          </a:prstGeom>
        </p:spPr>
      </p:pic>
      <p:sp>
        <p:nvSpPr>
          <p:cNvPr id="21" name="テキスト ボックス 20">
            <a:extLst>
              <a:ext uri="{FF2B5EF4-FFF2-40B4-BE49-F238E27FC236}">
                <a16:creationId xmlns:a16="http://schemas.microsoft.com/office/drawing/2014/main" id="{C61F7DC0-E3D7-CA2D-B710-0303FF0F17A1}"/>
              </a:ext>
            </a:extLst>
          </p:cNvPr>
          <p:cNvSpPr txBox="1"/>
          <p:nvPr/>
        </p:nvSpPr>
        <p:spPr>
          <a:xfrm>
            <a:off x="8569239" y="6107582"/>
            <a:ext cx="2031325" cy="369332"/>
          </a:xfrm>
          <a:prstGeom prst="rect">
            <a:avLst/>
          </a:prstGeom>
          <a:noFill/>
        </p:spPr>
        <p:txBody>
          <a:bodyPr wrap="none" rtlCol="0">
            <a:spAutoFit/>
          </a:bodyPr>
          <a:lstStyle/>
          <a:p>
            <a:r>
              <a:rPr kumimoji="1" lang="ja-JP" altLang="en-US"/>
              <a:t>の重みで前景除去</a:t>
            </a:r>
          </a:p>
        </p:txBody>
      </p:sp>
      <p:pic>
        <p:nvPicPr>
          <p:cNvPr id="23" name="図 22" descr="ダイアグラム&#10;&#10;自動的に生成された説明">
            <a:extLst>
              <a:ext uri="{FF2B5EF4-FFF2-40B4-BE49-F238E27FC236}">
                <a16:creationId xmlns:a16="http://schemas.microsoft.com/office/drawing/2014/main" id="{9DC344E9-5876-1126-6E54-782791D113E1}"/>
              </a:ext>
            </a:extLst>
          </p:cNvPr>
          <p:cNvPicPr>
            <a:picLocks noChangeAspect="1"/>
          </p:cNvPicPr>
          <p:nvPr/>
        </p:nvPicPr>
        <p:blipFill>
          <a:blip r:embed="rId10"/>
          <a:stretch>
            <a:fillRect/>
          </a:stretch>
        </p:blipFill>
        <p:spPr>
          <a:xfrm>
            <a:off x="0" y="3292922"/>
            <a:ext cx="1651000" cy="622300"/>
          </a:xfrm>
          <a:prstGeom prst="rect">
            <a:avLst/>
          </a:prstGeom>
        </p:spPr>
      </p:pic>
      <p:pic>
        <p:nvPicPr>
          <p:cNvPr id="25" name="図 24" descr="会社名 が含まれている画像&#10;&#10;自動的に生成された説明">
            <a:extLst>
              <a:ext uri="{FF2B5EF4-FFF2-40B4-BE49-F238E27FC236}">
                <a16:creationId xmlns:a16="http://schemas.microsoft.com/office/drawing/2014/main" id="{DFE2E76A-C707-2C8E-2B6D-1AEEC6B60B08}"/>
              </a:ext>
            </a:extLst>
          </p:cNvPr>
          <p:cNvPicPr>
            <a:picLocks noChangeAspect="1"/>
          </p:cNvPicPr>
          <p:nvPr/>
        </p:nvPicPr>
        <p:blipFill>
          <a:blip r:embed="rId11"/>
          <a:stretch>
            <a:fillRect/>
          </a:stretch>
        </p:blipFill>
        <p:spPr>
          <a:xfrm>
            <a:off x="0" y="5062784"/>
            <a:ext cx="4673600" cy="660400"/>
          </a:xfrm>
          <a:prstGeom prst="rect">
            <a:avLst/>
          </a:prstGeom>
        </p:spPr>
      </p:pic>
      <p:sp>
        <p:nvSpPr>
          <p:cNvPr id="26" name="テキスト ボックス 25">
            <a:extLst>
              <a:ext uri="{FF2B5EF4-FFF2-40B4-BE49-F238E27FC236}">
                <a16:creationId xmlns:a16="http://schemas.microsoft.com/office/drawing/2014/main" id="{F8C8B686-E483-1256-6DA8-83A3892984B0}"/>
              </a:ext>
            </a:extLst>
          </p:cNvPr>
          <p:cNvSpPr txBox="1"/>
          <p:nvPr/>
        </p:nvSpPr>
        <p:spPr>
          <a:xfrm>
            <a:off x="92769" y="4878118"/>
            <a:ext cx="877163" cy="369332"/>
          </a:xfrm>
          <a:prstGeom prst="rect">
            <a:avLst/>
          </a:prstGeom>
          <a:noFill/>
        </p:spPr>
        <p:txBody>
          <a:bodyPr wrap="none" rtlCol="0">
            <a:spAutoFit/>
          </a:bodyPr>
          <a:lstStyle/>
          <a:p>
            <a:r>
              <a:rPr kumimoji="1" lang="ja-JP" altLang="en-US" b="1"/>
              <a:t>尤度：</a:t>
            </a:r>
          </a:p>
        </p:txBody>
      </p:sp>
      <p:pic>
        <p:nvPicPr>
          <p:cNvPr id="28" name="図 27" descr="ダイアグラム&#10;&#10;自動的に生成された説明">
            <a:extLst>
              <a:ext uri="{FF2B5EF4-FFF2-40B4-BE49-F238E27FC236}">
                <a16:creationId xmlns:a16="http://schemas.microsoft.com/office/drawing/2014/main" id="{6A2EE2C6-F64F-9E96-1654-5C51841D1FC9}"/>
              </a:ext>
            </a:extLst>
          </p:cNvPr>
          <p:cNvPicPr>
            <a:picLocks noChangeAspect="1"/>
          </p:cNvPicPr>
          <p:nvPr/>
        </p:nvPicPr>
        <p:blipFill>
          <a:blip r:embed="rId12"/>
          <a:stretch>
            <a:fillRect/>
          </a:stretch>
        </p:blipFill>
        <p:spPr>
          <a:xfrm>
            <a:off x="0" y="6024345"/>
            <a:ext cx="4673600" cy="811037"/>
          </a:xfrm>
          <a:prstGeom prst="rect">
            <a:avLst/>
          </a:prstGeom>
        </p:spPr>
      </p:pic>
      <p:sp>
        <p:nvSpPr>
          <p:cNvPr id="29" name="テキスト ボックス 28">
            <a:extLst>
              <a:ext uri="{FF2B5EF4-FFF2-40B4-BE49-F238E27FC236}">
                <a16:creationId xmlns:a16="http://schemas.microsoft.com/office/drawing/2014/main" id="{BF57C272-156E-193F-5957-60C0BA7DDED8}"/>
              </a:ext>
            </a:extLst>
          </p:cNvPr>
          <p:cNvSpPr txBox="1"/>
          <p:nvPr/>
        </p:nvSpPr>
        <p:spPr>
          <a:xfrm>
            <a:off x="0" y="5729233"/>
            <a:ext cx="1569660" cy="369332"/>
          </a:xfrm>
          <a:prstGeom prst="rect">
            <a:avLst/>
          </a:prstGeom>
          <a:noFill/>
        </p:spPr>
        <p:txBody>
          <a:bodyPr wrap="none" rtlCol="0">
            <a:spAutoFit/>
          </a:bodyPr>
          <a:lstStyle/>
          <a:p>
            <a:r>
              <a:rPr kumimoji="1" lang="ja-JP" altLang="en-US" b="1"/>
              <a:t>共分散行列：</a:t>
            </a:r>
          </a:p>
        </p:txBody>
      </p:sp>
      <p:sp>
        <p:nvSpPr>
          <p:cNvPr id="30" name="テキスト ボックス 29">
            <a:extLst>
              <a:ext uri="{FF2B5EF4-FFF2-40B4-BE49-F238E27FC236}">
                <a16:creationId xmlns:a16="http://schemas.microsoft.com/office/drawing/2014/main" id="{7703782F-2031-0FCF-6DB7-486262658649}"/>
              </a:ext>
            </a:extLst>
          </p:cNvPr>
          <p:cNvSpPr txBox="1"/>
          <p:nvPr/>
        </p:nvSpPr>
        <p:spPr>
          <a:xfrm>
            <a:off x="15961" y="3031567"/>
            <a:ext cx="1107996" cy="369332"/>
          </a:xfrm>
          <a:prstGeom prst="rect">
            <a:avLst/>
          </a:prstGeom>
          <a:noFill/>
        </p:spPr>
        <p:txBody>
          <a:bodyPr wrap="none" rtlCol="0">
            <a:spAutoFit/>
          </a:bodyPr>
          <a:lstStyle/>
          <a:p>
            <a:r>
              <a:rPr kumimoji="1" lang="ja-JP" altLang="en-US"/>
              <a:t>重みの式</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1BA20A2D-529F-7132-30CB-ABD7299F6053}"/>
                  </a:ext>
                </a:extLst>
              </p:cNvPr>
              <p:cNvSpPr txBox="1"/>
              <p:nvPr/>
            </p:nvSpPr>
            <p:spPr>
              <a:xfrm>
                <a:off x="2403823" y="3272967"/>
                <a:ext cx="6050182" cy="646331"/>
              </a:xfrm>
              <a:prstGeom prst="rect">
                <a:avLst/>
              </a:prstGeom>
              <a:noFill/>
              <a:ln>
                <a:solidFill>
                  <a:schemeClr val="accent2"/>
                </a:solidFill>
              </a:ln>
            </p:spPr>
            <p:txBody>
              <a:bodyPr wrap="none" rtlCol="0">
                <a:spAutoFit/>
              </a:bodyPr>
              <a:lstStyle/>
              <a:p>
                <a:r>
                  <a:rPr kumimoji="1" lang="ja-JP" altLang="en-US">
                    <a:solidFill>
                      <a:srgbClr val="FF0000"/>
                    </a:solidFill>
                  </a:rPr>
                  <a:t>この式を解くには</a:t>
                </a:r>
                <a14:m>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ea typeface="Cambria Math" panose="02040503050406030204" pitchFamily="18" charset="0"/>
                          </a:rPr>
                          <m:t>𝜈</m:t>
                        </m:r>
                      </m:sub>
                    </m:sSub>
                    <m:r>
                      <a:rPr kumimoji="1" lang="en-US" altLang="ja-JP" b="0" i="1" smtClean="0">
                        <a:solidFill>
                          <a:srgbClr val="FF0000"/>
                        </a:solidFill>
                        <a:latin typeface="Cambria Math" panose="02040503050406030204" pitchFamily="18" charset="0"/>
                      </a:rPr>
                      <m:t>=(</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𝑑</m:t>
                        </m:r>
                      </m:sub>
                    </m:sSub>
                    <m:r>
                      <a:rPr kumimoji="1" lang="en-US" altLang="ja-JP" b="0" i="1" smtClean="0">
                        <a:solidFill>
                          <a:srgbClr val="FF0000"/>
                        </a:solidFill>
                        <a:latin typeface="Cambria Math" panose="02040503050406030204" pitchFamily="18" charset="0"/>
                      </a:rPr>
                      <m:t>+1)+(</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𝑠</m:t>
                        </m:r>
                      </m:sub>
                    </m:sSub>
                    <m:r>
                      <a:rPr kumimoji="1" lang="en-US" altLang="ja-JP" b="0" i="1" smtClean="0">
                        <a:solidFill>
                          <a:srgbClr val="FF0000"/>
                        </a:solidFill>
                        <a:latin typeface="Cambria Math" panose="02040503050406030204" pitchFamily="18" charset="0"/>
                      </a:rPr>
                      <m:t>+1)+1</m:t>
                    </m:r>
                  </m:oMath>
                </a14:m>
                <a:endParaRPr lang="en" altLang="ja-JP" dirty="0">
                  <a:solidFill>
                    <a:srgbClr val="FF0000"/>
                  </a:solidFill>
                </a:endParaRPr>
              </a:p>
              <a:p>
                <a:r>
                  <a:rPr kumimoji="1" lang="ja-JP" altLang="en-US">
                    <a:solidFill>
                      <a:srgbClr val="FF0000"/>
                    </a:solidFill>
                  </a:rPr>
                  <a:t>出なければならなく、</a:t>
                </a:r>
                <a:r>
                  <a:rPr kumimoji="1" lang="en-US" altLang="ja-JP" b="0" dirty="0">
                    <a:solidFill>
                      <a:srgbClr val="FF0000"/>
                    </a:solidFill>
                  </a:rPr>
                  <a:t> </a:t>
                </a:r>
                <a14:m>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ea typeface="Cambria Math" panose="02040503050406030204" pitchFamily="18" charset="0"/>
                          </a:rPr>
                          <m:t>𝜈</m:t>
                        </m:r>
                      </m:sub>
                    </m:sSub>
                  </m:oMath>
                </a14:m>
                <a:r>
                  <a:rPr kumimoji="1" lang="ja-JP" altLang="en-US">
                    <a:solidFill>
                      <a:srgbClr val="FF0000"/>
                    </a:solidFill>
                  </a:rPr>
                  <a:t>をふやしても感度は上がらない</a:t>
                </a:r>
              </a:p>
            </p:txBody>
          </p:sp>
        </mc:Choice>
        <mc:Fallback xmlns="">
          <p:sp>
            <p:nvSpPr>
              <p:cNvPr id="31" name="テキスト ボックス 30">
                <a:extLst>
                  <a:ext uri="{FF2B5EF4-FFF2-40B4-BE49-F238E27FC236}">
                    <a16:creationId xmlns:a16="http://schemas.microsoft.com/office/drawing/2014/main" id="{1BA20A2D-529F-7132-30CB-ABD7299F6053}"/>
                  </a:ext>
                </a:extLst>
              </p:cNvPr>
              <p:cNvSpPr txBox="1">
                <a:spLocks noRot="1" noChangeAspect="1" noMove="1" noResize="1" noEditPoints="1" noAdjustHandles="1" noChangeArrowheads="1" noChangeShapeType="1" noTextEdit="1"/>
              </p:cNvSpPr>
              <p:nvPr/>
            </p:nvSpPr>
            <p:spPr>
              <a:xfrm>
                <a:off x="2403823" y="3272967"/>
                <a:ext cx="6050182" cy="646331"/>
              </a:xfrm>
              <a:prstGeom prst="rect">
                <a:avLst/>
              </a:prstGeom>
              <a:blipFill>
                <a:blip r:embed="rId13"/>
                <a:stretch>
                  <a:fillRect l="-626" t="-3774" b="-11321"/>
                </a:stretch>
              </a:blipFill>
              <a:ln>
                <a:solidFill>
                  <a:schemeClr val="accent2"/>
                </a:solidFill>
              </a:ln>
            </p:spPr>
            <p:txBody>
              <a:bodyPr/>
              <a:lstStyle/>
              <a:p>
                <a:r>
                  <a:rPr lang="ja-JP" altLang="en-US">
                    <a:noFill/>
                  </a:rPr>
                  <a:t> </a:t>
                </a:r>
              </a:p>
            </p:txBody>
          </p:sp>
        </mc:Fallback>
      </mc:AlternateContent>
      <p:cxnSp>
        <p:nvCxnSpPr>
          <p:cNvPr id="33" name="直線矢印コネクタ 32">
            <a:extLst>
              <a:ext uri="{FF2B5EF4-FFF2-40B4-BE49-F238E27FC236}">
                <a16:creationId xmlns:a16="http://schemas.microsoft.com/office/drawing/2014/main" id="{A0A45CBE-AE12-3A05-371C-4023AC75A75A}"/>
              </a:ext>
            </a:extLst>
          </p:cNvPr>
          <p:cNvCxnSpPr>
            <a:stCxn id="31" idx="1"/>
            <a:endCxn id="23" idx="3"/>
          </p:cNvCxnSpPr>
          <p:nvPr/>
        </p:nvCxnSpPr>
        <p:spPr>
          <a:xfrm flipH="1">
            <a:off x="1651000" y="3596133"/>
            <a:ext cx="752823" cy="79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テキスト ボックス 33">
            <a:extLst>
              <a:ext uri="{FF2B5EF4-FFF2-40B4-BE49-F238E27FC236}">
                <a16:creationId xmlns:a16="http://schemas.microsoft.com/office/drawing/2014/main" id="{8E484177-D2A2-FF25-2992-BDE2C191CE17}"/>
              </a:ext>
            </a:extLst>
          </p:cNvPr>
          <p:cNvSpPr txBox="1"/>
          <p:nvPr/>
        </p:nvSpPr>
        <p:spPr>
          <a:xfrm>
            <a:off x="7275611" y="1617168"/>
            <a:ext cx="2492990" cy="369332"/>
          </a:xfrm>
          <a:prstGeom prst="rect">
            <a:avLst/>
          </a:prstGeom>
          <a:noFill/>
        </p:spPr>
        <p:txBody>
          <a:bodyPr wrap="none" rtlCol="0">
            <a:spAutoFit/>
          </a:bodyPr>
          <a:lstStyle/>
          <a:p>
            <a:r>
              <a:rPr kumimoji="1" lang="ja-JP" altLang="en-US"/>
              <a:t>デルタマップ法の弱点</a:t>
            </a:r>
          </a:p>
        </p:txBody>
      </p:sp>
      <p:cxnSp>
        <p:nvCxnSpPr>
          <p:cNvPr id="36" name="直線矢印コネクタ 35">
            <a:extLst>
              <a:ext uri="{FF2B5EF4-FFF2-40B4-BE49-F238E27FC236}">
                <a16:creationId xmlns:a16="http://schemas.microsoft.com/office/drawing/2014/main" id="{FF1E491F-AA98-7A49-B62B-927CBA866FD6}"/>
              </a:ext>
            </a:extLst>
          </p:cNvPr>
          <p:cNvCxnSpPr/>
          <p:nvPr/>
        </p:nvCxnSpPr>
        <p:spPr>
          <a:xfrm flipH="1">
            <a:off x="7328642" y="1986500"/>
            <a:ext cx="419044" cy="11810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テキスト ボックス 36">
            <a:extLst>
              <a:ext uri="{FF2B5EF4-FFF2-40B4-BE49-F238E27FC236}">
                <a16:creationId xmlns:a16="http://schemas.microsoft.com/office/drawing/2014/main" id="{9E8CDA18-7008-EF92-4697-406033D926F0}"/>
              </a:ext>
            </a:extLst>
          </p:cNvPr>
          <p:cNvSpPr txBox="1"/>
          <p:nvPr/>
        </p:nvSpPr>
        <p:spPr>
          <a:xfrm>
            <a:off x="3311688" y="5597076"/>
            <a:ext cx="5032147" cy="369332"/>
          </a:xfrm>
          <a:prstGeom prst="rect">
            <a:avLst/>
          </a:prstGeom>
          <a:noFill/>
        </p:spPr>
        <p:txBody>
          <a:bodyPr wrap="none" rtlCol="0">
            <a:spAutoFit/>
          </a:bodyPr>
          <a:lstStyle/>
          <a:p>
            <a:r>
              <a:rPr kumimoji="1" lang="ja-JP" altLang="en-US">
                <a:highlight>
                  <a:srgbClr val="FFFF00"/>
                </a:highlight>
              </a:rPr>
              <a:t>尤度を最小化することで各パラメータが決まる</a:t>
            </a:r>
          </a:p>
        </p:txBody>
      </p:sp>
    </p:spTree>
    <p:extLst>
      <p:ext uri="{BB962C8B-B14F-4D97-AF65-F5344CB8AC3E}">
        <p14:creationId xmlns:p14="http://schemas.microsoft.com/office/powerpoint/2010/main" val="340594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76DBE9D-77DE-7B75-85A6-81B8C7EC1B58}"/>
              </a:ext>
            </a:extLst>
          </p:cNvPr>
          <p:cNvSpPr txBox="1"/>
          <p:nvPr/>
        </p:nvSpPr>
        <p:spPr>
          <a:xfrm>
            <a:off x="0" y="0"/>
            <a:ext cx="2954655" cy="369332"/>
          </a:xfrm>
          <a:prstGeom prst="rect">
            <a:avLst/>
          </a:prstGeom>
          <a:noFill/>
        </p:spPr>
        <p:txBody>
          <a:bodyPr wrap="none" rtlCol="0">
            <a:spAutoFit/>
          </a:bodyPr>
          <a:lstStyle/>
          <a:p>
            <a:r>
              <a:rPr kumimoji="1" lang="ja-JP" altLang="en-US" b="1"/>
              <a:t>・アルゴリズムのテスト：</a:t>
            </a:r>
            <a:endParaRPr kumimoji="1" lang="en-US" altLang="ja-JP" b="1" dirty="0"/>
          </a:p>
        </p:txBody>
      </p:sp>
      <p:sp>
        <p:nvSpPr>
          <p:cNvPr id="3" name="テキスト ボックス 2">
            <a:extLst>
              <a:ext uri="{FF2B5EF4-FFF2-40B4-BE49-F238E27FC236}">
                <a16:creationId xmlns:a16="http://schemas.microsoft.com/office/drawing/2014/main" id="{5362B2BF-FDDC-E028-46F1-5443AFE46430}"/>
              </a:ext>
            </a:extLst>
          </p:cNvPr>
          <p:cNvSpPr txBox="1"/>
          <p:nvPr/>
        </p:nvSpPr>
        <p:spPr>
          <a:xfrm>
            <a:off x="0" y="496021"/>
            <a:ext cx="8658139" cy="5632311"/>
          </a:xfrm>
          <a:prstGeom prst="rect">
            <a:avLst/>
          </a:prstGeom>
          <a:noFill/>
        </p:spPr>
        <p:txBody>
          <a:bodyPr wrap="none" rtlCol="0">
            <a:spAutoFit/>
          </a:bodyPr>
          <a:lstStyle/>
          <a:p>
            <a:r>
              <a:rPr kumimoji="1" lang="ja-JP" altLang="en-US" b="1"/>
              <a:t>状況：</a:t>
            </a:r>
            <a:endParaRPr kumimoji="1" lang="en-US" altLang="ja-JP" b="1" dirty="0"/>
          </a:p>
          <a:p>
            <a:r>
              <a:rPr lang="ja-JP" altLang="en-US"/>
              <a:t>①冪乗モデル</a:t>
            </a:r>
            <a:endParaRPr lang="en-US" altLang="ja-JP" dirty="0"/>
          </a:p>
          <a:p>
            <a:r>
              <a:rPr kumimoji="1" lang="ja-JP" altLang="en-US"/>
              <a:t>シンクロトロン指数平均：</a:t>
            </a:r>
            <a:r>
              <a:rPr kumimoji="1" lang="en-US" altLang="ja-JP" dirty="0"/>
              <a:t>-3.00</a:t>
            </a:r>
          </a:p>
          <a:p>
            <a:endParaRPr lang="en-US" altLang="ja-JP" dirty="0"/>
          </a:p>
          <a:p>
            <a:r>
              <a:rPr kumimoji="1" lang="ja-JP" altLang="en-US"/>
              <a:t>ダスト指数平均：</a:t>
            </a:r>
            <a:r>
              <a:rPr kumimoji="1" lang="en-US" altLang="ja-JP" dirty="0"/>
              <a:t>1.674</a:t>
            </a:r>
          </a:p>
          <a:p>
            <a:endParaRPr lang="en-US" altLang="ja-JP" dirty="0"/>
          </a:p>
          <a:p>
            <a:r>
              <a:rPr lang="ja-JP" altLang="en-US"/>
              <a:t>テンソルスカラー比　</a:t>
            </a:r>
            <a:r>
              <a:rPr kumimoji="1" lang="en-US" altLang="ja-JP" dirty="0"/>
              <a:t>r=0.001</a:t>
            </a:r>
            <a:r>
              <a:rPr kumimoji="1" lang="ja-JP" altLang="en-US"/>
              <a:t>の</a:t>
            </a:r>
            <a:endParaRPr lang="en-US" altLang="ja-JP" dirty="0"/>
          </a:p>
          <a:p>
            <a:r>
              <a:rPr kumimoji="1" lang="ja-JP" altLang="en-US"/>
              <a:t>スカラーモードとテンソルモードの追加</a:t>
            </a:r>
            <a:endParaRPr kumimoji="1" lang="en-US" altLang="ja-JP" dirty="0"/>
          </a:p>
          <a:p>
            <a:endParaRPr lang="en-US" altLang="ja-JP" dirty="0"/>
          </a:p>
          <a:p>
            <a:endParaRPr lang="en-US" altLang="ja-JP" dirty="0"/>
          </a:p>
          <a:p>
            <a:endParaRPr lang="en-US" altLang="ja-JP" dirty="0"/>
          </a:p>
          <a:p>
            <a:r>
              <a:rPr kumimoji="1" lang="en-US" altLang="ja-JP" dirty="0"/>
              <a:t>40GHz</a:t>
            </a:r>
            <a:r>
              <a:rPr kumimoji="1" lang="ja-JP" altLang="en-US"/>
              <a:t>、</a:t>
            </a:r>
            <a:r>
              <a:rPr kumimoji="1" lang="en-US" altLang="ja-JP" dirty="0"/>
              <a:t>60GHz</a:t>
            </a:r>
            <a:r>
              <a:rPr kumimoji="1" lang="ja-JP" altLang="en-US"/>
              <a:t>、</a:t>
            </a:r>
            <a:r>
              <a:rPr kumimoji="1" lang="en-US" altLang="ja-JP" dirty="0"/>
              <a:t>140GHz</a:t>
            </a:r>
            <a:r>
              <a:rPr kumimoji="1" lang="ja-JP" altLang="en-US"/>
              <a:t>、</a:t>
            </a:r>
            <a:r>
              <a:rPr kumimoji="1" lang="en-US" altLang="ja-JP" dirty="0"/>
              <a:t>230GHz</a:t>
            </a:r>
            <a:r>
              <a:rPr kumimoji="1" lang="ja-JP" altLang="en-US"/>
              <a:t>、</a:t>
            </a:r>
            <a:r>
              <a:rPr kumimoji="1" lang="en-US" altLang="ja-JP" dirty="0"/>
              <a:t>340Ghz</a:t>
            </a:r>
            <a:r>
              <a:rPr kumimoji="1" lang="ja-JP" altLang="en-US"/>
              <a:t>で生成された</a:t>
            </a:r>
            <a:r>
              <a:rPr kumimoji="1" lang="en-US" altLang="ja-JP" dirty="0"/>
              <a:t>CMB+</a:t>
            </a:r>
            <a:r>
              <a:rPr kumimoji="1" lang="ja-JP" altLang="en-US"/>
              <a:t>前景</a:t>
            </a:r>
            <a:endParaRPr kumimoji="1" lang="en-US" altLang="ja-JP" dirty="0"/>
          </a:p>
          <a:p>
            <a:endParaRPr lang="en-US" altLang="ja-JP" dirty="0"/>
          </a:p>
          <a:p>
            <a:r>
              <a:rPr kumimoji="1" lang="en-US" altLang="ja-JP" dirty="0"/>
              <a:t>140GHz</a:t>
            </a:r>
            <a:r>
              <a:rPr kumimoji="1" lang="ja-JP" altLang="en-US"/>
              <a:t>でのマップをクリーニング</a:t>
            </a:r>
            <a:r>
              <a:rPr lang="ja-JP" altLang="en-US"/>
              <a:t>するため、低周波数</a:t>
            </a:r>
            <a:r>
              <a:rPr lang="en-US" altLang="ja-JP" dirty="0"/>
              <a:t>2</a:t>
            </a:r>
            <a:r>
              <a:rPr lang="ja-JP" altLang="en-US"/>
              <a:t>つ、高周波数</a:t>
            </a:r>
            <a:r>
              <a:rPr lang="en-US" altLang="ja-JP" dirty="0"/>
              <a:t>2</a:t>
            </a:r>
            <a:r>
              <a:rPr lang="ja-JP" altLang="en-US"/>
              <a:t>つを用いる</a:t>
            </a:r>
            <a:endParaRPr lang="en-US" altLang="ja-JP" dirty="0"/>
          </a:p>
          <a:p>
            <a:endParaRPr lang="en-US" altLang="ja-JP" dirty="0"/>
          </a:p>
          <a:p>
            <a:endParaRPr lang="en-US" altLang="ja-JP" dirty="0"/>
          </a:p>
          <a:p>
            <a:r>
              <a:rPr lang="ja-JP" altLang="en-US"/>
              <a:t>②ダストの修正黒体（</a:t>
            </a:r>
            <a:r>
              <a:rPr lang="en-US" altLang="ja-JP" dirty="0"/>
              <a:t>BMM</a:t>
            </a:r>
            <a:r>
              <a:rPr lang="ja-JP" altLang="en-US"/>
              <a:t>）スペクトル</a:t>
            </a:r>
            <a:endParaRPr lang="en-US" altLang="ja-JP" dirty="0"/>
          </a:p>
          <a:p>
            <a:endParaRPr lang="en-US" altLang="ja-JP" dirty="0"/>
          </a:p>
          <a:p>
            <a:r>
              <a:rPr lang="ja-JP" altLang="en-US"/>
              <a:t>高周波数</a:t>
            </a:r>
            <a:r>
              <a:rPr lang="en-US" altLang="ja-JP" dirty="0"/>
              <a:t>3</a:t>
            </a:r>
            <a:r>
              <a:rPr lang="ja-JP" altLang="en-US"/>
              <a:t>つを、</a:t>
            </a:r>
            <a:r>
              <a:rPr lang="en-US" altLang="ja-JP" dirty="0"/>
              <a:t>400GHz</a:t>
            </a:r>
            <a:r>
              <a:rPr lang="ja-JP" altLang="en-US"/>
              <a:t>で生成された別の</a:t>
            </a:r>
            <a:endParaRPr lang="en-US" altLang="ja-JP" dirty="0"/>
          </a:p>
          <a:p>
            <a:r>
              <a:rPr lang="ja-JP" altLang="en-US"/>
              <a:t>のマップを生成</a:t>
            </a:r>
            <a:endParaRPr lang="en-US" altLang="ja-JP" dirty="0"/>
          </a:p>
        </p:txBody>
      </p:sp>
      <p:pic>
        <p:nvPicPr>
          <p:cNvPr id="7" name="図 6">
            <a:extLst>
              <a:ext uri="{FF2B5EF4-FFF2-40B4-BE49-F238E27FC236}">
                <a16:creationId xmlns:a16="http://schemas.microsoft.com/office/drawing/2014/main" id="{5D64F264-3D21-C325-0DE4-2756C48A6D43}"/>
              </a:ext>
            </a:extLst>
          </p:cNvPr>
          <p:cNvPicPr>
            <a:picLocks noChangeAspect="1"/>
          </p:cNvPicPr>
          <p:nvPr/>
        </p:nvPicPr>
        <p:blipFill>
          <a:blip r:embed="rId3"/>
          <a:stretch>
            <a:fillRect/>
          </a:stretch>
        </p:blipFill>
        <p:spPr>
          <a:xfrm>
            <a:off x="1507524" y="258121"/>
            <a:ext cx="8414951" cy="670043"/>
          </a:xfrm>
          <a:prstGeom prst="rect">
            <a:avLst/>
          </a:prstGeom>
        </p:spPr>
      </p:pic>
      <p:pic>
        <p:nvPicPr>
          <p:cNvPr id="9" name="図 8" descr="ダイアグラム&#10;&#10;自動的に生成された説明">
            <a:extLst>
              <a:ext uri="{FF2B5EF4-FFF2-40B4-BE49-F238E27FC236}">
                <a16:creationId xmlns:a16="http://schemas.microsoft.com/office/drawing/2014/main" id="{6E687420-96D0-1B9F-5DD7-E9F2A48FA0A1}"/>
              </a:ext>
            </a:extLst>
          </p:cNvPr>
          <p:cNvPicPr>
            <a:picLocks noChangeAspect="1"/>
          </p:cNvPicPr>
          <p:nvPr/>
        </p:nvPicPr>
        <p:blipFill>
          <a:blip r:embed="rId4"/>
          <a:stretch>
            <a:fillRect/>
          </a:stretch>
        </p:blipFill>
        <p:spPr>
          <a:xfrm>
            <a:off x="4647255" y="4842512"/>
            <a:ext cx="7204291" cy="1445741"/>
          </a:xfrm>
          <a:prstGeom prst="rect">
            <a:avLst/>
          </a:prstGeom>
        </p:spPr>
      </p:pic>
      <p:pic>
        <p:nvPicPr>
          <p:cNvPr id="5" name="図 4" descr="グラフィカル ユーザー インターフェイス, グラフ, 散布図&#10;&#10;自動的に生成された説明">
            <a:extLst>
              <a:ext uri="{FF2B5EF4-FFF2-40B4-BE49-F238E27FC236}">
                <a16:creationId xmlns:a16="http://schemas.microsoft.com/office/drawing/2014/main" id="{15E5165A-89CB-F0DE-F6F3-FAE396BD9ED7}"/>
              </a:ext>
            </a:extLst>
          </p:cNvPr>
          <p:cNvPicPr>
            <a:picLocks noChangeAspect="1"/>
          </p:cNvPicPr>
          <p:nvPr/>
        </p:nvPicPr>
        <p:blipFill>
          <a:blip r:embed="rId5"/>
          <a:stretch>
            <a:fillRect/>
          </a:stretch>
        </p:blipFill>
        <p:spPr>
          <a:xfrm>
            <a:off x="5003113" y="928164"/>
            <a:ext cx="7188887" cy="2500836"/>
          </a:xfrm>
          <a:prstGeom prst="rect">
            <a:avLst/>
          </a:prstGeom>
        </p:spPr>
      </p:pic>
      <p:sp>
        <p:nvSpPr>
          <p:cNvPr id="6" name="テキスト ボックス 5">
            <a:extLst>
              <a:ext uri="{FF2B5EF4-FFF2-40B4-BE49-F238E27FC236}">
                <a16:creationId xmlns:a16="http://schemas.microsoft.com/office/drawing/2014/main" id="{9D2142DF-63C2-9BB4-E26C-F690C3740322}"/>
              </a:ext>
            </a:extLst>
          </p:cNvPr>
          <p:cNvSpPr txBox="1"/>
          <p:nvPr/>
        </p:nvSpPr>
        <p:spPr>
          <a:xfrm>
            <a:off x="0" y="6488668"/>
            <a:ext cx="7109639" cy="369332"/>
          </a:xfrm>
          <a:prstGeom prst="rect">
            <a:avLst/>
          </a:prstGeom>
          <a:noFill/>
        </p:spPr>
        <p:txBody>
          <a:bodyPr wrap="none" rtlCol="0">
            <a:spAutoFit/>
          </a:bodyPr>
          <a:lstStyle/>
          <a:p>
            <a:r>
              <a:rPr kumimoji="1" lang="ja-JP" altLang="en-US"/>
              <a:t>結果：入力したパラメータに対して出力が復元することがわかった</a:t>
            </a:r>
          </a:p>
        </p:txBody>
      </p:sp>
    </p:spTree>
    <p:extLst>
      <p:ext uri="{BB962C8B-B14F-4D97-AF65-F5344CB8AC3E}">
        <p14:creationId xmlns:p14="http://schemas.microsoft.com/office/powerpoint/2010/main" val="342425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5420A3-EF45-4659-7D9E-06620C1E08C5}"/>
              </a:ext>
            </a:extLst>
          </p:cNvPr>
          <p:cNvSpPr txBox="1"/>
          <p:nvPr/>
        </p:nvSpPr>
        <p:spPr>
          <a:xfrm>
            <a:off x="0" y="0"/>
            <a:ext cx="5493812" cy="369332"/>
          </a:xfrm>
          <a:prstGeom prst="rect">
            <a:avLst/>
          </a:prstGeom>
          <a:noFill/>
        </p:spPr>
        <p:txBody>
          <a:bodyPr wrap="none" rtlCol="0">
            <a:spAutoFit/>
          </a:bodyPr>
          <a:lstStyle/>
          <a:p>
            <a:r>
              <a:rPr kumimoji="1" lang="ja-JP" altLang="en-US" b="1"/>
              <a:t>・デルタマップ法の定式化（ベイズ統計による）：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28133F8-792E-4FCD-9CD9-1727282CFA65}"/>
                  </a:ext>
                </a:extLst>
              </p:cNvPr>
              <p:cNvSpPr txBox="1"/>
              <p:nvPr/>
            </p:nvSpPr>
            <p:spPr>
              <a:xfrm>
                <a:off x="0" y="1149178"/>
                <a:ext cx="8136010" cy="391582"/>
              </a:xfrm>
              <a:prstGeom prst="rect">
                <a:avLst/>
              </a:prstGeom>
              <a:noFill/>
            </p:spPr>
            <p:txBody>
              <a:bodyPr wrap="none" rtlCol="0">
                <a:spAutoFit/>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𝑝𝑖𝑥</m:t>
                        </m:r>
                      </m:sub>
                    </m:sSub>
                  </m:oMath>
                </a14:m>
                <a:r>
                  <a:rPr kumimoji="1" lang="ja-JP" altLang="en-US"/>
                  <a:t>全画素、</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𝑓𝑟𝑒𝑞</m:t>
                        </m:r>
                      </m:sub>
                    </m:sSub>
                  </m:oMath>
                </a14:m>
                <a:r>
                  <a:rPr kumimoji="1" lang="ja-JP" altLang="en-US"/>
                  <a:t>全周波数におけるストークスパラメータデータを連結する</a:t>
                </a:r>
              </a:p>
            </p:txBody>
          </p:sp>
        </mc:Choice>
        <mc:Fallback xmlns="">
          <p:sp>
            <p:nvSpPr>
              <p:cNvPr id="5" name="テキスト ボックス 4">
                <a:extLst>
                  <a:ext uri="{FF2B5EF4-FFF2-40B4-BE49-F238E27FC236}">
                    <a16:creationId xmlns:a16="http://schemas.microsoft.com/office/drawing/2014/main" id="{128133F8-792E-4FCD-9CD9-1727282CFA65}"/>
                  </a:ext>
                </a:extLst>
              </p:cNvPr>
              <p:cNvSpPr txBox="1">
                <a:spLocks noRot="1" noChangeAspect="1" noMove="1" noResize="1" noEditPoints="1" noAdjustHandles="1" noChangeArrowheads="1" noChangeShapeType="1" noTextEdit="1"/>
              </p:cNvSpPr>
              <p:nvPr/>
            </p:nvSpPr>
            <p:spPr>
              <a:xfrm>
                <a:off x="0" y="1149178"/>
                <a:ext cx="8136010" cy="391582"/>
              </a:xfrm>
              <a:prstGeom prst="rect">
                <a:avLst/>
              </a:prstGeom>
              <a:blipFill>
                <a:blip r:embed="rId2"/>
                <a:stretch>
                  <a:fillRect t="-6250" b="-18750"/>
                </a:stretch>
              </a:blipFill>
            </p:spPr>
            <p:txBody>
              <a:bodyPr/>
              <a:lstStyle/>
              <a:p>
                <a:r>
                  <a:rPr lang="ja-JP" altLang="en-US">
                    <a:noFill/>
                  </a:rPr>
                  <a:t> </a:t>
                </a:r>
              </a:p>
            </p:txBody>
          </p:sp>
        </mc:Fallback>
      </mc:AlternateContent>
      <p:pic>
        <p:nvPicPr>
          <p:cNvPr id="9" name="図 8" descr="グラフ&#10;&#10;中程度の精度で自動的に生成された説明">
            <a:extLst>
              <a:ext uri="{FF2B5EF4-FFF2-40B4-BE49-F238E27FC236}">
                <a16:creationId xmlns:a16="http://schemas.microsoft.com/office/drawing/2014/main" id="{A5DA3E7E-B039-647C-D0D7-7D9C193E6A0D}"/>
              </a:ext>
            </a:extLst>
          </p:cNvPr>
          <p:cNvPicPr>
            <a:picLocks noChangeAspect="1"/>
          </p:cNvPicPr>
          <p:nvPr/>
        </p:nvPicPr>
        <p:blipFill>
          <a:blip r:embed="rId3"/>
          <a:stretch>
            <a:fillRect/>
          </a:stretch>
        </p:blipFill>
        <p:spPr>
          <a:xfrm>
            <a:off x="-1" y="1518509"/>
            <a:ext cx="4644493" cy="718063"/>
          </a:xfrm>
          <a:prstGeom prst="rect">
            <a:avLst/>
          </a:prstGeom>
        </p:spPr>
      </p:pic>
      <p:sp>
        <p:nvSpPr>
          <p:cNvPr id="10" name="テキスト ボックス 9">
            <a:extLst>
              <a:ext uri="{FF2B5EF4-FFF2-40B4-BE49-F238E27FC236}">
                <a16:creationId xmlns:a16="http://schemas.microsoft.com/office/drawing/2014/main" id="{7E082E99-AAC1-C321-1C13-5AF9397240E3}"/>
              </a:ext>
            </a:extLst>
          </p:cNvPr>
          <p:cNvSpPr txBox="1"/>
          <p:nvPr/>
        </p:nvSpPr>
        <p:spPr>
          <a:xfrm>
            <a:off x="-1" y="3731758"/>
            <a:ext cx="4235455" cy="369332"/>
          </a:xfrm>
          <a:prstGeom prst="rect">
            <a:avLst/>
          </a:prstGeom>
          <a:noFill/>
        </p:spPr>
        <p:txBody>
          <a:bodyPr wrap="none" rtlCol="0">
            <a:spAutoFit/>
          </a:bodyPr>
          <a:lstStyle/>
          <a:p>
            <a:r>
              <a:rPr kumimoji="1" lang="ja-JP" altLang="en-US"/>
              <a:t>空の信号ベクトルを以下のように定義</a:t>
            </a:r>
          </a:p>
        </p:txBody>
      </p:sp>
      <p:pic>
        <p:nvPicPr>
          <p:cNvPr id="12" name="図 11">
            <a:extLst>
              <a:ext uri="{FF2B5EF4-FFF2-40B4-BE49-F238E27FC236}">
                <a16:creationId xmlns:a16="http://schemas.microsoft.com/office/drawing/2014/main" id="{2D510ED8-81F4-A455-0F26-9719A32397D2}"/>
              </a:ext>
            </a:extLst>
          </p:cNvPr>
          <p:cNvPicPr>
            <a:picLocks noChangeAspect="1"/>
          </p:cNvPicPr>
          <p:nvPr/>
        </p:nvPicPr>
        <p:blipFill>
          <a:blip r:embed="rId4"/>
          <a:stretch>
            <a:fillRect/>
          </a:stretch>
        </p:blipFill>
        <p:spPr>
          <a:xfrm>
            <a:off x="-1" y="4101090"/>
            <a:ext cx="5590490" cy="591065"/>
          </a:xfrm>
          <a:prstGeom prst="rect">
            <a:avLst/>
          </a:prstGeom>
        </p:spPr>
      </p:pic>
      <p:pic>
        <p:nvPicPr>
          <p:cNvPr id="15" name="図 14" descr="ロゴ&#10;&#10;低い精度で自動的に生成された説明">
            <a:extLst>
              <a:ext uri="{FF2B5EF4-FFF2-40B4-BE49-F238E27FC236}">
                <a16:creationId xmlns:a16="http://schemas.microsoft.com/office/drawing/2014/main" id="{E668057A-0F74-6048-ED3B-FFC4EABE4714}"/>
              </a:ext>
            </a:extLst>
          </p:cNvPr>
          <p:cNvPicPr>
            <a:picLocks noChangeAspect="1"/>
          </p:cNvPicPr>
          <p:nvPr/>
        </p:nvPicPr>
        <p:blipFill>
          <a:blip r:embed="rId5"/>
          <a:stretch>
            <a:fillRect/>
          </a:stretch>
        </p:blipFill>
        <p:spPr>
          <a:xfrm>
            <a:off x="-1" y="6237455"/>
            <a:ext cx="3295742" cy="594000"/>
          </a:xfrm>
          <a:prstGeom prst="rect">
            <a:avLst/>
          </a:prstGeom>
        </p:spPr>
      </p:pic>
      <p:pic>
        <p:nvPicPr>
          <p:cNvPr id="17" name="図 16" descr="テーブル&#10;&#10;自動的に生成された説明">
            <a:extLst>
              <a:ext uri="{FF2B5EF4-FFF2-40B4-BE49-F238E27FC236}">
                <a16:creationId xmlns:a16="http://schemas.microsoft.com/office/drawing/2014/main" id="{61C0D608-4B00-3F47-2DAB-BFBC70DF106A}"/>
              </a:ext>
            </a:extLst>
          </p:cNvPr>
          <p:cNvPicPr>
            <a:picLocks noChangeAspect="1"/>
          </p:cNvPicPr>
          <p:nvPr/>
        </p:nvPicPr>
        <p:blipFill>
          <a:blip r:embed="rId6"/>
          <a:stretch>
            <a:fillRect/>
          </a:stretch>
        </p:blipFill>
        <p:spPr>
          <a:xfrm>
            <a:off x="5659510" y="1712623"/>
            <a:ext cx="6532490" cy="4690800"/>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BB17274-BA21-A2AF-4740-B70C2952B0AB}"/>
                  </a:ext>
                </a:extLst>
              </p:cNvPr>
              <p:cNvSpPr txBox="1"/>
              <p:nvPr/>
            </p:nvSpPr>
            <p:spPr>
              <a:xfrm>
                <a:off x="0" y="2473406"/>
                <a:ext cx="3056542" cy="945580"/>
              </a:xfrm>
              <a:prstGeom prst="rect">
                <a:avLst/>
              </a:prstGeom>
              <a:noFill/>
            </p:spPr>
            <p:txBody>
              <a:bodyPr wrap="none" rtlCol="0">
                <a:spAutoFit/>
              </a:bodyPr>
              <a:lstStyle/>
              <a:p>
                <a:r>
                  <a:rPr kumimoji="1" lang="ja-JP" altLang="en-US"/>
                  <a:t>ノイズの共分散</a:t>
                </a:r>
                <a:r>
                  <a:rPr kumimoji="1" lang="en-US" altLang="ja-JP" dirty="0"/>
                  <a:t> N </a:t>
                </a:r>
                <a:r>
                  <a:rPr kumimoji="1" lang="ja-JP" altLang="en-US"/>
                  <a:t>も連結</a:t>
                </a:r>
                <a:endParaRPr kumimoji="1" lang="en-US" altLang="ja-JP" dirty="0"/>
              </a:p>
              <a:p>
                <a:endParaRPr lang="en-US" altLang="ja-JP" dirty="0"/>
              </a:p>
              <a:p>
                <a:r>
                  <a:rPr lang="en-US" altLang="ja-JP" b="0" dirty="0"/>
                  <a:t> </a:t>
                </a:r>
                <a14:m>
                  <m:oMath xmlns:m="http://schemas.openxmlformats.org/officeDocument/2006/math">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𝑝𝑖𝑥</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𝑓𝑟𝑒𝑞</m:t>
                        </m:r>
                      </m:sub>
                    </m:sSub>
                  </m:oMath>
                </a14:m>
                <a:r>
                  <a:rPr kumimoji="1" lang="en-US" altLang="ja-JP" dirty="0"/>
                  <a:t>-</a:t>
                </a:r>
                <a:r>
                  <a:rPr lang="en-US" altLang="ja-JP" dirty="0"/>
                  <a:t> </a:t>
                </a:r>
                <a14:m>
                  <m:oMath xmlns:m="http://schemas.openxmlformats.org/officeDocument/2006/math">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𝑝𝑖𝑥</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𝑓𝑟𝑒𝑞</m:t>
                        </m:r>
                      </m:sub>
                    </m:sSub>
                  </m:oMath>
                </a14:m>
                <a:r>
                  <a:rPr kumimoji="1" lang="ja-JP" altLang="en-US" dirty="0"/>
                  <a:t>行列</a:t>
                </a:r>
                <a:endParaRPr kumimoji="1" lang="en-US" altLang="ja-JP" dirty="0"/>
              </a:p>
            </p:txBody>
          </p:sp>
        </mc:Choice>
        <mc:Fallback xmlns="">
          <p:sp>
            <p:nvSpPr>
              <p:cNvPr id="19" name="テキスト ボックス 18">
                <a:extLst>
                  <a:ext uri="{FF2B5EF4-FFF2-40B4-BE49-F238E27FC236}">
                    <a16:creationId xmlns:a16="http://schemas.microsoft.com/office/drawing/2014/main" id="{2BB17274-BA21-A2AF-4740-B70C2952B0AB}"/>
                  </a:ext>
                </a:extLst>
              </p:cNvPr>
              <p:cNvSpPr txBox="1">
                <a:spLocks noRot="1" noChangeAspect="1" noMove="1" noResize="1" noEditPoints="1" noAdjustHandles="1" noChangeArrowheads="1" noChangeShapeType="1" noTextEdit="1"/>
              </p:cNvSpPr>
              <p:nvPr/>
            </p:nvSpPr>
            <p:spPr>
              <a:xfrm>
                <a:off x="0" y="2473406"/>
                <a:ext cx="3056542" cy="945580"/>
              </a:xfrm>
              <a:prstGeom prst="rect">
                <a:avLst/>
              </a:prstGeom>
              <a:blipFill>
                <a:blip r:embed="rId7"/>
                <a:stretch>
                  <a:fillRect l="-1660" t="-2632" r="-830"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1C5CFC5-764E-6C1B-8703-BDDD6D019CF1}"/>
                  </a:ext>
                </a:extLst>
              </p:cNvPr>
              <p:cNvSpPr txBox="1"/>
              <p:nvPr/>
            </p:nvSpPr>
            <p:spPr>
              <a:xfrm>
                <a:off x="-31241" y="4816902"/>
                <a:ext cx="2812116" cy="390748"/>
              </a:xfrm>
              <a:prstGeom prst="rect">
                <a:avLst/>
              </a:prstGeom>
              <a:noFill/>
            </p:spPr>
            <p:txBody>
              <a:bodyPr wrap="none" rtlCol="0">
                <a:spAutoFit/>
              </a:bodyPr>
              <a:lstStyle/>
              <a:p>
                <a:r>
                  <a:rPr kumimoji="1" lang="ja-JP" altLang="en-US"/>
                  <a:t>要素数：</a:t>
                </a:r>
                <a:r>
                  <a:rPr lang="en-US" altLang="ja-JP" b="0" dirty="0"/>
                  <a:t> </a:t>
                </a:r>
                <a14:m>
                  <m:oMath xmlns:m="http://schemas.openxmlformats.org/officeDocument/2006/math">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𝑝𝑖𝑥</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𝑡𝑒𝑚𝑝</m:t>
                        </m:r>
                      </m:sub>
                    </m:sSub>
                    <m:r>
                      <a:rPr lang="en-US" altLang="ja-JP" b="0" i="1" smtClean="0">
                        <a:latin typeface="Cambria Math" panose="02040503050406030204" pitchFamily="18" charset="0"/>
                      </a:rPr>
                      <m:t>+1)</m:t>
                    </m:r>
                  </m:oMath>
                </a14:m>
                <a:endParaRPr kumimoji="1" lang="ja-JP" altLang="en-US"/>
              </a:p>
            </p:txBody>
          </p:sp>
        </mc:Choice>
        <mc:Fallback xmlns="">
          <p:sp>
            <p:nvSpPr>
              <p:cNvPr id="20" name="テキスト ボックス 19">
                <a:extLst>
                  <a:ext uri="{FF2B5EF4-FFF2-40B4-BE49-F238E27FC236}">
                    <a16:creationId xmlns:a16="http://schemas.microsoft.com/office/drawing/2014/main" id="{D1C5CFC5-764E-6C1B-8703-BDDD6D019CF1}"/>
                  </a:ext>
                </a:extLst>
              </p:cNvPr>
              <p:cNvSpPr txBox="1">
                <a:spLocks noRot="1" noChangeAspect="1" noMove="1" noResize="1" noEditPoints="1" noAdjustHandles="1" noChangeArrowheads="1" noChangeShapeType="1" noTextEdit="1"/>
              </p:cNvSpPr>
              <p:nvPr/>
            </p:nvSpPr>
            <p:spPr>
              <a:xfrm>
                <a:off x="-31241" y="4816902"/>
                <a:ext cx="2812116" cy="390748"/>
              </a:xfrm>
              <a:prstGeom prst="rect">
                <a:avLst/>
              </a:prstGeom>
              <a:blipFill>
                <a:blip r:embed="rId8"/>
                <a:stretch>
                  <a:fillRect l="-1802" t="-6452"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C0EDAC35-9880-8E84-12A8-738EB8F0B71D}"/>
                  </a:ext>
                </a:extLst>
              </p:cNvPr>
              <p:cNvSpPr txBox="1"/>
              <p:nvPr/>
            </p:nvSpPr>
            <p:spPr>
              <a:xfrm>
                <a:off x="0" y="5346126"/>
                <a:ext cx="5333961" cy="71558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ja-JP" altLang="en-US" i="1">
                              <a:latin typeface="Cambria Math" panose="02040503050406030204" pitchFamily="18" charset="0"/>
                            </a:rPr>
                            <m:t>前景放射のテンプレート数</m:t>
                          </m:r>
                          <m:r>
                            <a:rPr lang="ja-JP" altLang="en-US" b="0" i="1" smtClean="0">
                              <a:latin typeface="Cambria Math" panose="02040503050406030204" pitchFamily="18" charset="0"/>
                            </a:rPr>
                            <m:t>　</m:t>
                          </m:r>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𝑡𝑒𝑚𝑝</m:t>
                          </m:r>
                        </m:sub>
                      </m:sSub>
                    </m:oMath>
                  </m:oMathPara>
                </a14:m>
                <a:endParaRPr kumimoji="1" lang="en-US" altLang="ja-JP" dirty="0"/>
              </a:p>
              <a:p>
                <a:r>
                  <a:rPr lang="ja-JP" altLang="en-US"/>
                  <a:t>（シンクロトロンとダストがある時、</a:t>
                </a:r>
                <a:r>
                  <a:rPr lang="en-US" altLang="ja-JP" b="0"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𝑡𝑒𝑚𝑝</m:t>
                        </m:r>
                      </m:sub>
                    </m:sSub>
                    <m:r>
                      <a:rPr lang="en-US" altLang="ja-JP" b="0" i="1" smtClean="0">
                        <a:latin typeface="Cambria Math" panose="02040503050406030204" pitchFamily="18" charset="0"/>
                      </a:rPr>
                      <m:t>=2 </m:t>
                    </m:r>
                  </m:oMath>
                </a14:m>
                <a:r>
                  <a:rPr kumimoji="1" lang="en-US" altLang="ja-JP" dirty="0"/>
                  <a:t>)</a:t>
                </a:r>
                <a:endParaRPr kumimoji="1" lang="ja-JP" altLang="en-US"/>
              </a:p>
            </p:txBody>
          </p:sp>
        </mc:Choice>
        <mc:Fallback xmlns="">
          <p:sp>
            <p:nvSpPr>
              <p:cNvPr id="22" name="テキスト ボックス 21">
                <a:extLst>
                  <a:ext uri="{FF2B5EF4-FFF2-40B4-BE49-F238E27FC236}">
                    <a16:creationId xmlns:a16="http://schemas.microsoft.com/office/drawing/2014/main" id="{C0EDAC35-9880-8E84-12A8-738EB8F0B71D}"/>
                  </a:ext>
                </a:extLst>
              </p:cNvPr>
              <p:cNvSpPr txBox="1">
                <a:spLocks noRot="1" noChangeAspect="1" noMove="1" noResize="1" noEditPoints="1" noAdjustHandles="1" noChangeArrowheads="1" noChangeShapeType="1" noTextEdit="1"/>
              </p:cNvSpPr>
              <p:nvPr/>
            </p:nvSpPr>
            <p:spPr>
              <a:xfrm>
                <a:off x="0" y="5346126"/>
                <a:ext cx="5333961" cy="715581"/>
              </a:xfrm>
              <a:prstGeom prst="rect">
                <a:avLst/>
              </a:prstGeom>
              <a:blipFill>
                <a:blip r:embed="rId9"/>
                <a:stretch>
                  <a:fillRect l="-950" b="-8621"/>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FBD1BF84-F9C6-520C-55C3-DA3199C8CADC}"/>
              </a:ext>
            </a:extLst>
          </p:cNvPr>
          <p:cNvSpPr txBox="1"/>
          <p:nvPr/>
        </p:nvSpPr>
        <p:spPr>
          <a:xfrm>
            <a:off x="0" y="6018425"/>
            <a:ext cx="1107996" cy="369332"/>
          </a:xfrm>
          <a:prstGeom prst="rect">
            <a:avLst/>
          </a:prstGeom>
          <a:noFill/>
        </p:spPr>
        <p:txBody>
          <a:bodyPr wrap="none" rtlCol="0">
            <a:spAutoFit/>
          </a:bodyPr>
          <a:lstStyle/>
          <a:p>
            <a:r>
              <a:rPr kumimoji="1" lang="ja-JP" altLang="en-US"/>
              <a:t>混合行列</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00045AA-8A94-EFB9-3D1F-4267874AFAD4}"/>
                  </a:ext>
                </a:extLst>
              </p:cNvPr>
              <p:cNvSpPr txBox="1"/>
              <p:nvPr/>
            </p:nvSpPr>
            <p:spPr>
              <a:xfrm>
                <a:off x="3346452" y="6403423"/>
                <a:ext cx="3210110" cy="391582"/>
              </a:xfrm>
              <a:prstGeom prst="rect">
                <a:avLst/>
              </a:prstGeom>
              <a:noFill/>
            </p:spPr>
            <p:txBody>
              <a:bodyPr wrap="none" rtlCol="0">
                <a:spAutoFit/>
              </a:bodyPr>
              <a:lstStyle/>
              <a:p>
                <a14:m>
                  <m:oMath xmlns:m="http://schemas.openxmlformats.org/officeDocument/2006/math">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𝑝𝑖𝑥</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𝑓𝑟𝑒𝑞</m:t>
                        </m:r>
                      </m:sub>
                    </m:sSub>
                  </m:oMath>
                </a14:m>
                <a:r>
                  <a:rPr kumimoji="1" lang="en-US" altLang="ja-JP" dirty="0"/>
                  <a:t>-</a:t>
                </a:r>
                <a:r>
                  <a:rPr lang="ja-JP" altLang="en-US"/>
                  <a:t> </a:t>
                </a:r>
                <a14:m>
                  <m:oMath xmlns:m="http://schemas.openxmlformats.org/officeDocument/2006/math">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𝑝𝑖𝑥</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𝑁</m:t>
                        </m:r>
                      </m:e>
                      <m:sub>
                        <m:r>
                          <a:rPr lang="en-US" altLang="ja-JP" i="1">
                            <a:latin typeface="Cambria Math" panose="02040503050406030204" pitchFamily="18" charset="0"/>
                          </a:rPr>
                          <m:t>𝑡𝑒𝑚𝑝</m:t>
                        </m:r>
                      </m:sub>
                    </m:sSub>
                    <m:r>
                      <a:rPr lang="en-US" altLang="ja-JP" i="1">
                        <a:latin typeface="Cambria Math" panose="02040503050406030204" pitchFamily="18" charset="0"/>
                      </a:rPr>
                      <m:t>+1)</m:t>
                    </m:r>
                  </m:oMath>
                </a14:m>
                <a:r>
                  <a:rPr kumimoji="1" lang="en-US" altLang="ja-JP" dirty="0"/>
                  <a:t> </a:t>
                </a:r>
                <a:endParaRPr kumimoji="1" lang="ja-JP" altLang="en-US"/>
              </a:p>
            </p:txBody>
          </p:sp>
        </mc:Choice>
        <mc:Fallback xmlns="">
          <p:sp>
            <p:nvSpPr>
              <p:cNvPr id="24" name="テキスト ボックス 23">
                <a:extLst>
                  <a:ext uri="{FF2B5EF4-FFF2-40B4-BE49-F238E27FC236}">
                    <a16:creationId xmlns:a16="http://schemas.microsoft.com/office/drawing/2014/main" id="{200045AA-8A94-EFB9-3D1F-4267874AFAD4}"/>
                  </a:ext>
                </a:extLst>
              </p:cNvPr>
              <p:cNvSpPr txBox="1">
                <a:spLocks noRot="1" noChangeAspect="1" noMove="1" noResize="1" noEditPoints="1" noAdjustHandles="1" noChangeArrowheads="1" noChangeShapeType="1" noTextEdit="1"/>
              </p:cNvSpPr>
              <p:nvPr/>
            </p:nvSpPr>
            <p:spPr>
              <a:xfrm>
                <a:off x="3346452" y="6403423"/>
                <a:ext cx="3210110" cy="391582"/>
              </a:xfrm>
              <a:prstGeom prst="rect">
                <a:avLst/>
              </a:prstGeom>
              <a:blipFill>
                <a:blip r:embed="rId10"/>
                <a:stretch>
                  <a:fillRect t="-6250" b="-15625"/>
                </a:stretch>
              </a:blipFill>
            </p:spPr>
            <p:txBody>
              <a:bodyPr/>
              <a:lstStyle/>
              <a:p>
                <a:r>
                  <a:rPr lang="ja-JP" altLang="en-US">
                    <a:noFill/>
                  </a:rPr>
                  <a:t> </a:t>
                </a:r>
              </a:p>
            </p:txBody>
          </p:sp>
        </mc:Fallback>
      </mc:AlternateContent>
      <p:pic>
        <p:nvPicPr>
          <p:cNvPr id="28" name="図 27">
            <a:extLst>
              <a:ext uri="{FF2B5EF4-FFF2-40B4-BE49-F238E27FC236}">
                <a16:creationId xmlns:a16="http://schemas.microsoft.com/office/drawing/2014/main" id="{586A8A14-87F6-4F61-F84B-80D644898689}"/>
              </a:ext>
            </a:extLst>
          </p:cNvPr>
          <p:cNvPicPr>
            <a:picLocks noChangeAspect="1"/>
          </p:cNvPicPr>
          <p:nvPr/>
        </p:nvPicPr>
        <p:blipFill>
          <a:blip r:embed="rId11"/>
          <a:stretch>
            <a:fillRect/>
          </a:stretch>
        </p:blipFill>
        <p:spPr>
          <a:xfrm>
            <a:off x="0" y="552804"/>
            <a:ext cx="7063537" cy="391582"/>
          </a:xfrm>
          <a:prstGeom prst="rect">
            <a:avLst/>
          </a:prstGeom>
        </p:spPr>
      </p:pic>
      <p:pic>
        <p:nvPicPr>
          <p:cNvPr id="31" name="図 30" descr="ダイアグラム, 概略図&#10;&#10;自動的に生成された説明">
            <a:extLst>
              <a:ext uri="{FF2B5EF4-FFF2-40B4-BE49-F238E27FC236}">
                <a16:creationId xmlns:a16="http://schemas.microsoft.com/office/drawing/2014/main" id="{6B1363AC-4292-CFF9-D4AF-24D1D6DE4B28}"/>
              </a:ext>
            </a:extLst>
          </p:cNvPr>
          <p:cNvPicPr>
            <a:picLocks noChangeAspect="1"/>
          </p:cNvPicPr>
          <p:nvPr/>
        </p:nvPicPr>
        <p:blipFill>
          <a:blip r:embed="rId12"/>
          <a:stretch>
            <a:fillRect/>
          </a:stretch>
        </p:blipFill>
        <p:spPr>
          <a:xfrm>
            <a:off x="8340811" y="0"/>
            <a:ext cx="3851189" cy="819808"/>
          </a:xfrm>
          <a:prstGeom prst="rect">
            <a:avLst/>
          </a:prstGeom>
        </p:spPr>
      </p:pic>
      <p:sp>
        <p:nvSpPr>
          <p:cNvPr id="32" name="テキスト ボックス 31">
            <a:extLst>
              <a:ext uri="{FF2B5EF4-FFF2-40B4-BE49-F238E27FC236}">
                <a16:creationId xmlns:a16="http://schemas.microsoft.com/office/drawing/2014/main" id="{D7A054DA-62B0-930E-BD30-E58494DE18AE}"/>
              </a:ext>
            </a:extLst>
          </p:cNvPr>
          <p:cNvSpPr txBox="1"/>
          <p:nvPr/>
        </p:nvSpPr>
        <p:spPr>
          <a:xfrm>
            <a:off x="8340811" y="819808"/>
            <a:ext cx="3877985" cy="923330"/>
          </a:xfrm>
          <a:prstGeom prst="rect">
            <a:avLst/>
          </a:prstGeom>
          <a:noFill/>
          <a:ln>
            <a:solidFill>
              <a:schemeClr val="accent2"/>
            </a:solidFill>
          </a:ln>
        </p:spPr>
        <p:txBody>
          <a:bodyPr wrap="none" rtlCol="0">
            <a:spAutoFit/>
          </a:bodyPr>
          <a:lstStyle/>
          <a:p>
            <a:r>
              <a:rPr kumimoji="1" lang="ja-JP" altLang="en-US"/>
              <a:t>上式のクリーンマップから始めて、</a:t>
            </a:r>
            <a:endParaRPr lang="en-US" altLang="ja-JP" dirty="0"/>
          </a:p>
          <a:p>
            <a:r>
              <a:rPr kumimoji="1" lang="en-US" altLang="ja-JP" dirty="0"/>
              <a:t>(40)</a:t>
            </a:r>
            <a:r>
              <a:rPr lang="ja-JP" altLang="en-US"/>
              <a:t>で与えられる尤度を構築、</a:t>
            </a:r>
            <a:endParaRPr lang="en-US" altLang="ja-JP" dirty="0"/>
          </a:p>
          <a:p>
            <a:r>
              <a:rPr kumimoji="1" lang="ja-JP" altLang="en-US"/>
              <a:t>トップダウンアプローチ</a:t>
            </a:r>
            <a:endParaRPr kumimoji="1" lang="en-US" altLang="ja-JP" dirty="0"/>
          </a:p>
        </p:txBody>
      </p:sp>
    </p:spTree>
    <p:extLst>
      <p:ext uri="{BB962C8B-B14F-4D97-AF65-F5344CB8AC3E}">
        <p14:creationId xmlns:p14="http://schemas.microsoft.com/office/powerpoint/2010/main" val="327838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FF54154-FC1A-43C1-46B9-14E0570D9E54}"/>
                  </a:ext>
                </a:extLst>
              </p:cNvPr>
              <p:cNvSpPr txBox="1"/>
              <p:nvPr/>
            </p:nvSpPr>
            <p:spPr>
              <a:xfrm>
                <a:off x="1" y="0"/>
                <a:ext cx="12192000" cy="6480428"/>
              </a:xfrm>
              <a:prstGeom prst="rect">
                <a:avLst/>
              </a:prstGeom>
              <a:noFill/>
            </p:spPr>
            <p:txBody>
              <a:bodyPr wrap="square" rtlCol="0">
                <a:spAutoFit/>
              </a:bodyPr>
              <a:lstStyle/>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1" i="1" smtClean="0">
                            <a:latin typeface="Cambria Math" panose="02040503050406030204" pitchFamily="18" charset="0"/>
                          </a:rPr>
                          <m:t>𝑫</m:t>
                        </m:r>
                      </m:e>
                      <m:sup>
                        <m:r>
                          <a:rPr kumimoji="1" lang="en-US" altLang="ja-JP" b="0" i="1" smtClean="0">
                            <a:latin typeface="Cambria Math" panose="02040503050406030204" pitchFamily="18" charset="0"/>
                          </a:rPr>
                          <m:t>𝑠𝑦𝑛𝑐h</m:t>
                        </m:r>
                      </m:sup>
                    </m:sSup>
                  </m:oMath>
                </a14:m>
                <a:r>
                  <a:rPr kumimoji="1" lang="ja-JP" altLang="en-US"/>
                  <a:t>についても同様</a:t>
                </a:r>
                <a:endParaRPr kumimoji="1" lang="en-US" altLang="ja-JP" dirty="0"/>
              </a:p>
              <a:p>
                <a:endParaRPr lang="en-US" altLang="ja-JP" dirty="0"/>
              </a:p>
              <a:p>
                <a:r>
                  <a:rPr kumimoji="1" lang="en-US" altLang="ja-JP" b="0" dirty="0">
                    <a:ea typeface="Cambria Math" panose="02040503050406030204" pitchFamily="18" charset="0"/>
                  </a:rPr>
                  <a:t> </a:t>
                </a:r>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𝑑</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𝑑</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𝑛</m:t>
                            </m:r>
                          </m:e>
                        </m:acc>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oMath>
                </a14:m>
                <a:endParaRPr kumimoji="1" lang="en-US" altLang="ja-JP" dirty="0"/>
              </a:p>
              <a:p>
                <a:endParaRPr kumimoji="1" lang="en-US" altLang="ja-JP" dirty="0"/>
              </a:p>
              <a:p>
                <a:r>
                  <a:rPr kumimoji="1" lang="ja-JP" altLang="en-US"/>
                  <a:t>（ビームのスメア効果、キャブリレーション効果、ゲインキャリブレーション、ピクセルのウィンドウ関数などの効果はミキシング行列の全要素を修正する）</a:t>
                </a:r>
                <a:endParaRPr kumimoji="1" lang="en-US" altLang="ja-JP" dirty="0"/>
              </a:p>
              <a:p>
                <a:endParaRPr lang="en-US" altLang="ja-JP" b="1" dirty="0"/>
              </a:p>
              <a:p>
                <a:r>
                  <a:rPr lang="ja-JP" altLang="en-US" b="1"/>
                  <a:t>・混合行列をスペクトルパラメータの空間的変動に対して一時拡張する。</a:t>
                </a:r>
                <a:endParaRPr lang="en-US" altLang="ja-JP" b="1" dirty="0"/>
              </a:p>
              <a:p>
                <a:endParaRPr lang="en-US" altLang="ja-JP" dirty="0"/>
              </a:p>
              <a:p>
                <a:r>
                  <a:rPr lang="ja-JP" altLang="en-US"/>
                  <a:t>信号ベクトルを再定義</a:t>
                </a:r>
                <a:endParaRPr lang="en-US" altLang="ja-JP" dirty="0"/>
              </a:p>
              <a:p>
                <a:endParaRPr lang="en-US" altLang="ja-JP" dirty="0"/>
              </a:p>
              <a:p>
                <a:endParaRPr lang="en-US" altLang="ja-JP" dirty="0"/>
              </a:p>
              <a:p>
                <a:endParaRPr lang="en-US" altLang="ja-JP" dirty="0"/>
              </a:p>
              <a:p>
                <a:r>
                  <a:rPr kumimoji="1" lang="ja-JP" altLang="en-US"/>
                  <a:t>混合行列も同様に</a:t>
                </a:r>
                <a:endParaRPr kumimoji="1" lang="en-US" altLang="ja-JP" dirty="0"/>
              </a:p>
              <a:p>
                <a:endParaRPr lang="en-US" altLang="ja-JP" dirty="0"/>
              </a:p>
              <a:p>
                <a:endParaRPr kumimoji="1" lang="en-US" altLang="ja-JP" dirty="0"/>
              </a:p>
              <a:p>
                <a:r>
                  <a:rPr kumimoji="1" lang="ja-JP" altLang="en-US"/>
                  <a:t>ここで、ダストとシンクロトロンはそれぞれ</a:t>
                </a:r>
                <a14:m>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oMath>
                </a14:m>
                <a:r>
                  <a:rPr kumimoji="1" lang="ja-JP" altLang="en-US"/>
                  <a:t>と</a:t>
                </a:r>
                <a14:m>
                  <m:oMath xmlns:m="http://schemas.openxmlformats.org/officeDocument/2006/math">
                    <m:r>
                      <m:rPr>
                        <m:sty m:val="p"/>
                      </m:rPr>
                      <a:rPr lang="en-US" altLang="ja-JP" b="0" i="0" smtClean="0">
                        <a:latin typeface="Cambria Math" panose="02040503050406030204" pitchFamily="18" charset="0"/>
                      </a:rPr>
                      <m:t>M</m:t>
                    </m:r>
                    <m:r>
                      <a:rPr lang="en-US" altLang="ja-JP" i="1">
                        <a:latin typeface="Cambria Math" panose="02040503050406030204" pitchFamily="18" charset="0"/>
                      </a:rPr>
                      <m:t>(</m:t>
                    </m:r>
                    <m:r>
                      <a:rPr lang="en-US" altLang="ja-JP" i="1">
                        <a:latin typeface="Cambria Math" panose="02040503050406030204" pitchFamily="18" charset="0"/>
                      </a:rPr>
                      <m:t>𝐼</m:t>
                    </m:r>
                    <m:r>
                      <a:rPr lang="en-US" altLang="ja-JP" i="1">
                        <a:latin typeface="Cambria Math" panose="02040503050406030204" pitchFamily="18" charset="0"/>
                      </a:rPr>
                      <m:t>=1…,</m:t>
                    </m:r>
                    <m:r>
                      <a:rPr lang="en-US" altLang="ja-JP" b="0" i="1" smtClean="0">
                        <a:latin typeface="Cambria Math" panose="02040503050406030204" pitchFamily="18" charset="0"/>
                      </a:rPr>
                      <m:t>𝑀</m:t>
                    </m:r>
                    <m:r>
                      <a:rPr lang="en-US" altLang="ja-JP" i="1" smtClean="0">
                        <a:latin typeface="Cambria Math" panose="02040503050406030204" pitchFamily="18" charset="0"/>
                      </a:rPr>
                      <m:t>)</m:t>
                    </m:r>
                  </m:oMath>
                </a14:m>
                <a:r>
                  <a:rPr kumimoji="1" lang="ja-JP" altLang="en-US"/>
                  <a:t>個のスペクトルパラメータを持つ。</a:t>
                </a:r>
                <a:endParaRPr kumimoji="1" lang="en-US" altLang="ja-JP" dirty="0"/>
              </a:p>
              <a:p>
                <a:endParaRPr kumimoji="1" lang="en-US" altLang="ja-JP" dirty="0"/>
              </a:p>
              <a:p>
                <a:r>
                  <a:rPr lang="ja-JP" altLang="en-US"/>
                  <a:t>添字</a:t>
                </a:r>
                <a14:m>
                  <m:oMath xmlns:m="http://schemas.openxmlformats.org/officeDocument/2006/math">
                    <m:r>
                      <a:rPr kumimoji="1" lang="en-US" altLang="ja-JP" b="0" i="1" smtClean="0">
                        <a:latin typeface="Cambria Math" panose="02040503050406030204" pitchFamily="18" charset="0"/>
                      </a:rPr>
                      <m:t>𝐼</m:t>
                    </m:r>
                  </m:oMath>
                </a14:m>
                <a:r>
                  <a:rPr kumimoji="1" lang="ja-JP" altLang="en-US"/>
                  <a:t>は</a:t>
                </a:r>
                <a14:m>
                  <m:oMath xmlns:m="http://schemas.openxmlformats.org/officeDocument/2006/math">
                    <m:r>
                      <a:rPr lang="en-US" altLang="ja-JP" i="1">
                        <a:latin typeface="Cambria Math" panose="02040503050406030204" pitchFamily="18" charset="0"/>
                      </a:rPr>
                      <m:t>𝐼</m:t>
                    </m:r>
                  </m:oMath>
                </a14:m>
                <a:r>
                  <a:rPr lang="ja-JP" altLang="en-US"/>
                  <a:t>番目の前景放射パラメータに関する微分を表す（ダストの</a:t>
                </a:r>
                <a:r>
                  <a:rPr lang="el-GR" altLang="ja-JP" dirty="0"/>
                  <a:t>β</a:t>
                </a:r>
                <a:r>
                  <a:rPr lang="en" altLang="ja-JP" dirty="0"/>
                  <a:t>d</a:t>
                </a:r>
                <a:r>
                  <a:rPr lang="ja-JP" altLang="en-US"/>
                  <a:t>と</a:t>
                </a:r>
                <a:r>
                  <a:rPr lang="en" altLang="ja-JP" dirty="0"/>
                  <a:t>Td</a:t>
                </a:r>
                <a:r>
                  <a:rPr lang="ja-JP" altLang="en"/>
                  <a:t>、</a:t>
                </a:r>
                <a:r>
                  <a:rPr lang="ja-JP" altLang="en-US"/>
                  <a:t>シンクロトロンの</a:t>
                </a:r>
                <a:r>
                  <a:rPr lang="el-GR" altLang="ja-JP" dirty="0"/>
                  <a:t>β</a:t>
                </a:r>
                <a:r>
                  <a:rPr lang="en" altLang="ja-JP" dirty="0"/>
                  <a:t>s</a:t>
                </a:r>
                <a:r>
                  <a:rPr lang="ja-JP" altLang="en-US"/>
                  <a:t>と</a:t>
                </a:r>
                <a:r>
                  <a:rPr lang="en" altLang="ja-JP" dirty="0"/>
                  <a:t>Cs </a:t>
                </a:r>
                <a:r>
                  <a:rPr kumimoji="1" lang="ja-JP" altLang="en-US"/>
                  <a:t>）</a:t>
                </a:r>
                <a:endParaRPr kumimoji="1" lang="en-US" altLang="ja-JP" dirty="0"/>
              </a:p>
              <a:p>
                <a:endParaRPr lang="en-US" altLang="ja-JP" dirty="0"/>
              </a:p>
              <a:p>
                <a:r>
                  <a:rPr lang="ja-JP" altLang="en-US"/>
                  <a:t>混合行列の全ての要素は、</a:t>
                </a:r>
                <a:r>
                  <a:rPr kumimoji="1" lang="ja-JP" altLang="en-US"/>
                  <a:t>平均的なスペクトルパラメータで評価</a:t>
                </a:r>
                <a:endParaRPr kumimoji="1" lang="en-US" altLang="ja-JP" dirty="0"/>
              </a:p>
              <a:p>
                <a:endParaRPr lang="en-US" altLang="ja-JP" dirty="0"/>
              </a:p>
              <a:p>
                <a:r>
                  <a:rPr kumimoji="1" lang="ja-JP" altLang="en-US"/>
                  <a:t>式</a:t>
                </a:r>
                <a:r>
                  <a:rPr kumimoji="1" lang="en-US" altLang="ja-JP" dirty="0"/>
                  <a:t>(40)</a:t>
                </a:r>
                <a:r>
                  <a:rPr lang="ja-JP" altLang="en-US"/>
                  <a:t>で与えられる尤度は変化しない</a:t>
                </a:r>
                <a:endParaRPr kumimoji="1" lang="ja-JP" altLang="en-US"/>
              </a:p>
            </p:txBody>
          </p:sp>
        </mc:Choice>
        <mc:Fallback xmlns="">
          <p:sp>
            <p:nvSpPr>
              <p:cNvPr id="3" name="テキスト ボックス 2">
                <a:extLst>
                  <a:ext uri="{FF2B5EF4-FFF2-40B4-BE49-F238E27FC236}">
                    <a16:creationId xmlns:a16="http://schemas.microsoft.com/office/drawing/2014/main" id="{7FF54154-FC1A-43C1-46B9-14E0570D9E54}"/>
                  </a:ext>
                </a:extLst>
              </p:cNvPr>
              <p:cNvSpPr txBox="1">
                <a:spLocks noRot="1" noChangeAspect="1" noMove="1" noResize="1" noEditPoints="1" noAdjustHandles="1" noChangeArrowheads="1" noChangeShapeType="1" noTextEdit="1"/>
              </p:cNvSpPr>
              <p:nvPr/>
            </p:nvSpPr>
            <p:spPr>
              <a:xfrm>
                <a:off x="1" y="0"/>
                <a:ext cx="12192000" cy="6480428"/>
              </a:xfrm>
              <a:prstGeom prst="rect">
                <a:avLst/>
              </a:prstGeom>
              <a:blipFill>
                <a:blip r:embed="rId2"/>
                <a:stretch>
                  <a:fillRect l="-416" t="-391" b="-391"/>
                </a:stretch>
              </a:blipFill>
            </p:spPr>
            <p:txBody>
              <a:bodyPr/>
              <a:lstStyle/>
              <a:p>
                <a:r>
                  <a:rPr lang="ja-JP" altLang="en-US">
                    <a:noFill/>
                  </a:rPr>
                  <a:t> </a:t>
                </a:r>
              </a:p>
            </p:txBody>
          </p:sp>
        </mc:Fallback>
      </mc:AlternateContent>
      <p:pic>
        <p:nvPicPr>
          <p:cNvPr id="5" name="図 4" descr="テキスト&#10;&#10;中程度の精度で自動的に生成された説明">
            <a:extLst>
              <a:ext uri="{FF2B5EF4-FFF2-40B4-BE49-F238E27FC236}">
                <a16:creationId xmlns:a16="http://schemas.microsoft.com/office/drawing/2014/main" id="{7B46C8C4-C53C-81B6-EEC3-3113A45F555E}"/>
              </a:ext>
            </a:extLst>
          </p:cNvPr>
          <p:cNvPicPr>
            <a:picLocks noChangeAspect="1"/>
          </p:cNvPicPr>
          <p:nvPr/>
        </p:nvPicPr>
        <p:blipFill>
          <a:blip r:embed="rId3"/>
          <a:stretch>
            <a:fillRect/>
          </a:stretch>
        </p:blipFill>
        <p:spPr>
          <a:xfrm>
            <a:off x="2555618" y="2434851"/>
            <a:ext cx="7080763" cy="1093004"/>
          </a:xfrm>
          <a:prstGeom prst="rect">
            <a:avLst/>
          </a:prstGeom>
        </p:spPr>
      </p:pic>
      <p:pic>
        <p:nvPicPr>
          <p:cNvPr id="7" name="図 6">
            <a:extLst>
              <a:ext uri="{FF2B5EF4-FFF2-40B4-BE49-F238E27FC236}">
                <a16:creationId xmlns:a16="http://schemas.microsoft.com/office/drawing/2014/main" id="{404724D2-E50E-1DB1-40E8-772448F9B07D}"/>
              </a:ext>
            </a:extLst>
          </p:cNvPr>
          <p:cNvPicPr>
            <a:picLocks noChangeAspect="1"/>
          </p:cNvPicPr>
          <p:nvPr/>
        </p:nvPicPr>
        <p:blipFill>
          <a:blip r:embed="rId4"/>
          <a:stretch>
            <a:fillRect/>
          </a:stretch>
        </p:blipFill>
        <p:spPr>
          <a:xfrm>
            <a:off x="2161252" y="3527855"/>
            <a:ext cx="8111331" cy="473161"/>
          </a:xfrm>
          <a:prstGeom prst="rect">
            <a:avLst/>
          </a:prstGeom>
        </p:spPr>
      </p:pic>
    </p:spTree>
    <p:extLst>
      <p:ext uri="{BB962C8B-B14F-4D97-AF65-F5344CB8AC3E}">
        <p14:creationId xmlns:p14="http://schemas.microsoft.com/office/powerpoint/2010/main" val="150563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手紙&#10;&#10;自動的に生成された説明">
            <a:extLst>
              <a:ext uri="{FF2B5EF4-FFF2-40B4-BE49-F238E27FC236}">
                <a16:creationId xmlns:a16="http://schemas.microsoft.com/office/drawing/2014/main" id="{1BFBBE2D-18C9-A31B-3CEC-DE94A7EDBEBB}"/>
              </a:ext>
            </a:extLst>
          </p:cNvPr>
          <p:cNvPicPr>
            <a:picLocks noChangeAspect="1"/>
          </p:cNvPicPr>
          <p:nvPr/>
        </p:nvPicPr>
        <p:blipFill>
          <a:blip r:embed="rId2"/>
          <a:stretch>
            <a:fillRect/>
          </a:stretch>
        </p:blipFill>
        <p:spPr>
          <a:xfrm>
            <a:off x="5499532" y="0"/>
            <a:ext cx="6692468" cy="1999049"/>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3FD6865-5FA5-F4A0-3E76-7BC7F783B395}"/>
                  </a:ext>
                </a:extLst>
              </p:cNvPr>
              <p:cNvSpPr txBox="1"/>
              <p:nvPr/>
            </p:nvSpPr>
            <p:spPr>
              <a:xfrm>
                <a:off x="0" y="0"/>
                <a:ext cx="12192000" cy="4290149"/>
              </a:xfrm>
              <a:prstGeom prst="rect">
                <a:avLst/>
              </a:prstGeom>
              <a:noFill/>
            </p:spPr>
            <p:txBody>
              <a:bodyPr wrap="square" rtlCol="0">
                <a:spAutoFit/>
              </a:bodyPr>
              <a:lstStyle/>
              <a:p>
                <a:r>
                  <a:rPr kumimoji="1" lang="ja-JP" altLang="en-US"/>
                  <a:t>具体的なダストの表記</a:t>
                </a:r>
                <a:r>
                  <a:rPr lang="ja-JP" altLang="en-US"/>
                  <a:t>：</a:t>
                </a:r>
                <a:endParaRPr lang="en-US" altLang="ja-JP" dirty="0"/>
              </a:p>
              <a:p>
                <a:endParaRPr kumimoji="1" lang="en-US" altLang="ja-JP" dirty="0"/>
              </a:p>
              <a:p>
                <a:r>
                  <a:rPr lang="ja-JP" altLang="en-US"/>
                  <a:t>シンクロトロンも同様</a:t>
                </a:r>
                <a:endParaRPr lang="en-US" altLang="ja-JP" dirty="0"/>
              </a:p>
              <a:p>
                <a:endParaRPr kumimoji="1" lang="en-US" altLang="ja-JP" dirty="0"/>
              </a:p>
              <a:p>
                <a14:m>
                  <m:oMath xmlns:m="http://schemas.openxmlformats.org/officeDocument/2006/math">
                    <m:r>
                      <a:rPr kumimoji="1" lang="en-US" altLang="ja-JP" b="0" i="1" smtClean="0">
                        <a:latin typeface="Cambria Math" panose="02040503050406030204" pitchFamily="18" charset="0"/>
                      </a:rPr>
                      <m:t>𝐼</m:t>
                    </m:r>
                  </m:oMath>
                </a14:m>
                <a:r>
                  <a:rPr kumimoji="1" lang="en-US" altLang="ja-JP" dirty="0"/>
                  <a:t> </a:t>
                </a:r>
                <a:r>
                  <a:rPr kumimoji="1" lang="ja-JP" altLang="en-US" dirty="0"/>
                  <a:t>：</a:t>
                </a:r>
                <a:r>
                  <a:rPr lang="en-US" altLang="ja-JP" dirty="0"/>
                  <a:t> </a:t>
                </a:r>
                <a14:m>
                  <m:oMath xmlns:m="http://schemas.openxmlformats.org/officeDocument/2006/math">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𝑝𝑖𝑥</m:t>
                        </m:r>
                      </m:sub>
                    </m:sSub>
                  </m:oMath>
                </a14:m>
                <a:r>
                  <a:rPr kumimoji="1" lang="en-US" altLang="ja-JP" dirty="0"/>
                  <a:t>×</a:t>
                </a:r>
                <a:r>
                  <a:rPr lang="en-US" altLang="ja-JP" dirty="0"/>
                  <a:t> </a:t>
                </a:r>
                <a14:m>
                  <m:oMath xmlns:m="http://schemas.openxmlformats.org/officeDocument/2006/math">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𝑝𝑖𝑥</m:t>
                        </m:r>
                      </m:sub>
                    </m:sSub>
                  </m:oMath>
                </a14:m>
                <a:r>
                  <a:rPr kumimoji="1" lang="ja-JP" altLang="en-US" dirty="0"/>
                  <a:t>の</a:t>
                </a:r>
                <a:r>
                  <a:rPr kumimoji="1" lang="ja-JP" altLang="en-US"/>
                  <a:t>単位行列</a:t>
                </a:r>
                <a:endParaRPr kumimoji="1" lang="en-US" altLang="ja-JP" dirty="0"/>
              </a:p>
              <a:p>
                <a:endParaRPr lang="en-US" altLang="ja-JP" dirty="0"/>
              </a:p>
              <a:p>
                <a:r>
                  <a:rPr kumimoji="1" lang="ja-JP" altLang="en-US"/>
                  <a:t>宇宙に</a:t>
                </a:r>
                <a:r>
                  <a:rPr kumimoji="1" lang="en-US" altLang="ja-JP" dirty="0"/>
                  <a:t>CMB,</a:t>
                </a:r>
                <a:r>
                  <a:rPr kumimoji="1" lang="ja-JP" altLang="en-US"/>
                  <a:t>シンクロトロン、ダストのみの場合</a:t>
                </a:r>
                <a:endParaRPr kumimoji="1" lang="en-US" altLang="ja-JP" dirty="0"/>
              </a:p>
              <a:p>
                <a:endParaRPr lang="en-US" altLang="ja-JP" dirty="0"/>
              </a:p>
              <a:p>
                <a14:m>
                  <m:oMath xmlns:m="http://schemas.openxmlformats.org/officeDocument/2006/math">
                    <m:r>
                      <a:rPr kumimoji="1" lang="en-US" altLang="ja-JP" b="1" i="1" smtClean="0">
                        <a:latin typeface="Cambria Math" panose="02040503050406030204" pitchFamily="18" charset="0"/>
                      </a:rPr>
                      <m:t>𝒔</m:t>
                    </m:r>
                  </m:oMath>
                </a14:m>
                <a:r>
                  <a:rPr kumimoji="1" lang="ja-JP" altLang="en-US" dirty="0"/>
                  <a:t>の</a:t>
                </a:r>
                <a:r>
                  <a:rPr kumimoji="1" lang="ja-JP" altLang="en-US"/>
                  <a:t>要素数は、</a:t>
                </a:r>
                <a:r>
                  <a:rPr lang="en-US" altLang="ja-JP" dirty="0"/>
                  <a:t> </a:t>
                </a:r>
                <a14:m>
                  <m:oMath xmlns:m="http://schemas.openxmlformats.org/officeDocument/2006/math">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𝑝𝑖𝑥</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𝑀</m:t>
                    </m:r>
                    <m:r>
                      <a:rPr lang="en-US" altLang="ja-JP" b="0" i="1" smtClean="0">
                        <a:latin typeface="Cambria Math" panose="02040503050406030204" pitchFamily="18" charset="0"/>
                      </a:rPr>
                      <m:t>+3)</m:t>
                    </m:r>
                  </m:oMath>
                </a14:m>
                <a:endParaRPr kumimoji="1" lang="en-US" altLang="ja-JP" b="1" dirty="0"/>
              </a:p>
              <a:p>
                <a:endParaRPr lang="en-US" altLang="ja-JP" b="1" dirty="0"/>
              </a:p>
              <a:p>
                <a14:m>
                  <m:oMath xmlns:m="http://schemas.openxmlformats.org/officeDocument/2006/math">
                    <m:r>
                      <a:rPr kumimoji="1" lang="en-US" altLang="ja-JP" b="1" i="1" smtClean="0">
                        <a:latin typeface="Cambria Math" panose="02040503050406030204" pitchFamily="18" charset="0"/>
                      </a:rPr>
                      <m:t>𝑫</m:t>
                    </m:r>
                  </m:oMath>
                </a14:m>
                <a:r>
                  <a:rPr kumimoji="1" lang="ja-JP" altLang="en-US"/>
                  <a:t>は正方行列となり、逆行列が存在する</a:t>
                </a:r>
                <a:endParaRPr kumimoji="1" lang="en-US" altLang="ja-JP" dirty="0"/>
              </a:p>
              <a:p>
                <a:endParaRPr lang="en-US" altLang="ja-JP" b="1" dirty="0"/>
              </a:p>
              <a:p>
                <a:r>
                  <a:rPr lang="ja-JP" altLang="en-US"/>
                  <a:t>これらは特殊なケース、、、周波数のチャンネル数が、綺麗になった</a:t>
                </a:r>
                <a:r>
                  <a:rPr lang="en-US" altLang="ja-JP" dirty="0"/>
                  <a:t>CMB</a:t>
                </a:r>
                <a:r>
                  <a:rPr lang="ja-JP" altLang="en-US"/>
                  <a:t>マップを解くのに十分である特殊なケース</a:t>
                </a:r>
                <a:endParaRPr lang="en-US" altLang="ja-JP" dirty="0"/>
              </a:p>
              <a:p>
                <a:endParaRPr lang="en-US" altLang="ja-JP" dirty="0"/>
              </a:p>
              <a:p>
                <a:r>
                  <a:rPr lang="ja-JP" altLang="en-US"/>
                  <a:t>混合行列は画素に依存しない　　　　　</a:t>
                </a:r>
                <a:r>
                  <a:rPr lang="ja-JP" altLang="en-US" b="1">
                    <a:highlight>
                      <a:srgbClr val="FFFF00"/>
                    </a:highlight>
                  </a:rPr>
                  <a:t>式</a:t>
                </a:r>
                <a:r>
                  <a:rPr lang="en-US" altLang="ja-JP" b="1" dirty="0">
                    <a:highlight>
                      <a:srgbClr val="FFFF00"/>
                    </a:highlight>
                  </a:rPr>
                  <a:t>(40)</a:t>
                </a:r>
                <a:r>
                  <a:rPr lang="ja-JP" altLang="en-US" b="1">
                    <a:highlight>
                      <a:srgbClr val="FFFF00"/>
                    </a:highlight>
                  </a:rPr>
                  <a:t>は画素、調和、ウェーブレット空間で自由に記述可能</a:t>
                </a:r>
                <a:endParaRPr lang="en-US" altLang="ja-JP" b="1" dirty="0">
                  <a:highlight>
                    <a:srgbClr val="FFFF00"/>
                  </a:highlight>
                </a:endParaRPr>
              </a:p>
            </p:txBody>
          </p:sp>
        </mc:Choice>
        <mc:Fallback xmlns="">
          <p:sp>
            <p:nvSpPr>
              <p:cNvPr id="4" name="テキスト ボックス 3">
                <a:extLst>
                  <a:ext uri="{FF2B5EF4-FFF2-40B4-BE49-F238E27FC236}">
                    <a16:creationId xmlns:a16="http://schemas.microsoft.com/office/drawing/2014/main" id="{C3FD6865-5FA5-F4A0-3E76-7BC7F783B395}"/>
                  </a:ext>
                </a:extLst>
              </p:cNvPr>
              <p:cNvSpPr txBox="1">
                <a:spLocks noRot="1" noChangeAspect="1" noMove="1" noResize="1" noEditPoints="1" noAdjustHandles="1" noChangeArrowheads="1" noChangeShapeType="1" noTextEdit="1"/>
              </p:cNvSpPr>
              <p:nvPr/>
            </p:nvSpPr>
            <p:spPr>
              <a:xfrm>
                <a:off x="0" y="0"/>
                <a:ext cx="12192000" cy="4290149"/>
              </a:xfrm>
              <a:prstGeom prst="rect">
                <a:avLst/>
              </a:prstGeom>
              <a:blipFill>
                <a:blip r:embed="rId3"/>
                <a:stretch>
                  <a:fillRect l="-416" t="-592" b="-1183"/>
                </a:stretch>
              </a:blipFill>
            </p:spPr>
            <p:txBody>
              <a:bodyPr/>
              <a:lstStyle/>
              <a:p>
                <a:r>
                  <a:rPr lang="ja-JP" altLang="en-US">
                    <a:noFill/>
                  </a:rPr>
                  <a:t> </a:t>
                </a:r>
              </a:p>
            </p:txBody>
          </p:sp>
        </mc:Fallback>
      </mc:AlternateContent>
      <p:sp>
        <p:nvSpPr>
          <p:cNvPr id="5" name="右矢印 4">
            <a:extLst>
              <a:ext uri="{FF2B5EF4-FFF2-40B4-BE49-F238E27FC236}">
                <a16:creationId xmlns:a16="http://schemas.microsoft.com/office/drawing/2014/main" id="{27FE8663-7DD3-96F1-79DD-BD76AB250BFD}"/>
              </a:ext>
            </a:extLst>
          </p:cNvPr>
          <p:cNvSpPr/>
          <p:nvPr/>
        </p:nvSpPr>
        <p:spPr>
          <a:xfrm>
            <a:off x="3126260" y="3805517"/>
            <a:ext cx="654908"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F02C342-BD0E-8DDC-EFB4-C101F3A395FE}"/>
              </a:ext>
            </a:extLst>
          </p:cNvPr>
          <p:cNvSpPr txBox="1"/>
          <p:nvPr/>
        </p:nvSpPr>
        <p:spPr>
          <a:xfrm>
            <a:off x="4461800" y="4290149"/>
            <a:ext cx="5724644" cy="369332"/>
          </a:xfrm>
          <a:prstGeom prst="rect">
            <a:avLst/>
          </a:prstGeom>
          <a:noFill/>
        </p:spPr>
        <p:txBody>
          <a:bodyPr wrap="none" rtlCol="0">
            <a:spAutoFit/>
          </a:bodyPr>
          <a:lstStyle/>
          <a:p>
            <a:r>
              <a:rPr kumimoji="1" lang="ja-JP" altLang="en-US"/>
              <a:t>（デルタマップ法で使用される線型化の重要な利点）</a:t>
            </a:r>
          </a:p>
        </p:txBody>
      </p:sp>
    </p:spTree>
    <p:extLst>
      <p:ext uri="{BB962C8B-B14F-4D97-AF65-F5344CB8AC3E}">
        <p14:creationId xmlns:p14="http://schemas.microsoft.com/office/powerpoint/2010/main" val="79167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DFF0E6D-AE2B-CA67-EED7-AF15832485F4}"/>
              </a:ext>
            </a:extLst>
          </p:cNvPr>
          <p:cNvSpPr txBox="1"/>
          <p:nvPr/>
        </p:nvSpPr>
        <p:spPr>
          <a:xfrm>
            <a:off x="0" y="0"/>
            <a:ext cx="4012637" cy="369332"/>
          </a:xfrm>
          <a:prstGeom prst="rect">
            <a:avLst/>
          </a:prstGeom>
          <a:noFill/>
        </p:spPr>
        <p:txBody>
          <a:bodyPr wrap="none" rtlCol="0">
            <a:spAutoFit/>
          </a:bodyPr>
          <a:lstStyle/>
          <a:p>
            <a:r>
              <a:rPr kumimoji="1" lang="ja-JP" altLang="en-US" b="1"/>
              <a:t>・最尤解としてのデルタマップ定義</a:t>
            </a:r>
          </a:p>
        </p:txBody>
      </p:sp>
      <p:sp>
        <p:nvSpPr>
          <p:cNvPr id="3" name="テキスト ボックス 2">
            <a:extLst>
              <a:ext uri="{FF2B5EF4-FFF2-40B4-BE49-F238E27FC236}">
                <a16:creationId xmlns:a16="http://schemas.microsoft.com/office/drawing/2014/main" id="{2811E77E-349E-8C9D-CE73-1B4BBAAEA891}"/>
              </a:ext>
            </a:extLst>
          </p:cNvPr>
          <p:cNvSpPr txBox="1"/>
          <p:nvPr/>
        </p:nvSpPr>
        <p:spPr>
          <a:xfrm>
            <a:off x="0" y="556054"/>
            <a:ext cx="3711272" cy="369332"/>
          </a:xfrm>
          <a:prstGeom prst="rect">
            <a:avLst/>
          </a:prstGeom>
          <a:noFill/>
        </p:spPr>
        <p:txBody>
          <a:bodyPr wrap="none" rtlCol="0">
            <a:spAutoFit/>
          </a:bodyPr>
          <a:lstStyle/>
          <a:p>
            <a:r>
              <a:rPr kumimoji="1" lang="en-US" altLang="ja-JP" dirty="0"/>
              <a:t>CMB</a:t>
            </a:r>
            <a:r>
              <a:rPr lang="ja-JP" altLang="en-US"/>
              <a:t>信号に関する尤度を最大化：</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BEA184FC-CFD5-CF57-0069-8A27B2CD5196}"/>
              </a:ext>
            </a:extLst>
          </p:cNvPr>
          <p:cNvPicPr>
            <a:picLocks noChangeAspect="1"/>
          </p:cNvPicPr>
          <p:nvPr/>
        </p:nvPicPr>
        <p:blipFill rotWithShape="1">
          <a:blip r:embed="rId2"/>
          <a:srcRect t="24576"/>
          <a:stretch/>
        </p:blipFill>
        <p:spPr>
          <a:xfrm>
            <a:off x="4217899" y="592439"/>
            <a:ext cx="4407065" cy="369332"/>
          </a:xfrm>
          <a:prstGeom prst="rect">
            <a:avLst/>
          </a:prstGeom>
        </p:spPr>
      </p:pic>
      <p:sp>
        <p:nvSpPr>
          <p:cNvPr id="6" name="右矢印 5">
            <a:extLst>
              <a:ext uri="{FF2B5EF4-FFF2-40B4-BE49-F238E27FC236}">
                <a16:creationId xmlns:a16="http://schemas.microsoft.com/office/drawing/2014/main" id="{23D0410C-C914-7A4D-1339-389B57A9C94A}"/>
              </a:ext>
            </a:extLst>
          </p:cNvPr>
          <p:cNvSpPr/>
          <p:nvPr/>
        </p:nvSpPr>
        <p:spPr>
          <a:xfrm>
            <a:off x="3558746" y="498404"/>
            <a:ext cx="659153"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EE43E7-920E-A098-CCE9-E4023DCA64D4}"/>
                  </a:ext>
                </a:extLst>
              </p:cNvPr>
              <p:cNvSpPr txBox="1"/>
              <p:nvPr/>
            </p:nvSpPr>
            <p:spPr>
              <a:xfrm>
                <a:off x="0" y="1169758"/>
                <a:ext cx="11973149" cy="2031325"/>
              </a:xfrm>
              <a:prstGeom prst="rect">
                <a:avLst/>
              </a:prstGeom>
              <a:noFill/>
            </p:spPr>
            <p:txBody>
              <a:bodyPr wrap="none" rtlCol="0">
                <a:spAutoFit/>
              </a:bodyPr>
              <a:lstStyle/>
              <a:p>
                <a:r>
                  <a:rPr kumimoji="1" lang="en-US" altLang="ja-JP" dirty="0"/>
                  <a:t>CMB</a:t>
                </a:r>
                <a:r>
                  <a:rPr kumimoji="1" lang="ja-JP" altLang="en-US"/>
                  <a:t>は</a:t>
                </a:r>
                <a:r>
                  <a:rPr kumimoji="1" lang="en-US" altLang="ja-JP" dirty="0"/>
                  <a:t>CMB</a:t>
                </a:r>
                <a:r>
                  <a:rPr kumimoji="1" lang="ja-JP" altLang="en-US"/>
                  <a:t>に関する要素をと取る：</a:t>
                </a:r>
                <a:r>
                  <a:rPr kumimoji="1" lang="en-US" altLang="ja-JP" dirty="0"/>
                  <a:t>ML</a:t>
                </a:r>
                <a:r>
                  <a:rPr kumimoji="1" lang="ja-JP" altLang="en-US"/>
                  <a:t>は最尤値を表す（ピクセル、調和空間、ウェーブレット空間で評価可能）</a:t>
                </a:r>
                <a:endParaRPr kumimoji="1" lang="en-US" altLang="ja-JP" dirty="0"/>
              </a:p>
              <a:p>
                <a:endParaRPr lang="en-US" altLang="ja-JP" dirty="0"/>
              </a:p>
              <a:p>
                <a:r>
                  <a:rPr kumimoji="1" lang="ja-JP" altLang="en-US"/>
                  <a:t>周波数チャンネルの数が、きれいになった</a:t>
                </a:r>
                <a:r>
                  <a:rPr kumimoji="1" lang="en-US" altLang="ja-JP" dirty="0"/>
                  <a:t>CMB</a:t>
                </a:r>
                <a:r>
                  <a:rPr kumimoji="1" lang="ja-JP" altLang="en-US"/>
                  <a:t>マップを解くのにちょうど良い数である時</a:t>
                </a:r>
                <a:endParaRPr kumimoji="1" lang="en-US" altLang="ja-JP" dirty="0"/>
              </a:p>
              <a:p>
                <a:endParaRPr lang="en-US" altLang="ja-JP" dirty="0"/>
              </a:p>
              <a:p>
                <a:endParaRPr kumimoji="1" lang="en-US" altLang="ja-JP" dirty="0"/>
              </a:p>
              <a:p>
                <a:r>
                  <a:rPr lang="ja-JP" altLang="en-US"/>
                  <a:t>　　　　　　　　　　　</a:t>
                </a:r>
                <a:endParaRPr lang="en-US" altLang="ja-JP" dirty="0"/>
              </a:p>
              <a:p>
                <a:r>
                  <a:rPr kumimoji="1" lang="ja-JP" altLang="en-US"/>
                  <a:t>　　　　　　　　　　　　　　　　</a:t>
                </a:r>
                <a14:m>
                  <m:oMath xmlns:m="http://schemas.openxmlformats.org/officeDocument/2006/math">
                    <m:r>
                      <a:rPr kumimoji="1" lang="en-US" altLang="ja-JP" b="1" i="1" smtClean="0">
                        <a:latin typeface="Cambria Math" panose="02040503050406030204" pitchFamily="18" charset="0"/>
                      </a:rPr>
                      <m:t>𝑫</m:t>
                    </m:r>
                  </m:oMath>
                </a14:m>
                <a:r>
                  <a:rPr kumimoji="1" lang="ja-JP" altLang="en-US"/>
                  <a:t>は逆行列をもち、</a:t>
                </a:r>
                <a:r>
                  <a:rPr kumimoji="1" lang="en-US" altLang="ja-JP" dirty="0"/>
                  <a:t>                                  </a:t>
                </a:r>
                <a:r>
                  <a:rPr kumimoji="1" lang="ja-JP" altLang="en-US"/>
                  <a:t>が得られる。</a:t>
                </a:r>
                <a:endParaRPr kumimoji="1" lang="ja-JP" altLang="en-US" b="1"/>
              </a:p>
            </p:txBody>
          </p:sp>
        </mc:Choice>
        <mc:Fallback xmlns="">
          <p:sp>
            <p:nvSpPr>
              <p:cNvPr id="7" name="テキスト ボックス 6">
                <a:extLst>
                  <a:ext uri="{FF2B5EF4-FFF2-40B4-BE49-F238E27FC236}">
                    <a16:creationId xmlns:a16="http://schemas.microsoft.com/office/drawing/2014/main" id="{E4EE43E7-920E-A098-CCE9-E4023DCA64D4}"/>
                  </a:ext>
                </a:extLst>
              </p:cNvPr>
              <p:cNvSpPr txBox="1">
                <a:spLocks noRot="1" noChangeAspect="1" noMove="1" noResize="1" noEditPoints="1" noAdjustHandles="1" noChangeArrowheads="1" noChangeShapeType="1" noTextEdit="1"/>
              </p:cNvSpPr>
              <p:nvPr/>
            </p:nvSpPr>
            <p:spPr>
              <a:xfrm>
                <a:off x="0" y="1169758"/>
                <a:ext cx="11973149" cy="2031325"/>
              </a:xfrm>
              <a:prstGeom prst="rect">
                <a:avLst/>
              </a:prstGeom>
              <a:blipFill>
                <a:blip r:embed="rId3"/>
                <a:stretch>
                  <a:fillRect l="-424" t="-1863" b="-3106"/>
                </a:stretch>
              </a:blipFill>
            </p:spPr>
            <p:txBody>
              <a:bodyPr/>
              <a:lstStyle/>
              <a:p>
                <a:r>
                  <a:rPr lang="ja-JP" altLang="en-US">
                    <a:noFill/>
                  </a:rPr>
                  <a:t> </a:t>
                </a:r>
              </a:p>
            </p:txBody>
          </p:sp>
        </mc:Fallback>
      </mc:AlternateContent>
      <p:sp>
        <p:nvSpPr>
          <p:cNvPr id="8" name="下矢印 7">
            <a:extLst>
              <a:ext uri="{FF2B5EF4-FFF2-40B4-BE49-F238E27FC236}">
                <a16:creationId xmlns:a16="http://schemas.microsoft.com/office/drawing/2014/main" id="{F56649DE-719C-0FA1-5959-979FE1DA43E9}"/>
              </a:ext>
            </a:extLst>
          </p:cNvPr>
          <p:cNvSpPr/>
          <p:nvPr/>
        </p:nvSpPr>
        <p:spPr>
          <a:xfrm>
            <a:off x="4217899" y="2113005"/>
            <a:ext cx="484632" cy="617838"/>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1FB1BACF-D760-A968-D4F5-AE7D2D881EB4}"/>
              </a:ext>
            </a:extLst>
          </p:cNvPr>
          <p:cNvPicPr>
            <a:picLocks noChangeAspect="1"/>
          </p:cNvPicPr>
          <p:nvPr/>
        </p:nvPicPr>
        <p:blipFill>
          <a:blip r:embed="rId4"/>
          <a:stretch>
            <a:fillRect/>
          </a:stretch>
        </p:blipFill>
        <p:spPr>
          <a:xfrm>
            <a:off x="5691031" y="2838422"/>
            <a:ext cx="2272041" cy="335867"/>
          </a:xfrm>
          <a:prstGeom prst="rect">
            <a:avLst/>
          </a:prstGeom>
        </p:spPr>
      </p:pic>
      <p:sp>
        <p:nvSpPr>
          <p:cNvPr id="11" name="正方形/長方形 10">
            <a:extLst>
              <a:ext uri="{FF2B5EF4-FFF2-40B4-BE49-F238E27FC236}">
                <a16:creationId xmlns:a16="http://schemas.microsoft.com/office/drawing/2014/main" id="{B3EA554F-59EA-B198-2C9E-33A57CF1D1B3}"/>
              </a:ext>
            </a:extLst>
          </p:cNvPr>
          <p:cNvSpPr/>
          <p:nvPr/>
        </p:nvSpPr>
        <p:spPr>
          <a:xfrm>
            <a:off x="3558746" y="2730843"/>
            <a:ext cx="5857103" cy="47024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41F288F-2B36-B86D-D65B-69452DF449C6}"/>
              </a:ext>
            </a:extLst>
          </p:cNvPr>
          <p:cNvSpPr txBox="1"/>
          <p:nvPr/>
        </p:nvSpPr>
        <p:spPr>
          <a:xfrm>
            <a:off x="0" y="3429000"/>
            <a:ext cx="6378669" cy="2031325"/>
          </a:xfrm>
          <a:prstGeom prst="rect">
            <a:avLst/>
          </a:prstGeom>
          <a:noFill/>
        </p:spPr>
        <p:txBody>
          <a:bodyPr wrap="none" rtlCol="0">
            <a:spAutoFit/>
          </a:bodyPr>
          <a:lstStyle/>
          <a:p>
            <a:r>
              <a:rPr kumimoji="1" lang="en-US" altLang="ja-JP" dirty="0"/>
              <a:t>(ex1)</a:t>
            </a:r>
            <a:r>
              <a:rPr kumimoji="1" lang="ja-JP" altLang="en-US"/>
              <a:t>空間的に一様な冪乗成分を前景とする</a:t>
            </a:r>
            <a:endParaRPr kumimoji="1" lang="en-US" altLang="ja-JP" dirty="0"/>
          </a:p>
          <a:p>
            <a:endParaRPr lang="en-US" altLang="ja-JP" dirty="0"/>
          </a:p>
          <a:p>
            <a:r>
              <a:rPr kumimoji="1" lang="en-US" altLang="ja-JP" dirty="0"/>
              <a:t>2</a:t>
            </a:r>
            <a:r>
              <a:rPr kumimoji="1" lang="ja-JP" altLang="en-US"/>
              <a:t>つの周波数のマップから、クリーンな</a:t>
            </a:r>
            <a:r>
              <a:rPr kumimoji="1" lang="en-US" altLang="ja-JP" dirty="0"/>
              <a:t>CMB</a:t>
            </a:r>
            <a:r>
              <a:rPr kumimoji="1" lang="ja-JP" altLang="en-US"/>
              <a:t>マップを求める</a:t>
            </a:r>
            <a:endParaRPr kumimoji="1" lang="en-US" altLang="ja-JP" dirty="0"/>
          </a:p>
          <a:p>
            <a:endParaRPr lang="en-US" altLang="ja-JP" dirty="0"/>
          </a:p>
          <a:p>
            <a:r>
              <a:rPr kumimoji="1" lang="ja-JP" altLang="en-US"/>
              <a:t>解</a:t>
            </a:r>
            <a:endParaRPr kumimoji="1" lang="en-US" altLang="ja-JP" dirty="0"/>
          </a:p>
          <a:p>
            <a:endParaRPr kumimoji="1" lang="en-US" altLang="ja-JP" dirty="0"/>
          </a:p>
          <a:p>
            <a:endParaRPr kumimoji="1" lang="ja-JP" altLang="en-US"/>
          </a:p>
        </p:txBody>
      </p:sp>
      <p:pic>
        <p:nvPicPr>
          <p:cNvPr id="14" name="図 13">
            <a:extLst>
              <a:ext uri="{FF2B5EF4-FFF2-40B4-BE49-F238E27FC236}">
                <a16:creationId xmlns:a16="http://schemas.microsoft.com/office/drawing/2014/main" id="{2BFD1082-A491-E4DF-C7FC-259AA9A8448B}"/>
              </a:ext>
            </a:extLst>
          </p:cNvPr>
          <p:cNvPicPr>
            <a:picLocks noChangeAspect="1"/>
          </p:cNvPicPr>
          <p:nvPr/>
        </p:nvPicPr>
        <p:blipFill>
          <a:blip r:embed="rId5"/>
          <a:stretch>
            <a:fillRect/>
          </a:stretch>
        </p:blipFill>
        <p:spPr>
          <a:xfrm>
            <a:off x="363231" y="4303670"/>
            <a:ext cx="4495737" cy="663421"/>
          </a:xfrm>
          <a:prstGeom prst="rect">
            <a:avLst/>
          </a:prstGeom>
        </p:spPr>
      </p:pic>
      <p:pic>
        <p:nvPicPr>
          <p:cNvPr id="16" name="図 15">
            <a:extLst>
              <a:ext uri="{FF2B5EF4-FFF2-40B4-BE49-F238E27FC236}">
                <a16:creationId xmlns:a16="http://schemas.microsoft.com/office/drawing/2014/main" id="{D22C0F4A-4BBD-2B79-E3B4-76C593D4F6F6}"/>
              </a:ext>
            </a:extLst>
          </p:cNvPr>
          <p:cNvPicPr>
            <a:picLocks noChangeAspect="1"/>
          </p:cNvPicPr>
          <p:nvPr/>
        </p:nvPicPr>
        <p:blipFill>
          <a:blip r:embed="rId6"/>
          <a:stretch>
            <a:fillRect/>
          </a:stretch>
        </p:blipFill>
        <p:spPr>
          <a:xfrm>
            <a:off x="5182418" y="4393666"/>
            <a:ext cx="1666040" cy="497051"/>
          </a:xfrm>
          <a:prstGeom prst="rect">
            <a:avLst/>
          </a:prstGeom>
        </p:spPr>
      </p:pic>
      <p:sp>
        <p:nvSpPr>
          <p:cNvPr id="17" name="テキスト ボックス 16">
            <a:extLst>
              <a:ext uri="{FF2B5EF4-FFF2-40B4-BE49-F238E27FC236}">
                <a16:creationId xmlns:a16="http://schemas.microsoft.com/office/drawing/2014/main" id="{2847A41B-6731-39F1-259B-FB80974EEA64}"/>
              </a:ext>
            </a:extLst>
          </p:cNvPr>
          <p:cNvSpPr txBox="1"/>
          <p:nvPr/>
        </p:nvSpPr>
        <p:spPr>
          <a:xfrm>
            <a:off x="4858968" y="4477783"/>
            <a:ext cx="415498" cy="369332"/>
          </a:xfrm>
          <a:prstGeom prst="rect">
            <a:avLst/>
          </a:prstGeom>
          <a:noFill/>
        </p:spPr>
        <p:txBody>
          <a:bodyPr wrap="none" rtlCol="0">
            <a:spAutoFit/>
          </a:bodyPr>
          <a:lstStyle/>
          <a:p>
            <a:r>
              <a:rPr kumimoji="1" lang="ja-JP" altLang="en-US"/>
              <a:t>＊</a:t>
            </a:r>
          </a:p>
        </p:txBody>
      </p:sp>
      <p:sp>
        <p:nvSpPr>
          <p:cNvPr id="20" name="テキスト ボックス 19">
            <a:extLst>
              <a:ext uri="{FF2B5EF4-FFF2-40B4-BE49-F238E27FC236}">
                <a16:creationId xmlns:a16="http://schemas.microsoft.com/office/drawing/2014/main" id="{5406DEEF-FEA5-F107-0019-A4A84219B5A1}"/>
              </a:ext>
            </a:extLst>
          </p:cNvPr>
          <p:cNvSpPr txBox="1"/>
          <p:nvPr/>
        </p:nvSpPr>
        <p:spPr>
          <a:xfrm>
            <a:off x="0" y="5051208"/>
            <a:ext cx="6378669" cy="2031325"/>
          </a:xfrm>
          <a:prstGeom prst="rect">
            <a:avLst/>
          </a:prstGeom>
          <a:noFill/>
        </p:spPr>
        <p:txBody>
          <a:bodyPr wrap="none" rtlCol="0">
            <a:spAutoFit/>
          </a:bodyPr>
          <a:lstStyle/>
          <a:p>
            <a:r>
              <a:rPr kumimoji="1" lang="en-US" altLang="ja-JP" dirty="0"/>
              <a:t>(ex1)</a:t>
            </a:r>
            <a:r>
              <a:rPr kumimoji="1" lang="ja-JP" altLang="en-US"/>
              <a:t>空間的に変化する冪乗成分を前景とする</a:t>
            </a:r>
            <a:endParaRPr kumimoji="1" lang="en-US" altLang="ja-JP" dirty="0"/>
          </a:p>
          <a:p>
            <a:endParaRPr lang="en-US" altLang="ja-JP" dirty="0"/>
          </a:p>
          <a:p>
            <a:r>
              <a:rPr kumimoji="1" lang="en-US" altLang="ja-JP" dirty="0"/>
              <a:t>2</a:t>
            </a:r>
            <a:r>
              <a:rPr kumimoji="1" lang="ja-JP" altLang="en-US"/>
              <a:t>つの周波数のマップから、クリーンな</a:t>
            </a:r>
            <a:r>
              <a:rPr kumimoji="1" lang="en-US" altLang="ja-JP" dirty="0"/>
              <a:t>CMB</a:t>
            </a:r>
            <a:r>
              <a:rPr kumimoji="1" lang="ja-JP" altLang="en-US"/>
              <a:t>マップを求める</a:t>
            </a:r>
            <a:endParaRPr kumimoji="1" lang="en-US" altLang="ja-JP" dirty="0"/>
          </a:p>
          <a:p>
            <a:endParaRPr lang="en-US" altLang="ja-JP" dirty="0"/>
          </a:p>
          <a:p>
            <a:r>
              <a:rPr kumimoji="1" lang="ja-JP" altLang="en-US"/>
              <a:t>解</a:t>
            </a:r>
            <a:endParaRPr kumimoji="1" lang="en-US" altLang="ja-JP" dirty="0"/>
          </a:p>
          <a:p>
            <a:endParaRPr kumimoji="1" lang="en-US" altLang="ja-JP" dirty="0"/>
          </a:p>
          <a:p>
            <a:endParaRPr kumimoji="1" lang="ja-JP" altLang="en-US"/>
          </a:p>
        </p:txBody>
      </p:sp>
      <p:sp>
        <p:nvSpPr>
          <p:cNvPr id="21" name="テキスト ボックス 20">
            <a:extLst>
              <a:ext uri="{FF2B5EF4-FFF2-40B4-BE49-F238E27FC236}">
                <a16:creationId xmlns:a16="http://schemas.microsoft.com/office/drawing/2014/main" id="{4E36027C-C7F5-1917-7F51-F8FE0A649B89}"/>
              </a:ext>
            </a:extLst>
          </p:cNvPr>
          <p:cNvSpPr txBox="1"/>
          <p:nvPr/>
        </p:nvSpPr>
        <p:spPr>
          <a:xfrm>
            <a:off x="8624964" y="3451185"/>
            <a:ext cx="2262158" cy="369332"/>
          </a:xfrm>
          <a:prstGeom prst="rect">
            <a:avLst/>
          </a:prstGeom>
          <a:noFill/>
        </p:spPr>
        <p:txBody>
          <a:bodyPr wrap="none" rtlCol="0">
            <a:spAutoFit/>
          </a:bodyPr>
          <a:lstStyle/>
          <a:p>
            <a:r>
              <a:rPr kumimoji="1" lang="ja-JP" altLang="en-US"/>
              <a:t>内部テンプレート法</a:t>
            </a:r>
          </a:p>
        </p:txBody>
      </p:sp>
      <p:pic>
        <p:nvPicPr>
          <p:cNvPr id="23" name="図 22">
            <a:extLst>
              <a:ext uri="{FF2B5EF4-FFF2-40B4-BE49-F238E27FC236}">
                <a16:creationId xmlns:a16="http://schemas.microsoft.com/office/drawing/2014/main" id="{776659E0-E781-C98F-8846-003EA6B1E56A}"/>
              </a:ext>
            </a:extLst>
          </p:cNvPr>
          <p:cNvPicPr>
            <a:picLocks noChangeAspect="1"/>
          </p:cNvPicPr>
          <p:nvPr/>
        </p:nvPicPr>
        <p:blipFill>
          <a:blip r:embed="rId7"/>
          <a:stretch>
            <a:fillRect/>
          </a:stretch>
        </p:blipFill>
        <p:spPr>
          <a:xfrm>
            <a:off x="536272" y="6015874"/>
            <a:ext cx="6350000" cy="774700"/>
          </a:xfrm>
          <a:prstGeom prst="rect">
            <a:avLst/>
          </a:prstGeom>
        </p:spPr>
      </p:pic>
    </p:spTree>
    <p:extLst>
      <p:ext uri="{BB962C8B-B14F-4D97-AF65-F5344CB8AC3E}">
        <p14:creationId xmlns:p14="http://schemas.microsoft.com/office/powerpoint/2010/main" val="9635415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1933</Words>
  <Application>Microsoft Macintosh PowerPoint</Application>
  <PresentationFormat>ワイド画面</PresentationFormat>
  <Paragraphs>303</Paragraphs>
  <Slides>25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HGPSoeiKakugothicUB</vt:lpstr>
      <vt:lpstr>Söhne</vt:lpstr>
      <vt:lpstr>Toppan Bunkyu Midashi Gothic Extrabold</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生熊 清</dc:creator>
  <cp:lastModifiedBy>生熊 清</cp:lastModifiedBy>
  <cp:revision>25</cp:revision>
  <dcterms:created xsi:type="dcterms:W3CDTF">2023-05-17T07:14:25Z</dcterms:created>
  <dcterms:modified xsi:type="dcterms:W3CDTF">2023-06-12T18:37:24Z</dcterms:modified>
</cp:coreProperties>
</file>