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64" r:id="rId6"/>
    <p:sldId id="258" r:id="rId7"/>
    <p:sldId id="260" r:id="rId8"/>
    <p:sldId id="261" r:id="rId9"/>
    <p:sldId id="265" r:id="rId10"/>
    <p:sldId id="266" r:id="rId11"/>
    <p:sldId id="267" r:id="rId12"/>
    <p:sldId id="268" r:id="rId13"/>
    <p:sldId id="272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1"/>
  </p:normalViewPr>
  <p:slideViewPr>
    <p:cSldViewPr snapToGrid="0">
      <p:cViewPr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6FBC6-F6BA-B342-B15D-D8D30DA0EAB7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2981B-14DC-7349-8626-48FF884BF6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2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2981B-14DC-7349-8626-48FF884BF67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58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55BB-E48D-441C-3B25-A175860B0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C826E-6157-7B21-5BD5-BD38271F3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CD361B-F5F2-A563-D6AD-EF0185E4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33F18-F864-2F4F-E205-0ED3AC20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8C3DB3-3A56-072C-39D1-F95AF985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08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6E914-D8B9-42A9-11F6-E166BCF4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94C2A1-8E7F-D25C-0A4E-58DE5EBA0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A16A35-E408-8CDE-3C39-249B1A3D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F84F58-8156-D6D7-5B15-712B03F0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17164B-53D0-4BB4-B501-5F90DF25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5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576455-B926-B43B-C58B-543018544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1DE412-5B34-8553-9A26-C243E5882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6874F-AF40-0A5B-640F-A9B2BF11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7CB4F3-1FF9-272F-CB01-E9305C1D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266653-0C2A-EA21-54F5-6A9EC800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9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51C67-E82C-B446-807B-FD32AC6C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BAF809-70B0-4B08-7917-965F420C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4CD5B-13C3-4D22-F80A-AE91416A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D7833D-0B9B-36A9-72D6-45809F56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04092-301B-B80C-DB3A-C4AB0D76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93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0A0A3-AC4C-A16A-669E-97490FB8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8B7363-2ED2-9996-D4F4-7B17A2C29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3064D4-F01C-E1AA-5450-FA95E99A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67F266-35EA-C863-308C-F648144E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D4C098-E506-89AA-F6CA-040C61D0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1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CBABAC-3F51-DE60-5613-AD4A7C96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F993C6-43B6-6B5C-55F9-7C6E4F19D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BA6598-861F-361B-1E2F-0E67BA72A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869A86-D012-6E10-C345-62220539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F42CFA-D519-FAE6-1F86-ACA6065C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3C7C26-96CE-1D37-67F6-ECEEF72D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22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2317C-FA8A-8EE9-DDD9-59A974FF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AC4520-877F-1254-88CF-EA563A3E7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BA4570-7DA1-099A-830D-B93D7282D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538131-E9EA-477C-BE43-891DDC446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97BE50-EDF1-5558-95E9-A8DEE2DD1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E2D16C-67CC-AF5F-968E-EA49CA0C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8C17C6-3067-C066-348D-97C6931A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FD872A-1A81-C5C9-938E-64E9B41A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70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483E0-140C-AA29-A881-AF75511A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CAE657-5C0D-48D6-85B4-CE0A9B07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14C8A1-7F21-E870-4471-1146E9DA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32EBCB-801A-64A2-9F62-1C964719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55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CE2DE5-2A87-CF16-DE28-E790A41F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98C590-22C4-86C7-8D0D-DCE1FBEE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CCE8-41A0-0874-6111-F464D52A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2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A8074-691F-650F-476B-9DB61DEB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A3B48B-23B1-FA88-ABF5-67AAB2179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2155A9-DBA2-B2E3-86BE-950155F8A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0A1B01-51B1-2145-F964-BE73C901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5E19B-61A1-839E-E4BB-55A1D30C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2535CA-6ABC-4C11-4135-3AEDF027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77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11C27-744C-A058-1A0F-F11266A0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2C0F87-0453-D806-F2C7-2D0FDC7EA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42FBB9-0655-9DD3-42E4-1333A8BF2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57227A-ADDC-317C-1C81-75E4E22F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B54-F24B-2147-8F8E-753DC91FA6E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99944A-D262-A631-5D57-4EFFEDC4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EF5197-7144-C15C-D536-486C49E7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23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83BA37-45A5-61D8-0C08-18E8E98C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1C1F61-D1FE-5E9B-AA73-09F8289AA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6F8E77-D9AB-E1E8-9B7F-9B8C6E6BF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AB54-F24B-2147-8F8E-753DC91FA6E8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38EB7C-7054-0DBF-BFD5-7C901EE1F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83B7D-68E3-73B6-2E1B-BB3BEF4FC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77FAB-1137-F145-ADD0-EC3666FFE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3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5A71727-DB04-232D-0DB9-DF9ACCA2AAFF}"/>
              </a:ext>
            </a:extLst>
          </p:cNvPr>
          <p:cNvSpPr txBox="1">
            <a:spLocks/>
          </p:cNvSpPr>
          <p:nvPr/>
        </p:nvSpPr>
        <p:spPr>
          <a:xfrm>
            <a:off x="0" y="241338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Extended </a:t>
            </a:r>
            <a:r>
              <a:rPr lang="ja-JP" altLang="en-US">
                <a:latin typeface="Toppan Bunkyu Midashi Gothic Extrabold" panose="020B0900000000000000" pitchFamily="34" charset="-128"/>
                <a:ea typeface="Toppan Bunkyu Midashi Gothic Extrabold" panose="020B0900000000000000" pitchFamily="34" charset="-128"/>
              </a:rPr>
              <a:t>デルタマップ法</a:t>
            </a:r>
          </a:p>
        </p:txBody>
      </p:sp>
    </p:spTree>
    <p:extLst>
      <p:ext uri="{BB962C8B-B14F-4D97-AF65-F5344CB8AC3E}">
        <p14:creationId xmlns:p14="http://schemas.microsoft.com/office/powerpoint/2010/main" val="17383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109316-B02D-8B74-61B9-6C31F2F69857}"/>
              </a:ext>
            </a:extLst>
          </p:cNvPr>
          <p:cNvSpPr txBox="1"/>
          <p:nvPr/>
        </p:nvSpPr>
        <p:spPr>
          <a:xfrm>
            <a:off x="0" y="0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状況：シンクロトロン＋熱ダスト放射（</a:t>
            </a:r>
            <a:r>
              <a:rPr kumimoji="1" lang="en-US" altLang="ja-JP" b="1" dirty="0"/>
              <a:t>1</a:t>
            </a:r>
            <a:r>
              <a:rPr kumimoji="1" lang="ja-JP" altLang="en-US" b="1"/>
              <a:t>成分</a:t>
            </a:r>
            <a:r>
              <a:rPr lang="en-US" altLang="ja-JP" b="1" dirty="0"/>
              <a:t>MBB</a:t>
            </a:r>
            <a:r>
              <a:rPr kumimoji="1" lang="ja-JP" altLang="en-US" b="1"/>
              <a:t>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8D2D6E-AC60-084E-5319-1E4AF5E75BFE}"/>
              </a:ext>
            </a:extLst>
          </p:cNvPr>
          <p:cNvSpPr txBox="1"/>
          <p:nvPr/>
        </p:nvSpPr>
        <p:spPr>
          <a:xfrm>
            <a:off x="6325153" y="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CMB+</a:t>
            </a:r>
            <a:r>
              <a:rPr kumimoji="1" lang="ja-JP" altLang="en-US"/>
              <a:t>シンクロトロン放射＋熱ダスト放射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42D189-0526-3031-A0DA-D5E2F097B5AD}"/>
              </a:ext>
            </a:extLst>
          </p:cNvPr>
          <p:cNvSpPr txBox="1"/>
          <p:nvPr/>
        </p:nvSpPr>
        <p:spPr>
          <a:xfrm>
            <a:off x="0" y="659758"/>
            <a:ext cx="3041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パラメータ：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テンソル</a:t>
            </a:r>
            <a:r>
              <a:rPr kumimoji="1" lang="en-US" altLang="ja-JP" dirty="0"/>
              <a:t>-</a:t>
            </a:r>
            <a:r>
              <a:rPr kumimoji="1" lang="ja-JP" altLang="en-US"/>
              <a:t>スカラー比</a:t>
            </a:r>
            <a:r>
              <a:rPr kumimoji="1" lang="en" altLang="ja-JP" dirty="0"/>
              <a:t>r</a:t>
            </a:r>
            <a:endParaRPr lang="en-US" altLang="ja-JP" dirty="0"/>
          </a:p>
          <a:p>
            <a:r>
              <a:rPr kumimoji="1" lang="ja-JP" altLang="en-US"/>
              <a:t>前景パラメータ</a:t>
            </a:r>
            <a:r>
              <a:rPr kumimoji="1" lang="en" altLang="ja-JP" dirty="0"/>
              <a:t>Td, </a:t>
            </a:r>
            <a:r>
              <a:rPr kumimoji="1" lang="el-GR" altLang="ja-JP" dirty="0"/>
              <a:t>β</a:t>
            </a:r>
            <a:r>
              <a:rPr kumimoji="1" lang="en" altLang="ja-JP" dirty="0"/>
              <a:t>d, </a:t>
            </a:r>
            <a:r>
              <a:rPr kumimoji="1" lang="el-GR" altLang="ja-JP" dirty="0"/>
              <a:t>β</a:t>
            </a:r>
            <a:r>
              <a:rPr kumimoji="1" lang="en" altLang="ja-JP" dirty="0"/>
              <a:t>s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385C62-ADB3-6E27-243E-211A52A89FBE}"/>
              </a:ext>
            </a:extLst>
          </p:cNvPr>
          <p:cNvSpPr txBox="1"/>
          <p:nvPr/>
        </p:nvSpPr>
        <p:spPr>
          <a:xfrm>
            <a:off x="0" y="2605468"/>
            <a:ext cx="743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+mn-ea"/>
              </a:rPr>
              <a:t>（</a:t>
            </a:r>
            <a:r>
              <a:rPr lang="en-US" altLang="ja-JP" sz="1800" dirty="0">
                <a:effectLst/>
                <a:latin typeface="+mn-ea"/>
              </a:rPr>
              <a:t>40,50,60</a:t>
            </a:r>
            <a:r>
              <a:rPr lang="en-US" altLang="ja-JP" dirty="0">
                <a:latin typeface="+mn-ea"/>
              </a:rPr>
              <a:t>,</a:t>
            </a:r>
            <a:r>
              <a:rPr lang="en-US" altLang="ja-JP" sz="1800" dirty="0">
                <a:effectLst/>
                <a:latin typeface="+mn-ea"/>
              </a:rPr>
              <a:t>68</a:t>
            </a:r>
            <a:r>
              <a:rPr lang="en-US" altLang="ja-JP" dirty="0">
                <a:latin typeface="+mn-ea"/>
              </a:rPr>
              <a:t>,</a:t>
            </a:r>
            <a:r>
              <a:rPr lang="en-US" altLang="ja-JP" sz="1800" dirty="0">
                <a:effectLst/>
                <a:latin typeface="+mn-ea"/>
              </a:rPr>
              <a:t>78</a:t>
            </a:r>
            <a:r>
              <a:rPr lang="en-US" altLang="ja-JP" dirty="0">
                <a:latin typeface="+mn-ea"/>
              </a:rPr>
              <a:t>,</a:t>
            </a:r>
            <a:r>
              <a:rPr lang="en-US" altLang="ja-JP" sz="1800" dirty="0">
                <a:effectLst/>
                <a:latin typeface="+mn-ea"/>
              </a:rPr>
              <a:t>89,100,119,140,166,195,235,280,337,402,600 </a:t>
            </a:r>
            <a:r>
              <a:rPr kumimoji="1" lang="ja-JP" altLang="en-US"/>
              <a:t>）</a:t>
            </a:r>
            <a:r>
              <a:rPr kumimoji="1" lang="en-US" altLang="ja-JP" dirty="0"/>
              <a:t>GHz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E4B3F5-5CD1-BBAB-3F09-6F7BAF6A04DF}"/>
              </a:ext>
            </a:extLst>
          </p:cNvPr>
          <p:cNvSpPr txBox="1"/>
          <p:nvPr/>
        </p:nvSpPr>
        <p:spPr>
          <a:xfrm>
            <a:off x="27892" y="223613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F</a:t>
            </a:r>
            <a:r>
              <a:rPr kumimoji="1" lang="en-US" altLang="ja-JP" dirty="0"/>
              <a:t>requencies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4044D4-33C9-ADEB-6C77-A1A36B874DCE}"/>
              </a:ext>
            </a:extLst>
          </p:cNvPr>
          <p:cNvSpPr txBox="1"/>
          <p:nvPr/>
        </p:nvSpPr>
        <p:spPr>
          <a:xfrm>
            <a:off x="31860" y="3399961"/>
            <a:ext cx="4387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Td</a:t>
            </a:r>
            <a:r>
              <a:rPr kumimoji="1" lang="ja-JP" altLang="en-US"/>
              <a:t>の推定には周波数が足りないことから</a:t>
            </a:r>
            <a:endParaRPr kumimoji="1" lang="en-US" altLang="ja-JP" dirty="0"/>
          </a:p>
          <a:p>
            <a:endParaRPr kumimoji="1" lang="ja-JP" altLang="en-US"/>
          </a:p>
        </p:txBody>
      </p:sp>
      <p:pic>
        <p:nvPicPr>
          <p:cNvPr id="13" name="図 12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149C211B-1EA5-1E5D-EF7D-B91B3DD6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1" y="3797597"/>
            <a:ext cx="1676400" cy="406400"/>
          </a:xfrm>
          <a:prstGeom prst="rect">
            <a:avLst/>
          </a:prstGeom>
        </p:spPr>
      </p:pic>
      <p:pic>
        <p:nvPicPr>
          <p:cNvPr id="15" name="図 14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1007B5D0-8AFC-D214-EFEC-A69CBD52F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11" y="4203997"/>
            <a:ext cx="1587500" cy="3683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6351A4-4E1D-D9A7-5CF4-B16E42B913F9}"/>
              </a:ext>
            </a:extLst>
          </p:cNvPr>
          <p:cNvSpPr txBox="1"/>
          <p:nvPr/>
        </p:nvSpPr>
        <p:spPr>
          <a:xfrm>
            <a:off x="0" y="4574625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Td</a:t>
            </a:r>
            <a:r>
              <a:rPr kumimoji="1" lang="ja-JP" altLang="en-US"/>
              <a:t>に制約を課した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824CB7D-73D4-88A4-2730-B8F11CE2C33C}"/>
              </a:ext>
            </a:extLst>
          </p:cNvPr>
          <p:cNvSpPr txBox="1"/>
          <p:nvPr/>
        </p:nvSpPr>
        <p:spPr>
          <a:xfrm>
            <a:off x="27892" y="5804010"/>
            <a:ext cx="4574014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Td</a:t>
            </a:r>
            <a:r>
              <a:rPr kumimoji="1" lang="ja-JP" altLang="en-US"/>
              <a:t>の制約が強いほど、</a:t>
            </a:r>
            <a:r>
              <a:rPr kumimoji="1" lang="en-US" altLang="ja-JP" dirty="0"/>
              <a:t>r</a:t>
            </a:r>
            <a:r>
              <a:rPr kumimoji="1" lang="ja-JP" altLang="en-US"/>
              <a:t>の推定が良くなっているが、</a:t>
            </a:r>
            <a:r>
              <a:rPr kumimoji="1" lang="en-US" altLang="ja-JP" dirty="0"/>
              <a:t>null</a:t>
            </a:r>
            <a:r>
              <a:rPr kumimoji="1" lang="ja-JP" altLang="en-US"/>
              <a:t>の</a:t>
            </a:r>
            <a:r>
              <a:rPr kumimoji="1" lang="en-US" altLang="ja-JP" dirty="0"/>
              <a:t>r</a:t>
            </a:r>
            <a:r>
              <a:rPr kumimoji="1" lang="ja-JP" altLang="en-US"/>
              <a:t>推定ではわずかに右に</a:t>
            </a:r>
            <a:endParaRPr kumimoji="1" lang="en-US" altLang="ja-JP" dirty="0"/>
          </a:p>
          <a:p>
            <a:r>
              <a:rPr lang="ja-JP" altLang="en-US"/>
              <a:t>偏る結果となった。（右上図）</a:t>
            </a:r>
            <a:endParaRPr kumimoji="1" lang="ja-JP" altLang="en-US"/>
          </a:p>
        </p:txBody>
      </p:sp>
      <p:pic>
        <p:nvPicPr>
          <p:cNvPr id="19" name="図 1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F2DFE25-276E-83E0-3F6E-5855E2FF5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126" y="2893671"/>
            <a:ext cx="7514873" cy="388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ヒストグラム&#10;&#10;自動的に生成された説明">
            <a:extLst>
              <a:ext uri="{FF2B5EF4-FFF2-40B4-BE49-F238E27FC236}">
                <a16:creationId xmlns:a16="http://schemas.microsoft.com/office/drawing/2014/main" id="{7880B3E2-E55A-D83E-69D7-8455B7CE6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918749"/>
            <a:ext cx="7772400" cy="383975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1C16FDF-10BF-E968-A328-9D51A3B69E68}"/>
              </a:ext>
            </a:extLst>
          </p:cNvPr>
          <p:cNvSpPr txBox="1"/>
          <p:nvPr/>
        </p:nvSpPr>
        <p:spPr>
          <a:xfrm>
            <a:off x="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高</a:t>
            </a:r>
            <a:r>
              <a:rPr kumimoji="1" lang="ja-JP" altLang="en-US" b="1"/>
              <a:t>周波数の修正を行った場合：</a:t>
            </a:r>
          </a:p>
        </p:txBody>
      </p:sp>
      <p:pic>
        <p:nvPicPr>
          <p:cNvPr id="3" name="図 2" descr="パソコンの画面&#10;&#10;中程度の精度で自動的に生成された説明">
            <a:extLst>
              <a:ext uri="{FF2B5EF4-FFF2-40B4-BE49-F238E27FC236}">
                <a16:creationId xmlns:a16="http://schemas.microsoft.com/office/drawing/2014/main" id="{7AD4FBE3-E7AD-3872-5051-88735798B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0"/>
            <a:ext cx="7772400" cy="356462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A1C5AE-2DF2-B5AE-80F9-2B6F9A2CD3F0}"/>
              </a:ext>
            </a:extLst>
          </p:cNvPr>
          <p:cNvSpPr txBox="1"/>
          <p:nvPr/>
        </p:nvSpPr>
        <p:spPr>
          <a:xfrm>
            <a:off x="0" y="833186"/>
            <a:ext cx="3570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n-ea"/>
              </a:rPr>
              <a:t>F</a:t>
            </a:r>
            <a:r>
              <a:rPr lang="en-US" altLang="ja-JP" sz="1800" dirty="0">
                <a:effectLst/>
                <a:latin typeface="+mn-ea"/>
              </a:rPr>
              <a:t>requencies</a:t>
            </a:r>
            <a:r>
              <a:rPr lang="ja-JP" altLang="en-US" sz="1800">
                <a:effectLst/>
                <a:latin typeface="+mn-ea"/>
              </a:rPr>
              <a:t>　修正</a:t>
            </a:r>
            <a:endParaRPr lang="en-US" altLang="ja-JP" sz="1800" dirty="0">
              <a:effectLst/>
              <a:latin typeface="+mn-ea"/>
            </a:endParaRPr>
          </a:p>
          <a:p>
            <a:endParaRPr lang="en-US" altLang="ja-JP" sz="1800" dirty="0">
              <a:effectLst/>
              <a:latin typeface="+mn-ea"/>
            </a:endParaRPr>
          </a:p>
          <a:p>
            <a:r>
              <a:rPr lang="en-US" altLang="ja-JP" sz="1800" dirty="0">
                <a:effectLst/>
                <a:latin typeface="+mn-ea"/>
              </a:rPr>
              <a:t>337 </a:t>
            </a:r>
            <a:r>
              <a:rPr lang="ja-JP" altLang="en-US">
                <a:latin typeface="+mn-ea"/>
              </a:rPr>
              <a:t>→</a:t>
            </a:r>
            <a:r>
              <a:rPr lang="en-US" altLang="ja-JP" sz="1800" dirty="0">
                <a:effectLst/>
                <a:latin typeface="+mn-ea"/>
              </a:rPr>
              <a:t>500GHz</a:t>
            </a:r>
            <a:r>
              <a:rPr lang="ja-JP" altLang="en-US">
                <a:latin typeface="+mn-ea"/>
              </a:rPr>
              <a:t>、</a:t>
            </a:r>
            <a:r>
              <a:rPr lang="en-US" altLang="ja-JP" sz="1800" dirty="0">
                <a:effectLst/>
                <a:latin typeface="+mn-ea"/>
              </a:rPr>
              <a:t> 402 </a:t>
            </a:r>
            <a:r>
              <a:rPr lang="ja-JP" altLang="en-US" sz="1800">
                <a:effectLst/>
                <a:latin typeface="+mn-ea"/>
              </a:rPr>
              <a:t>→ </a:t>
            </a:r>
            <a:r>
              <a:rPr lang="en-US" altLang="ja-JP" sz="1800" dirty="0">
                <a:effectLst/>
                <a:latin typeface="+mn-ea"/>
              </a:rPr>
              <a:t>600GHz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764EF2-5058-3627-84FE-90C9041B6D97}"/>
              </a:ext>
            </a:extLst>
          </p:cNvPr>
          <p:cNvSpPr txBox="1"/>
          <p:nvPr/>
        </p:nvSpPr>
        <p:spPr>
          <a:xfrm>
            <a:off x="3374321" y="3668679"/>
            <a:ext cx="338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平坦な事前分布を持つ</a:t>
            </a:r>
            <a:r>
              <a:rPr kumimoji="1" lang="en-US" altLang="ja-JP" dirty="0" err="1"/>
              <a:t>rin</a:t>
            </a:r>
            <a:r>
              <a:rPr kumimoji="1" lang="en-US" altLang="ja-JP" dirty="0"/>
              <a:t>=0.01</a:t>
            </a:r>
          </a:p>
          <a:p>
            <a:endParaRPr lang="en-US" altLang="ja-JP" dirty="0"/>
          </a:p>
          <a:p>
            <a:r>
              <a:rPr lang="ja-JP" altLang="en-US"/>
              <a:t>１</a:t>
            </a:r>
            <a:r>
              <a:rPr lang="en-US" altLang="ja-JP" dirty="0" err="1"/>
              <a:t>σ</a:t>
            </a:r>
            <a:r>
              <a:rPr lang="ja-JP" altLang="en-US"/>
              <a:t>事前</a:t>
            </a:r>
            <a:r>
              <a:rPr kumimoji="1" lang="ja-JP" altLang="en-US"/>
              <a:t>分布を持つ</a:t>
            </a:r>
            <a:r>
              <a:rPr kumimoji="1" lang="en-US" altLang="ja-JP" dirty="0" err="1"/>
              <a:t>rin</a:t>
            </a:r>
            <a:r>
              <a:rPr kumimoji="1" lang="en-US" altLang="ja-JP" dirty="0"/>
              <a:t>=0.01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1358F5A-0F79-21A4-5B10-2E117EC57D4E}"/>
              </a:ext>
            </a:extLst>
          </p:cNvPr>
          <p:cNvSpPr txBox="1"/>
          <p:nvPr/>
        </p:nvSpPr>
        <p:spPr>
          <a:xfrm>
            <a:off x="11858" y="4592009"/>
            <a:ext cx="675697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前ページの修正前の</a:t>
            </a:r>
            <a:r>
              <a:rPr kumimoji="1" lang="en-US" altLang="ja-JP" dirty="0"/>
              <a:t>15</a:t>
            </a:r>
            <a:r>
              <a:rPr kumimoji="1" lang="ja-JP" altLang="en-US"/>
              <a:t>周波数に比べ</a:t>
            </a:r>
            <a:r>
              <a:rPr kumimoji="1" lang="en-US" altLang="ja-JP" dirty="0"/>
              <a:t>r</a:t>
            </a:r>
            <a:r>
              <a:rPr kumimoji="1" lang="ja-JP" altLang="en-US"/>
              <a:t>の分布が右に偏っているが</a:t>
            </a:r>
            <a:endParaRPr kumimoji="1" lang="en-US" altLang="ja-JP" dirty="0"/>
          </a:p>
          <a:p>
            <a:r>
              <a:rPr kumimoji="1" lang="en-US" altLang="ja-JP" dirty="0"/>
              <a:t>r</a:t>
            </a:r>
            <a:r>
              <a:rPr kumimoji="1" lang="ja-JP" altLang="en-US"/>
              <a:t>の不確定性が</a:t>
            </a:r>
            <a:r>
              <a:rPr lang="ja-JP" altLang="en-US"/>
              <a:t>非常に小さくなっている</a:t>
            </a:r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B34EBB29-CD11-12E3-4E14-8401B066FD5A}"/>
              </a:ext>
            </a:extLst>
          </p:cNvPr>
          <p:cNvSpPr/>
          <p:nvPr/>
        </p:nvSpPr>
        <p:spPr>
          <a:xfrm>
            <a:off x="2200085" y="5306392"/>
            <a:ext cx="484632" cy="521952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49EA97-B5ED-B51F-E5BB-CF795F426840}"/>
              </a:ext>
            </a:extLst>
          </p:cNvPr>
          <p:cNvSpPr txBox="1"/>
          <p:nvPr/>
        </p:nvSpPr>
        <p:spPr>
          <a:xfrm>
            <a:off x="11859" y="5896396"/>
            <a:ext cx="4791635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CMB</a:t>
            </a:r>
            <a:r>
              <a:rPr kumimoji="1" lang="ja-JP" altLang="en-US"/>
              <a:t>と前景の周波数を遠ざけると不確かさは小さくなるが</a:t>
            </a:r>
            <a:r>
              <a:rPr lang="ja-JP" altLang="en-US"/>
              <a:t>系統的な偏りが大きくなる。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1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0C298DCE-4D4D-7ED0-F9D4-F956B25E0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53"/>
          <a:stretch/>
        </p:blipFill>
        <p:spPr>
          <a:xfrm>
            <a:off x="5955303" y="57874"/>
            <a:ext cx="6236698" cy="3371126"/>
          </a:xfrm>
          <a:prstGeom prst="rect">
            <a:avLst/>
          </a:prstGeom>
        </p:spPr>
      </p:pic>
      <p:pic>
        <p:nvPicPr>
          <p:cNvPr id="5" name="図 4" descr="グラフ, ヒストグラム&#10;&#10;自動的に生成された説明">
            <a:extLst>
              <a:ext uri="{FF2B5EF4-FFF2-40B4-BE49-F238E27FC236}">
                <a16:creationId xmlns:a16="http://schemas.microsoft.com/office/drawing/2014/main" id="{444C77C9-D60D-0DB3-C276-9393673C2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781" y="4097438"/>
            <a:ext cx="6342219" cy="276056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186ED8-547C-E440-EF16-61F9D585DFEE}"/>
              </a:ext>
            </a:extLst>
          </p:cNvPr>
          <p:cNvSpPr txBox="1"/>
          <p:nvPr/>
        </p:nvSpPr>
        <p:spPr>
          <a:xfrm>
            <a:off x="0" y="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誤った前景をモデル化した場合：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24A745-4A0D-6C92-43B9-F1BDFD7167F0}"/>
              </a:ext>
            </a:extLst>
          </p:cNvPr>
          <p:cNvSpPr txBox="1"/>
          <p:nvPr/>
        </p:nvSpPr>
        <p:spPr>
          <a:xfrm>
            <a:off x="0" y="536667"/>
            <a:ext cx="3647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モデル化　２成分</a:t>
            </a:r>
            <a:r>
              <a:rPr lang="en-US" altLang="ja-JP" dirty="0"/>
              <a:t>MBB</a:t>
            </a:r>
            <a:r>
              <a:rPr lang="ja-JP" altLang="en-US"/>
              <a:t>ダスト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推定　　　１成分</a:t>
            </a:r>
            <a:r>
              <a:rPr lang="en-US" altLang="ja-JP" dirty="0"/>
              <a:t>MBB</a:t>
            </a:r>
            <a:r>
              <a:rPr lang="ja-JP" altLang="en-US"/>
              <a:t>ダスト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この状態でパラメータを推定する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BB58BE-6C16-FB55-8233-65BAC6B499CD}"/>
              </a:ext>
            </a:extLst>
          </p:cNvPr>
          <p:cNvSpPr txBox="1"/>
          <p:nvPr/>
        </p:nvSpPr>
        <p:spPr>
          <a:xfrm>
            <a:off x="0" y="3596335"/>
            <a:ext cx="6236698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 r</a:t>
            </a:r>
            <a:r>
              <a:rPr kumimoji="1" lang="ja-JP" altLang="en-US"/>
              <a:t>の推定値に約</a:t>
            </a:r>
            <a:r>
              <a:rPr kumimoji="1" lang="en-US" altLang="ja-JP" dirty="0"/>
              <a:t>0.01</a:t>
            </a:r>
            <a:r>
              <a:rPr kumimoji="1" lang="ja-JP" altLang="en-US"/>
              <a:t>のバイアスがある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周波数バンドの数が多いほどバイアスも大きくなる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前景放射のパラメータの</a:t>
            </a:r>
            <a:r>
              <a:rPr kumimoji="1" lang="ja-JP" altLang="en-US">
                <a:highlight>
                  <a:srgbClr val="FFFF00"/>
                </a:highlight>
              </a:rPr>
              <a:t>決定が周波数の数に依存</a:t>
            </a:r>
            <a:r>
              <a:rPr kumimoji="1" lang="ja-JP" altLang="en-US"/>
              <a:t>するから</a:t>
            </a:r>
          </a:p>
        </p:txBody>
      </p:sp>
    </p:spTree>
    <p:extLst>
      <p:ext uri="{BB962C8B-B14F-4D97-AF65-F5344CB8AC3E}">
        <p14:creationId xmlns:p14="http://schemas.microsoft.com/office/powerpoint/2010/main" val="348076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BE4F4D-F134-4D82-0CDB-2A5E0CE3720F}"/>
              </a:ext>
            </a:extLst>
          </p:cNvPr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まとめ：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9A98ED-DBE5-2D55-C8F1-33DC9905DB89}"/>
              </a:ext>
            </a:extLst>
          </p:cNvPr>
          <p:cNvSpPr txBox="1"/>
          <p:nvPr/>
        </p:nvSpPr>
        <p:spPr>
          <a:xfrm>
            <a:off x="0" y="369332"/>
            <a:ext cx="12192000" cy="39703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シンクロトロンとダストの</a:t>
            </a:r>
            <a:r>
              <a:rPr kumimoji="1" lang="en-US" altLang="ja-JP" dirty="0"/>
              <a:t>2</a:t>
            </a:r>
            <a:r>
              <a:rPr kumimoji="1" lang="ja-JP" altLang="en-US"/>
              <a:t>つの前景成分モデル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ダストの前景パラメータ</a:t>
            </a:r>
            <a:r>
              <a:rPr kumimoji="1" lang="el-GR" altLang="ja-JP" dirty="0"/>
              <a:t>β</a:t>
            </a:r>
            <a:r>
              <a:rPr kumimoji="1" lang="en" altLang="ja-JP" dirty="0"/>
              <a:t>d</a:t>
            </a:r>
            <a:r>
              <a:rPr kumimoji="1" lang="ja-JP" altLang="en-US"/>
              <a:t>と</a:t>
            </a:r>
            <a:r>
              <a:rPr kumimoji="1" lang="en" altLang="ja-JP" dirty="0"/>
              <a:t>Td</a:t>
            </a:r>
            <a:r>
              <a:rPr kumimoji="1" lang="ja-JP" altLang="en-US"/>
              <a:t>の決定が困難　　　　シンクロトロンとダストの前景放射の相互作用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l-GR" altLang="ja-JP" dirty="0"/>
              <a:t>β</a:t>
            </a:r>
            <a:r>
              <a:rPr kumimoji="1" lang="en" altLang="ja-JP" dirty="0"/>
              <a:t>d</a:t>
            </a:r>
            <a:r>
              <a:rPr kumimoji="1" lang="ja-JP" altLang="en-US"/>
              <a:t>と</a:t>
            </a:r>
            <a:r>
              <a:rPr kumimoji="1" lang="en" altLang="ja-JP" dirty="0"/>
              <a:t>Td</a:t>
            </a:r>
            <a:r>
              <a:rPr kumimoji="1" lang="ja-JP" altLang="en-US"/>
              <a:t>を同時に決定するためには、広い周波数帯域のダストスペクトルを観測する必要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前景</a:t>
            </a:r>
            <a:r>
              <a:rPr kumimoji="1" lang="en-US" altLang="ja-JP" dirty="0"/>
              <a:t>2</a:t>
            </a:r>
            <a:r>
              <a:rPr kumimoji="1" lang="ja-JP" altLang="en-US"/>
              <a:t>成分モデルでは、放射光が低周波側を支配し、ダスト成分を隠す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ダストの前景パラメータの推定に使える観測周波数帯が事実上減少する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プランクの結果に基づき、ダスト温度に関する事前分布を課した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en" altLang="ja-JP" dirty="0"/>
              <a:t>r </a:t>
            </a:r>
            <a:r>
              <a:rPr kumimoji="1" lang="ja-JP" altLang="en-US"/>
              <a:t>の推定値の誤差は小さくなるが、推定値には小さな正のバイアスがかかる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2D636B-5C17-BC41-835F-1E310D7B4AEB}"/>
              </a:ext>
            </a:extLst>
          </p:cNvPr>
          <p:cNvSpPr txBox="1"/>
          <p:nvPr/>
        </p:nvSpPr>
        <p:spPr>
          <a:xfrm>
            <a:off x="0" y="4283131"/>
            <a:ext cx="12192000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周波数が高い修正バンド構成を用いた場合にも、正のバイアスが見られる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この</a:t>
            </a:r>
            <a:r>
              <a:rPr kumimoji="1" lang="ja-JP" altLang="en-US"/>
              <a:t>方法における前景パラメータの摂動的な取り扱いが破綻しているため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内部テンプレート法では、</a:t>
            </a:r>
            <a:r>
              <a:rPr kumimoji="1" lang="en" altLang="ja-JP" dirty="0"/>
              <a:t>CMB</a:t>
            </a:r>
            <a:r>
              <a:rPr kumimoji="1" lang="ja-JP" altLang="en-US"/>
              <a:t>を同時に除去してしまうため、相対的にノイズが大きくなってしまうという欠点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（系統誤差と統計誤差の競合）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b="1">
                <a:highlight>
                  <a:srgbClr val="FFFF00"/>
                </a:highlight>
              </a:rPr>
              <a:t>高次展開を考慮することで、前景信号パラメータと</a:t>
            </a:r>
            <a:r>
              <a:rPr kumimoji="1" lang="en" altLang="ja-JP" b="1" dirty="0">
                <a:highlight>
                  <a:srgbClr val="FFFF00"/>
                </a:highlight>
              </a:rPr>
              <a:t>CMB</a:t>
            </a:r>
            <a:r>
              <a:rPr kumimoji="1" lang="ja-JP" altLang="en-US" b="1">
                <a:highlight>
                  <a:srgbClr val="FFFF00"/>
                </a:highlight>
              </a:rPr>
              <a:t>パラメータの推定を改善できる可能性がある</a:t>
            </a:r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41100909-8B65-5615-1494-FD06BDA2FEF6}"/>
              </a:ext>
            </a:extLst>
          </p:cNvPr>
          <p:cNvSpPr/>
          <p:nvPr/>
        </p:nvSpPr>
        <p:spPr>
          <a:xfrm>
            <a:off x="3055717" y="3490794"/>
            <a:ext cx="484632" cy="405114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>
            <a:extLst>
              <a:ext uri="{FF2B5EF4-FFF2-40B4-BE49-F238E27FC236}">
                <a16:creationId xmlns:a16="http://schemas.microsoft.com/office/drawing/2014/main" id="{3B3A9342-D03B-255D-A062-905E864C79E0}"/>
              </a:ext>
            </a:extLst>
          </p:cNvPr>
          <p:cNvSpPr/>
          <p:nvPr/>
        </p:nvSpPr>
        <p:spPr>
          <a:xfrm>
            <a:off x="3055717" y="4583575"/>
            <a:ext cx="484632" cy="314290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31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8DAE0F0-55DD-2FCF-F3EA-BEF4E2A80FF5}"/>
              </a:ext>
            </a:extLst>
          </p:cNvPr>
          <p:cNvSpPr txBox="1"/>
          <p:nvPr/>
        </p:nvSpPr>
        <p:spPr>
          <a:xfrm>
            <a:off x="1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目的：従来のデルタマップでは想定する前景モデルのパラメータ数によって制限されていたが、この拡張デルタマッ　　　</a:t>
            </a:r>
            <a:endParaRPr kumimoji="1" lang="en-US" altLang="ja-JP" b="1" dirty="0"/>
          </a:p>
          <a:p>
            <a:r>
              <a:rPr lang="ja-JP" altLang="en-US" b="1"/>
              <a:t>　　　</a:t>
            </a:r>
            <a:r>
              <a:rPr kumimoji="1" lang="ja-JP" altLang="en-US" b="1"/>
              <a:t>プ法では、より多くの周波数マップを使用できるよう</a:t>
            </a:r>
            <a:r>
              <a:rPr lang="ja-JP" altLang="en-US" b="1"/>
              <a:t>に、</a:t>
            </a:r>
            <a:r>
              <a:rPr kumimoji="1" lang="ja-JP" altLang="en-US" b="1"/>
              <a:t>ベイズ的な方法でパラメトリック尤度を構築するこ</a:t>
            </a:r>
            <a:endParaRPr kumimoji="1" lang="en-US" altLang="ja-JP" b="1" dirty="0"/>
          </a:p>
          <a:p>
            <a:r>
              <a:rPr lang="ja-JP" altLang="en-US" b="1"/>
              <a:t>　　　</a:t>
            </a:r>
            <a:r>
              <a:rPr kumimoji="1" lang="ja-JP" altLang="en-US" b="1"/>
              <a:t>とで改善する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EBF36D-D0AE-5BE5-BB65-521D221A4743}"/>
              </a:ext>
            </a:extLst>
          </p:cNvPr>
          <p:cNvSpPr txBox="1"/>
          <p:nvPr/>
        </p:nvSpPr>
        <p:spPr>
          <a:xfrm>
            <a:off x="0" y="12851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デルタマップ法：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A89F849-089B-81B6-7371-6AD103121D3F}"/>
                  </a:ext>
                </a:extLst>
              </p:cNvPr>
              <p:cNvSpPr txBox="1"/>
              <p:nvPr/>
            </p:nvSpPr>
            <p:spPr>
              <a:xfrm>
                <a:off x="0" y="1646876"/>
                <a:ext cx="9726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視線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において、</a:t>
                </a:r>
                <a:r>
                  <a:rPr kumimoji="1" lang="en-US" altLang="ja-JP" dirty="0"/>
                  <a:t>CMB</a:t>
                </a:r>
                <a:r>
                  <a:rPr kumimoji="1" lang="ja-JP" altLang="en-US"/>
                  <a:t>の直線偏光を熱力学的温度で観測される直行する</a:t>
                </a:r>
                <a:r>
                  <a:rPr kumimoji="1" lang="en-US" altLang="ja-JP" dirty="0"/>
                  <a:t>Q</a:t>
                </a:r>
                <a:r>
                  <a:rPr kumimoji="1" lang="ja-JP" altLang="en-US"/>
                  <a:t>、</a:t>
                </a:r>
                <a:r>
                  <a:rPr kumimoji="1" lang="en-US" altLang="ja-JP" dirty="0"/>
                  <a:t>U</a:t>
                </a:r>
                <a:r>
                  <a:rPr kumimoji="1" lang="ja-JP" altLang="en-US"/>
                  <a:t>で分解する。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A89F849-089B-81B6-7371-6AD103121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46876"/>
                <a:ext cx="9726509" cy="369332"/>
              </a:xfrm>
              <a:prstGeom prst="rect">
                <a:avLst/>
              </a:prstGeom>
              <a:blipFill>
                <a:blip r:embed="rId2"/>
                <a:stretch>
                  <a:fillRect l="-522" t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A3F394D9-CAE5-A029-3D13-1684334CE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016208"/>
            <a:ext cx="4468093" cy="48662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5CE1B6-7BD6-0BD2-C96C-97CEB075F9AB}"/>
              </a:ext>
            </a:extLst>
          </p:cNvPr>
          <p:cNvSpPr txBox="1"/>
          <p:nvPr/>
        </p:nvSpPr>
        <p:spPr>
          <a:xfrm>
            <a:off x="-10134" y="3610491"/>
            <a:ext cx="769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前景放射：</a:t>
            </a:r>
            <a:r>
              <a:rPr kumimoji="1" lang="ja-JP" altLang="en-US"/>
              <a:t>空間変動</a:t>
            </a:r>
            <a:r>
              <a:rPr kumimoji="1" lang="en-US" altLang="ja-JP" dirty="0"/>
              <a:t>N</a:t>
            </a:r>
            <a:r>
              <a:rPr kumimoji="1" lang="ja-JP" altLang="en-US"/>
              <a:t>個のパラメータ</a:t>
            </a:r>
            <a:r>
              <a:rPr kumimoji="1" lang="en-US" altLang="ja-JP" dirty="0"/>
              <a:t>.                   </a:t>
            </a:r>
            <a:r>
              <a:rPr kumimoji="1" lang="ja-JP" altLang="en-US"/>
              <a:t>に</a:t>
            </a:r>
            <a:r>
              <a:rPr kumimoji="1" lang="en-US" altLang="ja-JP" dirty="0"/>
              <a:t>    </a:t>
            </a:r>
            <a:r>
              <a:rPr kumimoji="1" lang="ja-JP" altLang="en-US"/>
              <a:t>周波数空間で変化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5548FE5-9D96-9668-771A-28009E2DB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4" y="3022004"/>
            <a:ext cx="1846660" cy="369332"/>
          </a:xfrm>
          <a:prstGeom prst="rect">
            <a:avLst/>
          </a:prstGeom>
        </p:spPr>
      </p:pic>
      <p:pic>
        <p:nvPicPr>
          <p:cNvPr id="11" name="図 10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15382413-F8DA-0380-3CDC-FF6ED880C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7770" y="3610491"/>
            <a:ext cx="1562100" cy="342900"/>
          </a:xfrm>
          <a:prstGeom prst="rect">
            <a:avLst/>
          </a:prstGeom>
        </p:spPr>
      </p:pic>
      <p:pic>
        <p:nvPicPr>
          <p:cNvPr id="13" name="図 12" descr="テキスト&#10;&#10;自動的に生成された説明">
            <a:extLst>
              <a:ext uri="{FF2B5EF4-FFF2-40B4-BE49-F238E27FC236}">
                <a16:creationId xmlns:a16="http://schemas.microsoft.com/office/drawing/2014/main" id="{E778AE05-028D-D20B-3CD3-EAD317AF5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548" y="4097768"/>
            <a:ext cx="2421327" cy="469249"/>
          </a:xfrm>
          <a:prstGeom prst="rect">
            <a:avLst/>
          </a:prstGeom>
        </p:spPr>
      </p:pic>
      <p:pic>
        <p:nvPicPr>
          <p:cNvPr id="15" name="図 14" descr="ロゴ&#10;&#10;中程度の精度で自動的に生成された説明">
            <a:extLst>
              <a:ext uri="{FF2B5EF4-FFF2-40B4-BE49-F238E27FC236}">
                <a16:creationId xmlns:a16="http://schemas.microsoft.com/office/drawing/2014/main" id="{72A70E5E-FAC9-2CB4-B943-FBAE64B9A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235" y="3175135"/>
            <a:ext cx="2806700" cy="596900"/>
          </a:xfrm>
          <a:prstGeom prst="rect">
            <a:avLst/>
          </a:prstGeom>
        </p:spPr>
      </p:pic>
      <p:pic>
        <p:nvPicPr>
          <p:cNvPr id="17" name="図 16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4E2B2A0E-88FD-B491-F87A-3EABF50E62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4045" y="4717692"/>
            <a:ext cx="2006600" cy="7493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858771D-408B-A92A-CEB0-F08C07FD9961}"/>
              </a:ext>
            </a:extLst>
          </p:cNvPr>
          <p:cNvSpPr txBox="1"/>
          <p:nvPr/>
        </p:nvSpPr>
        <p:spPr>
          <a:xfrm>
            <a:off x="7897235" y="2830826"/>
            <a:ext cx="429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輝度温度から</a:t>
            </a:r>
            <a:r>
              <a:rPr kumimoji="1" lang="en-US" altLang="ja-JP" dirty="0"/>
              <a:t>CMB</a:t>
            </a:r>
            <a:r>
              <a:rPr kumimoji="1" lang="ja-JP" altLang="en-US"/>
              <a:t>熱力学温度への変換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CBD637-EC9A-94A9-6A61-49385A3D9813}"/>
              </a:ext>
            </a:extLst>
          </p:cNvPr>
          <p:cNvSpPr txBox="1"/>
          <p:nvPr/>
        </p:nvSpPr>
        <p:spPr>
          <a:xfrm>
            <a:off x="24725" y="5005327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冪乗シンクロトロン</a:t>
            </a:r>
            <a:endParaRPr kumimoji="1" lang="en-US" altLang="ja-JP" b="1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b="1" dirty="0"/>
              <a:t>1</a:t>
            </a:r>
            <a:r>
              <a:rPr kumimoji="1" lang="ja-JP" altLang="en-US" b="1"/>
              <a:t>成分ダスト</a:t>
            </a:r>
            <a:r>
              <a:rPr kumimoji="1" lang="en-US" altLang="ja-JP" b="1" dirty="0"/>
              <a:t>MBB</a:t>
            </a:r>
            <a:endParaRPr kumimoji="1" lang="ja-JP" altLang="en-US" b="1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DA90238-CD3B-72AA-2FF0-9267B41A05B7}"/>
              </a:ext>
            </a:extLst>
          </p:cNvPr>
          <p:cNvSpPr txBox="1"/>
          <p:nvPr/>
        </p:nvSpPr>
        <p:spPr>
          <a:xfrm>
            <a:off x="-10134" y="265396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CMB</a:t>
            </a:r>
            <a:r>
              <a:rPr kumimoji="1" lang="ja-JP" altLang="en-US" b="1"/>
              <a:t>信号：</a:t>
            </a:r>
          </a:p>
        </p:txBody>
      </p:sp>
      <p:pic>
        <p:nvPicPr>
          <p:cNvPr id="24" name="図 23" descr="ダイアグラム, ベン図表&#10;&#10;自動的に生成された説明">
            <a:extLst>
              <a:ext uri="{FF2B5EF4-FFF2-40B4-BE49-F238E27FC236}">
                <a16:creationId xmlns:a16="http://schemas.microsoft.com/office/drawing/2014/main" id="{8F727CC5-FD5D-5363-96DE-00E344FFFB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7038" y="5719288"/>
            <a:ext cx="3505200" cy="596900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E2636B3-65FF-E86E-1DCB-6CEC98B60D2E}"/>
              </a:ext>
            </a:extLst>
          </p:cNvPr>
          <p:cNvSpPr/>
          <p:nvPr/>
        </p:nvSpPr>
        <p:spPr>
          <a:xfrm>
            <a:off x="7897235" y="2540734"/>
            <a:ext cx="4162960" cy="42184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54EDE77-B375-812B-1656-A37AD5943DE9}"/>
              </a:ext>
            </a:extLst>
          </p:cNvPr>
          <p:cNvSpPr txBox="1"/>
          <p:nvPr/>
        </p:nvSpPr>
        <p:spPr>
          <a:xfrm>
            <a:off x="7689410" y="3882886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　</a:t>
            </a:r>
            <a:r>
              <a:rPr kumimoji="1" lang="en-US" altLang="ja-JP" dirty="0"/>
              <a:t>βd</a:t>
            </a:r>
            <a:r>
              <a:rPr kumimoji="1" lang="ja-JP" altLang="en-US"/>
              <a:t>スペクトル指数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209EA4F-5B0D-B773-80B1-D85667925567}"/>
                  </a:ext>
                </a:extLst>
              </p:cNvPr>
              <p:cNvSpPr txBox="1"/>
              <p:nvPr/>
            </p:nvSpPr>
            <p:spPr>
              <a:xfrm>
                <a:off x="7970075" y="4355335"/>
                <a:ext cx="2074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ν</m:t>
                        </m:r>
                      </m:sub>
                    </m:sSub>
                  </m:oMath>
                </a14:m>
                <a:r>
                  <a:rPr kumimoji="1" lang="ja-JP" altLang="en-US"/>
                  <a:t>は周波数依存性</a:t>
                </a: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209EA4F-5B0D-B773-80B1-D85667925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075" y="4355335"/>
                <a:ext cx="2074542" cy="369332"/>
              </a:xfrm>
              <a:prstGeom prst="rect">
                <a:avLst/>
              </a:prstGeom>
              <a:blipFill>
                <a:blip r:embed="rId10"/>
                <a:stretch>
                  <a:fillRect t="-6667" r="-121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32023F-8F7F-7570-DD5C-9D95FC7BBB7A}"/>
              </a:ext>
            </a:extLst>
          </p:cNvPr>
          <p:cNvSpPr txBox="1"/>
          <p:nvPr/>
        </p:nvSpPr>
        <p:spPr>
          <a:xfrm>
            <a:off x="7897236" y="4842138"/>
            <a:ext cx="416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Sb</a:t>
            </a:r>
            <a:r>
              <a:rPr kumimoji="1" lang="ja-JP" altLang="en-US"/>
              <a:t>：輝度温度単位のピボット周波数における信号ベクトル</a:t>
            </a:r>
          </a:p>
        </p:txBody>
      </p:sp>
    </p:spTree>
    <p:extLst>
      <p:ext uri="{BB962C8B-B14F-4D97-AF65-F5344CB8AC3E}">
        <p14:creationId xmlns:p14="http://schemas.microsoft.com/office/powerpoint/2010/main" val="210046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1AFC4086-68BD-2D80-4D09-6A75C2284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325" y="0"/>
            <a:ext cx="2260600" cy="4191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32576C-3B14-5467-6C2F-D97891B832E9}"/>
              </a:ext>
            </a:extLst>
          </p:cNvPr>
          <p:cNvSpPr txBox="1"/>
          <p:nvPr/>
        </p:nvSpPr>
        <p:spPr>
          <a:xfrm>
            <a:off x="0" y="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１次の摂動を考慮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170392-2AFC-D580-12B2-29D4E2A57F6B}"/>
              </a:ext>
            </a:extLst>
          </p:cNvPr>
          <p:cNvSpPr txBox="1"/>
          <p:nvPr/>
        </p:nvSpPr>
        <p:spPr>
          <a:xfrm>
            <a:off x="0" y="53134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前景放射：テイラー展開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7FEA873-D1DF-CAC8-DD78-1E181B836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0673"/>
            <a:ext cx="7772400" cy="63728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352E1F-F801-BBED-5B5A-DDE5DAFD8C14}"/>
              </a:ext>
            </a:extLst>
          </p:cNvPr>
          <p:cNvSpPr txBox="1"/>
          <p:nvPr/>
        </p:nvSpPr>
        <p:spPr>
          <a:xfrm>
            <a:off x="0" y="183486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ダストとシンクロトロン</a:t>
            </a:r>
          </a:p>
        </p:txBody>
      </p:sp>
      <p:pic>
        <p:nvPicPr>
          <p:cNvPr id="10" name="図 9" descr="テキスト, 手紙&#10;&#10;自動的に生成された説明">
            <a:extLst>
              <a:ext uri="{FF2B5EF4-FFF2-40B4-BE49-F238E27FC236}">
                <a16:creationId xmlns:a16="http://schemas.microsoft.com/office/drawing/2014/main" id="{CBCAD32A-98E6-A6F8-7579-7631F9282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4198"/>
            <a:ext cx="7670800" cy="23749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AF66925-1D82-700A-8B53-5EBB7E47A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48430"/>
            <a:ext cx="11350909" cy="63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7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ダイアグラム, 概略図&#10;&#10;自動的に生成された説明">
            <a:extLst>
              <a:ext uri="{FF2B5EF4-FFF2-40B4-BE49-F238E27FC236}">
                <a16:creationId xmlns:a16="http://schemas.microsoft.com/office/drawing/2014/main" id="{260CEDEC-A9DB-66DE-BF00-9E152C6DC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40" y="3791805"/>
            <a:ext cx="3886200" cy="1117600"/>
          </a:xfrm>
          <a:prstGeom prst="rect">
            <a:avLst/>
          </a:prstGeom>
        </p:spPr>
      </p:pic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6D880FB-1F57-ADC0-2193-64526B4B6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823" y="1916117"/>
            <a:ext cx="4198417" cy="137422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F611AD4-0F1E-32E1-8C3D-9177C3CB4979}"/>
              </a:ext>
            </a:extLst>
          </p:cNvPr>
          <p:cNvSpPr txBox="1"/>
          <p:nvPr/>
        </p:nvSpPr>
        <p:spPr>
          <a:xfrm>
            <a:off x="4090086" y="1137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観測データ</a:t>
            </a:r>
          </a:p>
        </p:txBody>
      </p:sp>
      <p:pic>
        <p:nvPicPr>
          <p:cNvPr id="4" name="図 3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39A8E09D-1635-AB25-B4FA-F8930C825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14" y="0"/>
            <a:ext cx="3606800" cy="596900"/>
          </a:xfrm>
          <a:prstGeom prst="rect">
            <a:avLst/>
          </a:prstGeom>
        </p:spPr>
      </p:pic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4A38865B-B89F-34F6-EBCF-1FF26C743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421" y="62148"/>
            <a:ext cx="1473201" cy="235209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103675-BAD9-4A0D-1184-90422A35B412}"/>
              </a:ext>
            </a:extLst>
          </p:cNvPr>
          <p:cNvSpPr txBox="1"/>
          <p:nvPr/>
        </p:nvSpPr>
        <p:spPr>
          <a:xfrm>
            <a:off x="0" y="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前景放射信号ベクトル：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3AE6F96-4874-492A-E0B8-D3C904FF1D37}"/>
                  </a:ext>
                </a:extLst>
              </p:cNvPr>
              <p:cNvSpPr txBox="1"/>
              <p:nvPr/>
            </p:nvSpPr>
            <p:spPr>
              <a:xfrm>
                <a:off x="0" y="2418563"/>
                <a:ext cx="2743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ν</m:t>
                        </m:r>
                      </m:sub>
                    </m:sSub>
                  </m:oMath>
                </a14:m>
                <a:r>
                  <a:rPr lang="ja-JP" altLang="en-US"/>
                  <a:t>個の周波数で空を観測</a:t>
                </a:r>
                <a:endParaRPr lang="en-US" altLang="ja-JP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3AE6F96-4874-492A-E0B8-D3C904FF1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18563"/>
                <a:ext cx="2743059" cy="369332"/>
              </a:xfrm>
              <a:prstGeom prst="rect">
                <a:avLst/>
              </a:prstGeom>
              <a:blipFill>
                <a:blip r:embed="rId6"/>
                <a:stretch>
                  <a:fillRect t="-6667" r="-46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 descr="ホワイトボード が含まれている画像&#10;&#10;自動的に生成された説明">
            <a:extLst>
              <a:ext uri="{FF2B5EF4-FFF2-40B4-BE49-F238E27FC236}">
                <a16:creationId xmlns:a16="http://schemas.microsoft.com/office/drawing/2014/main" id="{0B355D2C-2BC2-4381-20A5-DDE2D521D6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8177" y="2787895"/>
            <a:ext cx="1797735" cy="1389600"/>
          </a:xfrm>
          <a:prstGeom prst="rect">
            <a:avLst/>
          </a:prstGeom>
        </p:spPr>
      </p:pic>
      <p:pic>
        <p:nvPicPr>
          <p:cNvPr id="14" name="図 13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AD3F78CC-6708-2941-824F-9CDEBBED9A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9239" y="4177495"/>
            <a:ext cx="3606800" cy="1245087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9C0C300-9862-51A8-91D0-50A9C5D5B2A4}"/>
              </a:ext>
            </a:extLst>
          </p:cNvPr>
          <p:cNvSpPr/>
          <p:nvPr/>
        </p:nvSpPr>
        <p:spPr>
          <a:xfrm>
            <a:off x="8569239" y="2787895"/>
            <a:ext cx="3606800" cy="40367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3CF1D7-2D9B-3B51-FA68-D5B8AD630727}"/>
              </a:ext>
            </a:extLst>
          </p:cNvPr>
          <p:cNvSpPr txBox="1"/>
          <p:nvPr/>
        </p:nvSpPr>
        <p:spPr>
          <a:xfrm>
            <a:off x="0" y="422364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クリーンマップ：</a:t>
            </a:r>
          </a:p>
        </p:txBody>
      </p:sp>
      <p:pic>
        <p:nvPicPr>
          <p:cNvPr id="20" name="図 1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30F1F96-7BEA-3FC8-F929-92B4C49EF5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8391" y="5663082"/>
            <a:ext cx="2451100" cy="4445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61F7DC0-E3D7-CA2D-B710-0303FF0F17A1}"/>
              </a:ext>
            </a:extLst>
          </p:cNvPr>
          <p:cNvSpPr txBox="1"/>
          <p:nvPr/>
        </p:nvSpPr>
        <p:spPr>
          <a:xfrm>
            <a:off x="8569239" y="610758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の重みで前景除去</a:t>
            </a:r>
          </a:p>
        </p:txBody>
      </p:sp>
      <p:pic>
        <p:nvPicPr>
          <p:cNvPr id="23" name="図 22" descr="ダイアグラム&#10;&#10;自動的に生成された説明">
            <a:extLst>
              <a:ext uri="{FF2B5EF4-FFF2-40B4-BE49-F238E27FC236}">
                <a16:creationId xmlns:a16="http://schemas.microsoft.com/office/drawing/2014/main" id="{9DC344E9-5876-1126-6E54-782791D113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292922"/>
            <a:ext cx="1651000" cy="622300"/>
          </a:xfrm>
          <a:prstGeom prst="rect">
            <a:avLst/>
          </a:prstGeom>
        </p:spPr>
      </p:pic>
      <p:pic>
        <p:nvPicPr>
          <p:cNvPr id="25" name="図 2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FE2E76A-C707-2C8E-2B6D-1AEEC6B60B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5062784"/>
            <a:ext cx="4673600" cy="6604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8C8B686-E483-1256-6DA8-83A3892984B0}"/>
              </a:ext>
            </a:extLst>
          </p:cNvPr>
          <p:cNvSpPr txBox="1"/>
          <p:nvPr/>
        </p:nvSpPr>
        <p:spPr>
          <a:xfrm>
            <a:off x="92769" y="48781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尤度：</a:t>
            </a:r>
          </a:p>
        </p:txBody>
      </p:sp>
      <p:pic>
        <p:nvPicPr>
          <p:cNvPr id="28" name="図 27" descr="ダイアグラム&#10;&#10;自動的に生成された説明">
            <a:extLst>
              <a:ext uri="{FF2B5EF4-FFF2-40B4-BE49-F238E27FC236}">
                <a16:creationId xmlns:a16="http://schemas.microsoft.com/office/drawing/2014/main" id="{6A2EE2C6-F64F-9E96-1654-5C51841D1F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6024345"/>
            <a:ext cx="4673600" cy="811037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F57C272-156E-193F-5957-60C0BA7DDED8}"/>
              </a:ext>
            </a:extLst>
          </p:cNvPr>
          <p:cNvSpPr txBox="1"/>
          <p:nvPr/>
        </p:nvSpPr>
        <p:spPr>
          <a:xfrm>
            <a:off x="0" y="57292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共分散行列：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703782F-2031-0FCF-6DB7-486262658649}"/>
              </a:ext>
            </a:extLst>
          </p:cNvPr>
          <p:cNvSpPr txBox="1"/>
          <p:nvPr/>
        </p:nvSpPr>
        <p:spPr>
          <a:xfrm>
            <a:off x="15961" y="30315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重みの式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BA20A2D-529F-7132-30CB-ABD7299F6053}"/>
                  </a:ext>
                </a:extLst>
              </p:cNvPr>
              <p:cNvSpPr txBox="1"/>
              <p:nvPr/>
            </p:nvSpPr>
            <p:spPr>
              <a:xfrm>
                <a:off x="2403823" y="3272967"/>
                <a:ext cx="6050182" cy="6463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FF0000"/>
                    </a:solidFill>
                  </a:rPr>
                  <a:t>この式を解くには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+1)+(</m:t>
                    </m:r>
                    <m:sSub>
                      <m:sSub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+1)+1</m:t>
                    </m:r>
                  </m:oMath>
                </a14:m>
                <a:endParaRPr lang="en" altLang="ja-JP" dirty="0">
                  <a:solidFill>
                    <a:srgbClr val="FF0000"/>
                  </a:solidFill>
                </a:endParaRPr>
              </a:p>
              <a:p>
                <a:r>
                  <a:rPr kumimoji="1" lang="ja-JP" altLang="en-US">
                    <a:solidFill>
                      <a:srgbClr val="FF0000"/>
                    </a:solidFill>
                  </a:rPr>
                  <a:t>出なければならなく、</a:t>
                </a:r>
                <a:r>
                  <a:rPr kumimoji="1" lang="en-US" altLang="ja-JP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kumimoji="1" lang="ja-JP" altLang="en-US">
                    <a:solidFill>
                      <a:srgbClr val="FF0000"/>
                    </a:solidFill>
                  </a:rPr>
                  <a:t>をふやしても感度は上がらない</a:t>
                </a:r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BA20A2D-529F-7132-30CB-ABD7299F6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823" y="3272967"/>
                <a:ext cx="6050182" cy="646331"/>
              </a:xfrm>
              <a:prstGeom prst="rect">
                <a:avLst/>
              </a:prstGeom>
              <a:blipFill>
                <a:blip r:embed="rId13"/>
                <a:stretch>
                  <a:fillRect l="-626" t="-3774" b="-1132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0A45CBE-AE12-3A05-371C-4023AC75A75A}"/>
              </a:ext>
            </a:extLst>
          </p:cNvPr>
          <p:cNvCxnSpPr>
            <a:stCxn id="31" idx="1"/>
            <a:endCxn id="23" idx="3"/>
          </p:cNvCxnSpPr>
          <p:nvPr/>
        </p:nvCxnSpPr>
        <p:spPr>
          <a:xfrm flipH="1">
            <a:off x="1651000" y="3596133"/>
            <a:ext cx="752823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E484177-D2A2-FF25-2992-BDE2C191CE17}"/>
              </a:ext>
            </a:extLst>
          </p:cNvPr>
          <p:cNvSpPr txBox="1"/>
          <p:nvPr/>
        </p:nvSpPr>
        <p:spPr>
          <a:xfrm>
            <a:off x="7275611" y="16171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デルタマップ法の弱点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F1E491F-AA98-7A49-B62B-927CBA866FD6}"/>
              </a:ext>
            </a:extLst>
          </p:cNvPr>
          <p:cNvCxnSpPr/>
          <p:nvPr/>
        </p:nvCxnSpPr>
        <p:spPr>
          <a:xfrm flipH="1">
            <a:off x="7328642" y="1986500"/>
            <a:ext cx="419044" cy="118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E8CDA18-7008-EF92-4697-406033D926F0}"/>
              </a:ext>
            </a:extLst>
          </p:cNvPr>
          <p:cNvSpPr txBox="1"/>
          <p:nvPr/>
        </p:nvSpPr>
        <p:spPr>
          <a:xfrm>
            <a:off x="3311688" y="559707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highlight>
                  <a:srgbClr val="FFFF00"/>
                </a:highlight>
              </a:rPr>
              <a:t>尤度を最小化することで各パラメータが決まる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247D474-783F-D094-32CD-E012C7256CF0}"/>
              </a:ext>
            </a:extLst>
          </p:cNvPr>
          <p:cNvSpPr txBox="1"/>
          <p:nvPr/>
        </p:nvSpPr>
        <p:spPr>
          <a:xfrm>
            <a:off x="6191847" y="39152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というか増やせない</a:t>
            </a:r>
          </a:p>
        </p:txBody>
      </p:sp>
    </p:spTree>
    <p:extLst>
      <p:ext uri="{BB962C8B-B14F-4D97-AF65-F5344CB8AC3E}">
        <p14:creationId xmlns:p14="http://schemas.microsoft.com/office/powerpoint/2010/main" val="340594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CDE396-17EE-85AF-42A7-62B0A2151D9F}"/>
              </a:ext>
            </a:extLst>
          </p:cNvPr>
          <p:cNvSpPr txBox="1"/>
          <p:nvPr/>
        </p:nvSpPr>
        <p:spPr>
          <a:xfrm>
            <a:off x="0" y="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拡張デルタマップ法：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222247-FED2-DB94-1E46-E3C3F43A6285}"/>
              </a:ext>
            </a:extLst>
          </p:cNvPr>
          <p:cNvSpPr txBox="1"/>
          <p:nvPr/>
        </p:nvSpPr>
        <p:spPr>
          <a:xfrm>
            <a:off x="2224217" y="0"/>
            <a:ext cx="809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式</a:t>
            </a:r>
            <a:r>
              <a:rPr kumimoji="1" lang="en-US" altLang="ja-JP" dirty="0"/>
              <a:t>(11)</a:t>
            </a:r>
            <a:r>
              <a:rPr kumimoji="1" lang="ja-JP" altLang="en-US"/>
              <a:t>から始める。観測されたマップ</a:t>
            </a:r>
            <a:r>
              <a:rPr kumimoji="1" lang="en" altLang="ja-JP" dirty="0"/>
              <a:t>m⃗</a:t>
            </a:r>
            <a:r>
              <a:rPr kumimoji="1" lang="ja-JP" altLang="en-US"/>
              <a:t>から</a:t>
            </a:r>
            <a:r>
              <a:rPr kumimoji="1" lang="en" altLang="ja-JP" dirty="0"/>
              <a:t>CMB</a:t>
            </a:r>
            <a:r>
              <a:rPr kumimoji="1" lang="ja-JP" altLang="en-US"/>
              <a:t>と前景の項を差し引くことで、データの尤度を次のように構成することができる。</a:t>
            </a:r>
          </a:p>
        </p:txBody>
      </p:sp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36EF472-F79A-592D-F9D3-872ADEF20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903" y="380313"/>
            <a:ext cx="3617097" cy="134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96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15BCC1-8CAC-41C2-C0DA-C81C0C0F1E15}"/>
              </a:ext>
            </a:extLst>
          </p:cNvPr>
          <p:cNvSpPr txBox="1"/>
          <p:nvPr/>
        </p:nvSpPr>
        <p:spPr>
          <a:xfrm>
            <a:off x="0" y="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モデル・シミュレーション：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E81733-2537-71A1-7900-3F5BCC7D9437}"/>
              </a:ext>
            </a:extLst>
          </p:cNvPr>
          <p:cNvSpPr txBox="1"/>
          <p:nvPr/>
        </p:nvSpPr>
        <p:spPr>
          <a:xfrm>
            <a:off x="0" y="691979"/>
            <a:ext cx="80313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シンクロトロン</a:t>
            </a:r>
            <a:r>
              <a:rPr kumimoji="1" lang="ja-JP" altLang="en-US"/>
              <a:t>：</a:t>
            </a:r>
            <a:r>
              <a:rPr kumimoji="1" lang="en" altLang="ja-JP" dirty="0"/>
              <a:t>power-law synchrotron model, ”s1”,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ダスト</a:t>
            </a:r>
            <a:r>
              <a:rPr lang="ja-JP" altLang="en-US"/>
              <a:t>：</a:t>
            </a:r>
            <a:r>
              <a:rPr lang="en" altLang="ja-JP" dirty="0"/>
              <a:t>one-component </a:t>
            </a:r>
            <a:r>
              <a:rPr lang="en" altLang="ja-JP" dirty="0" err="1"/>
              <a:t>modi</a:t>
            </a:r>
            <a:r>
              <a:rPr lang="en" altLang="ja-JP" dirty="0"/>
              <a:t>- </a:t>
            </a:r>
            <a:r>
              <a:rPr lang="en" altLang="ja-JP" dirty="0" err="1"/>
              <a:t>fied</a:t>
            </a:r>
            <a:r>
              <a:rPr lang="en" altLang="ja-JP" dirty="0"/>
              <a:t> black-body (MBB) model, ”d1”(1</a:t>
            </a:r>
            <a:r>
              <a:rPr lang="ja-JP" altLang="en-US"/>
              <a:t>成分</a:t>
            </a:r>
            <a:r>
              <a:rPr lang="en-US" altLang="ja-JP" dirty="0"/>
              <a:t>)</a:t>
            </a:r>
            <a:endParaRPr lang="en" altLang="ja-JP" dirty="0"/>
          </a:p>
          <a:p>
            <a:r>
              <a:rPr lang="ja-JP" altLang="en-US"/>
              <a:t>　　　　　　　　　　　　　　</a:t>
            </a:r>
            <a:r>
              <a:rPr lang="en-US" altLang="ja-JP" dirty="0"/>
              <a:t>or</a:t>
            </a:r>
            <a:endParaRPr lang="en" altLang="ja-JP" dirty="0"/>
          </a:p>
          <a:p>
            <a:r>
              <a:rPr lang="ja-JP" altLang="en-US"/>
              <a:t>　　　　</a:t>
            </a:r>
            <a:r>
              <a:rPr lang="en" altLang="ja-JP" dirty="0"/>
              <a:t>the two-component MBB model, ”d4”(2</a:t>
            </a:r>
            <a:r>
              <a:rPr lang="ja-JP" altLang="en-US"/>
              <a:t>成分</a:t>
            </a:r>
            <a:r>
              <a:rPr lang="en-US" altLang="ja-JP" dirty="0"/>
              <a:t>)</a:t>
            </a:r>
            <a:endParaRPr lang="en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32627E-F2F5-37E9-440C-EA464DF6675C}"/>
              </a:ext>
            </a:extLst>
          </p:cNvPr>
          <p:cNvSpPr txBox="1"/>
          <p:nvPr/>
        </p:nvSpPr>
        <p:spPr>
          <a:xfrm>
            <a:off x="0" y="2768952"/>
            <a:ext cx="547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宇宙論的な</a:t>
            </a:r>
            <a:r>
              <a:rPr kumimoji="1" lang="en" altLang="ja-JP" b="1" dirty="0"/>
              <a:t>CMB</a:t>
            </a:r>
            <a:r>
              <a:rPr kumimoji="1" lang="ja-JP" altLang="en-US" b="1"/>
              <a:t>マップ</a:t>
            </a:r>
            <a:r>
              <a:rPr kumimoji="1" lang="ja-JP" altLang="en-US"/>
              <a:t>：</a:t>
            </a:r>
            <a:r>
              <a:rPr kumimoji="1" lang="en" altLang="ja-JP" dirty="0"/>
              <a:t>“</a:t>
            </a:r>
            <a:r>
              <a:rPr kumimoji="1" lang="en" altLang="ja-JP" dirty="0" err="1"/>
              <a:t>TT,TE,EE+lowE+lensing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D6B486-6DAD-A51C-0D15-0512D53AFE1E}"/>
              </a:ext>
            </a:extLst>
          </p:cNvPr>
          <p:cNvSpPr txBox="1"/>
          <p:nvPr/>
        </p:nvSpPr>
        <p:spPr>
          <a:xfrm>
            <a:off x="5017706" y="353505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plank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83143A-E0D9-E7E1-BC7C-9ED74A0A8CF9}"/>
              </a:ext>
            </a:extLst>
          </p:cNvPr>
          <p:cNvSpPr txBox="1"/>
          <p:nvPr/>
        </p:nvSpPr>
        <p:spPr>
          <a:xfrm>
            <a:off x="5619353" y="2768952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CAMB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575372-3A43-6D68-C2B9-7CC9BE722528}"/>
              </a:ext>
            </a:extLst>
          </p:cNvPr>
          <p:cNvSpPr txBox="1"/>
          <p:nvPr/>
        </p:nvSpPr>
        <p:spPr>
          <a:xfrm>
            <a:off x="9058680" y="273162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dirty="0"/>
              <a:t>HEALPix</a:t>
            </a:r>
            <a:r>
              <a:rPr lang="ja-JP" altLang="en-US"/>
              <a:t>の</a:t>
            </a:r>
            <a:r>
              <a:rPr lang="en" altLang="ja-JP" dirty="0" err="1"/>
              <a:t>synfast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CA8BE6D-E99F-800F-A7EA-AE3B9AAD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706" y="3884661"/>
            <a:ext cx="5397500" cy="3048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69046B0-C64D-EF0F-108C-BB69FC135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706" y="4271457"/>
            <a:ext cx="1866900" cy="279400"/>
          </a:xfrm>
          <a:prstGeom prst="rect">
            <a:avLst/>
          </a:prstGeom>
        </p:spPr>
      </p:pic>
      <p:pic>
        <p:nvPicPr>
          <p:cNvPr id="13" name="図 1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3D7C726-CA07-FA29-4C51-0B8DE4077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5206" y="3863311"/>
            <a:ext cx="1270000" cy="31750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85B8E2-70BF-F1C8-84F7-8B2907A16F68}"/>
              </a:ext>
            </a:extLst>
          </p:cNvPr>
          <p:cNvSpPr/>
          <p:nvPr/>
        </p:nvSpPr>
        <p:spPr>
          <a:xfrm>
            <a:off x="5017706" y="3535051"/>
            <a:ext cx="6667500" cy="11295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A3095F2-659A-8D50-A0FE-4EA78EE90D31}"/>
              </a:ext>
            </a:extLst>
          </p:cNvPr>
          <p:cNvCxnSpPr>
            <a:endCxn id="6" idx="2"/>
          </p:cNvCxnSpPr>
          <p:nvPr/>
        </p:nvCxnSpPr>
        <p:spPr>
          <a:xfrm flipH="1" flipV="1">
            <a:off x="6049119" y="3138284"/>
            <a:ext cx="536876" cy="39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7F8B6D-F5A6-02B5-DB9D-74B80FE849F4}"/>
              </a:ext>
            </a:extLst>
          </p:cNvPr>
          <p:cNvSpPr txBox="1"/>
          <p:nvPr/>
        </p:nvSpPr>
        <p:spPr>
          <a:xfrm>
            <a:off x="6712617" y="24732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パワースペクトル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3C55C8E-0B50-5EAC-9BEE-E9864D1165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478884" y="2916291"/>
            <a:ext cx="2579796" cy="3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CC96820-ECE8-5310-E89A-A9E595D6EF61}"/>
              </a:ext>
            </a:extLst>
          </p:cNvPr>
          <p:cNvSpPr txBox="1"/>
          <p:nvPr/>
        </p:nvSpPr>
        <p:spPr>
          <a:xfrm>
            <a:off x="11323738" y="2750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マップ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C1BADF2-7F1D-2E16-4447-B372E5040E82}"/>
              </a:ext>
            </a:extLst>
          </p:cNvPr>
          <p:cNvCxnSpPr>
            <a:cxnSpLocks/>
          </p:cNvCxnSpPr>
          <p:nvPr/>
        </p:nvCxnSpPr>
        <p:spPr>
          <a:xfrm>
            <a:off x="10930292" y="2929266"/>
            <a:ext cx="622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72F7077-DD77-8077-E173-3E9CC9E03231}"/>
              </a:ext>
            </a:extLst>
          </p:cNvPr>
          <p:cNvSpPr txBox="1"/>
          <p:nvPr/>
        </p:nvSpPr>
        <p:spPr>
          <a:xfrm>
            <a:off x="2338" y="3216980"/>
            <a:ext cx="3961341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＊テンソルスカラー比</a:t>
            </a:r>
            <a:r>
              <a:rPr kumimoji="1" lang="en-US" altLang="ja-JP" dirty="0"/>
              <a:t>r</a:t>
            </a:r>
            <a:r>
              <a:rPr kumimoji="1" lang="ja-JP" altLang="en-US"/>
              <a:t>の値によって</a:t>
            </a:r>
            <a:endParaRPr kumimoji="1" lang="en-US" altLang="ja-JP" dirty="0"/>
          </a:p>
          <a:p>
            <a:r>
              <a:rPr lang="ja-JP" altLang="en-US"/>
              <a:t>マップを作成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1A18BA0-81BD-94FE-95BE-F10131DDACE0}"/>
              </a:ext>
            </a:extLst>
          </p:cNvPr>
          <p:cNvSpPr txBox="1"/>
          <p:nvPr/>
        </p:nvSpPr>
        <p:spPr>
          <a:xfrm>
            <a:off x="0" y="481506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周波数帯や角度分解能などの実験パラメータ</a:t>
            </a:r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26C135DA-9763-FEAA-99D1-F60A5525EB33}"/>
              </a:ext>
            </a:extLst>
          </p:cNvPr>
          <p:cNvSpPr/>
          <p:nvPr/>
        </p:nvSpPr>
        <p:spPr>
          <a:xfrm>
            <a:off x="4801314" y="4765838"/>
            <a:ext cx="978408" cy="484632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DBCC420-05A3-99F6-C96F-9A0F3C411C91}"/>
              </a:ext>
            </a:extLst>
          </p:cNvPr>
          <p:cNvSpPr txBox="1"/>
          <p:nvPr/>
        </p:nvSpPr>
        <p:spPr>
          <a:xfrm>
            <a:off x="5840649" y="4815069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LiteBIRD</a:t>
            </a:r>
            <a:r>
              <a:rPr kumimoji="1" lang="ja-JP" altLang="en-US"/>
              <a:t>と同等のもの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AEABD80-DA3E-475F-B0D0-F26AFC687F04}"/>
              </a:ext>
            </a:extLst>
          </p:cNvPr>
          <p:cNvSpPr txBox="1"/>
          <p:nvPr/>
        </p:nvSpPr>
        <p:spPr>
          <a:xfrm>
            <a:off x="0" y="5526052"/>
            <a:ext cx="102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デルタマップ法は、前景の空間変動の</a:t>
            </a:r>
            <a:r>
              <a:rPr lang="en-US" altLang="ja-JP" dirty="0"/>
              <a:t>1</a:t>
            </a:r>
            <a:r>
              <a:rPr lang="ja-JP" altLang="en-US"/>
              <a:t>次まで近似しているので、非常に明るい銀河面をマスク</a:t>
            </a:r>
            <a:endParaRPr kumimoji="1" lang="ja-JP" altLang="en-US"/>
          </a:p>
        </p:txBody>
      </p:sp>
      <p:sp>
        <p:nvSpPr>
          <p:cNvPr id="30" name="下矢印 29">
            <a:extLst>
              <a:ext uri="{FF2B5EF4-FFF2-40B4-BE49-F238E27FC236}">
                <a16:creationId xmlns:a16="http://schemas.microsoft.com/office/drawing/2014/main" id="{1D8D1F7A-D244-D211-7435-11F30F1B52B0}"/>
              </a:ext>
            </a:extLst>
          </p:cNvPr>
          <p:cNvSpPr/>
          <p:nvPr/>
        </p:nvSpPr>
        <p:spPr>
          <a:xfrm>
            <a:off x="4935375" y="5895384"/>
            <a:ext cx="544010" cy="503272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4C9C92D-EE3E-EF33-EB24-C5EB083B2E0F}"/>
              </a:ext>
            </a:extLst>
          </p:cNvPr>
          <p:cNvSpPr txBox="1"/>
          <p:nvPr/>
        </p:nvSpPr>
        <p:spPr>
          <a:xfrm>
            <a:off x="3598388" y="6460249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"/>
              <a:t>「</a:t>
            </a:r>
            <a:r>
              <a:rPr kumimoji="1" lang="en" altLang="ja-JP" dirty="0"/>
              <a:t>P06</a:t>
            </a:r>
            <a:r>
              <a:rPr kumimoji="1" lang="ja-JP" altLang="en-US"/>
              <a:t>マスク」（</a:t>
            </a:r>
            <a:r>
              <a:rPr kumimoji="1" lang="en" altLang="ja-JP" dirty="0" err="1"/>
              <a:t>fsky</a:t>
            </a:r>
            <a:r>
              <a:rPr kumimoji="1" lang="en" altLang="ja-JP" dirty="0"/>
              <a:t> = 0.56</a:t>
            </a:r>
            <a:r>
              <a:rPr kumimoji="1" lang="ja-JP" altLang="en"/>
              <a:t>）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5593975-7B58-4775-8594-FE12A9B8927D}"/>
              </a:ext>
            </a:extLst>
          </p:cNvPr>
          <p:cNvSpPr txBox="1"/>
          <p:nvPr/>
        </p:nvSpPr>
        <p:spPr>
          <a:xfrm>
            <a:off x="8187933" y="4815069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/>
              <a:t>入力ノイズ：ホワイトノイズ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75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A337FF-82E2-8F16-3766-65280F430F1C}"/>
              </a:ext>
            </a:extLst>
          </p:cNvPr>
          <p:cNvSpPr txBox="1"/>
          <p:nvPr/>
        </p:nvSpPr>
        <p:spPr>
          <a:xfrm>
            <a:off x="0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結果：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32A1523-1C0A-5AC6-3209-C671B0B0567C}"/>
              </a:ext>
            </a:extLst>
          </p:cNvPr>
          <p:cNvSpPr txBox="1"/>
          <p:nvPr/>
        </p:nvSpPr>
        <p:spPr>
          <a:xfrm>
            <a:off x="0" y="54401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状況：シンクロトロン放射のみ</a:t>
            </a:r>
            <a:endParaRPr kumimoji="1" lang="en-US" altLang="ja-JP" b="1" dirty="0"/>
          </a:p>
        </p:txBody>
      </p:sp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DD8413A7-A2C9-713D-8696-7DC16D856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824991"/>
            <a:ext cx="7772400" cy="2815621"/>
          </a:xfrm>
          <a:prstGeom prst="rect">
            <a:avLst/>
          </a:prstGeom>
        </p:spPr>
      </p:pic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7849D8A1-1B57-304E-B1CD-CF4994232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417" y="1006997"/>
            <a:ext cx="3628583" cy="303301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3E8683-0E03-970A-83B7-2B11D118D18B}"/>
              </a:ext>
            </a:extLst>
          </p:cNvPr>
          <p:cNvSpPr txBox="1"/>
          <p:nvPr/>
        </p:nvSpPr>
        <p:spPr>
          <a:xfrm>
            <a:off x="0" y="1088022"/>
            <a:ext cx="6194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 frequencies  (40, 60, 140) GHz</a:t>
            </a:r>
          </a:p>
          <a:p>
            <a:endParaRPr lang="en-US" altLang="ja-JP" dirty="0"/>
          </a:p>
          <a:p>
            <a:r>
              <a:rPr kumimoji="1" lang="en-US" altLang="ja-JP" dirty="0"/>
              <a:t>9 frequencies. (40, 50, 60, 68, 78, 89, 100, 119, 140) GHz,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3D4B394-3FB3-2AAA-517D-84DA6B4C1371}"/>
              </a:ext>
            </a:extLst>
          </p:cNvPr>
          <p:cNvSpPr txBox="1"/>
          <p:nvPr/>
        </p:nvSpPr>
        <p:spPr>
          <a:xfrm>
            <a:off x="9242621" y="1039720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dirty="0"/>
              <a:t>r out &lt; 0.12 × 10-2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8FB36B-3AA9-CCA2-32B2-1F7D2F31A347}"/>
              </a:ext>
            </a:extLst>
          </p:cNvPr>
          <p:cNvSpPr txBox="1"/>
          <p:nvPr/>
        </p:nvSpPr>
        <p:spPr>
          <a:xfrm>
            <a:off x="5567423" y="3670675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dirty="0"/>
              <a:t>rout &lt; 0.07 × 10-2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22FEF95-DDA1-7EEF-3562-E10DC8313791}"/>
              </a:ext>
            </a:extLst>
          </p:cNvPr>
          <p:cNvSpPr txBox="1"/>
          <p:nvPr/>
        </p:nvSpPr>
        <p:spPr>
          <a:xfrm>
            <a:off x="0" y="2261649"/>
            <a:ext cx="8124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結果を見ると、周波数バンドを増やした</a:t>
            </a:r>
            <a:r>
              <a:rPr kumimoji="1" lang="en-US" altLang="ja-JP" dirty="0"/>
              <a:t>9 frequencies </a:t>
            </a:r>
            <a:r>
              <a:rPr kumimoji="1" lang="ja-JP" altLang="en-US"/>
              <a:t>の方が</a:t>
            </a:r>
            <a:r>
              <a:rPr kumimoji="1" lang="en-US" altLang="ja-JP" dirty="0"/>
              <a:t>r,β</a:t>
            </a:r>
            <a:r>
              <a:rPr kumimoji="1" lang="ja-JP" altLang="en-US"/>
              <a:t>の推定値</a:t>
            </a:r>
            <a:endParaRPr kumimoji="1"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 </a:t>
            </a:r>
            <a:r>
              <a:rPr kumimoji="1" lang="ja-JP" altLang="en-US"/>
              <a:t>がよく再現されている。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93F73F-05FB-AFF5-B663-1352599BBC81}"/>
              </a:ext>
            </a:extLst>
          </p:cNvPr>
          <p:cNvSpPr txBox="1"/>
          <p:nvPr/>
        </p:nvSpPr>
        <p:spPr>
          <a:xfrm>
            <a:off x="4317357" y="54401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CMB+</a:t>
            </a:r>
            <a:r>
              <a:rPr kumimoji="1" lang="ja-JP" altLang="en-US"/>
              <a:t>シンクロトロン放射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6F372F-0D39-7D24-FC09-B61077F0E660}"/>
              </a:ext>
            </a:extLst>
          </p:cNvPr>
          <p:cNvSpPr txBox="1"/>
          <p:nvPr/>
        </p:nvSpPr>
        <p:spPr>
          <a:xfrm>
            <a:off x="7488821" y="544011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（</a:t>
            </a:r>
            <a:r>
              <a:rPr kumimoji="1" lang="en-US" altLang="ja-JP" dirty="0"/>
              <a:t>1000</a:t>
            </a:r>
            <a:r>
              <a:rPr kumimoji="1" lang="ja-JP" altLang="en-US"/>
              <a:t>回のシミュレーショ）</a:t>
            </a:r>
          </a:p>
        </p:txBody>
      </p:sp>
    </p:spTree>
    <p:extLst>
      <p:ext uri="{BB962C8B-B14F-4D97-AF65-F5344CB8AC3E}">
        <p14:creationId xmlns:p14="http://schemas.microsoft.com/office/powerpoint/2010/main" val="379155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A2968FE-158D-E206-A4B1-12D8BC53E735}"/>
              </a:ext>
            </a:extLst>
          </p:cNvPr>
          <p:cNvSpPr txBox="1"/>
          <p:nvPr/>
        </p:nvSpPr>
        <p:spPr>
          <a:xfrm>
            <a:off x="0" y="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状況：熱ダスト放射（</a:t>
            </a:r>
            <a:r>
              <a:rPr kumimoji="1" lang="en-US" altLang="ja-JP" b="1" dirty="0"/>
              <a:t>1</a:t>
            </a:r>
            <a:r>
              <a:rPr kumimoji="1" lang="ja-JP" altLang="en-US" b="1"/>
              <a:t>成分</a:t>
            </a:r>
            <a:r>
              <a:rPr lang="en-US" altLang="ja-JP" b="1" dirty="0"/>
              <a:t>MBB</a:t>
            </a:r>
            <a:r>
              <a:rPr kumimoji="1" lang="ja-JP" altLang="en-US" b="1"/>
              <a:t>）のみ</a:t>
            </a:r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772F2968-6475-4126-82FF-3E8D1AA94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0" y="0"/>
            <a:ext cx="4229100" cy="34417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AAA767-E572-568B-6F32-F1DD480EB4EA}"/>
              </a:ext>
            </a:extLst>
          </p:cNvPr>
          <p:cNvSpPr txBox="1"/>
          <p:nvPr/>
        </p:nvSpPr>
        <p:spPr>
          <a:xfrm>
            <a:off x="0" y="671331"/>
            <a:ext cx="2904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パラメータ：</a:t>
            </a:r>
            <a:endParaRPr kumimoji="1" lang="en-US" altLang="ja-JP" dirty="0"/>
          </a:p>
          <a:p>
            <a:r>
              <a:rPr kumimoji="1" lang="ja-JP" altLang="en-US"/>
              <a:t>テンソル</a:t>
            </a:r>
            <a:r>
              <a:rPr kumimoji="1" lang="en-US" altLang="ja-JP" dirty="0"/>
              <a:t>-</a:t>
            </a:r>
            <a:r>
              <a:rPr kumimoji="1" lang="ja-JP" altLang="en-US"/>
              <a:t>スカラー比</a:t>
            </a:r>
            <a:r>
              <a:rPr kumimoji="1" lang="en" altLang="ja-JP" dirty="0"/>
              <a:t>r</a:t>
            </a:r>
            <a:endParaRPr kumimoji="1" lang="en-US" altLang="ja-JP" dirty="0"/>
          </a:p>
          <a:p>
            <a:r>
              <a:rPr kumimoji="1" lang="ja-JP" altLang="en-US"/>
              <a:t>前景パラメータで</a:t>
            </a:r>
            <a:r>
              <a:rPr kumimoji="1" lang="en" altLang="ja-JP" dirty="0"/>
              <a:t>Td</a:t>
            </a:r>
            <a:r>
              <a:rPr kumimoji="1" lang="ja-JP" altLang="en-US"/>
              <a:t>、</a:t>
            </a:r>
            <a:r>
              <a:rPr kumimoji="1" lang="el-GR" altLang="ja-JP" dirty="0"/>
              <a:t>β</a:t>
            </a:r>
            <a:r>
              <a:rPr kumimoji="1" lang="en" altLang="ja-JP" dirty="0"/>
              <a:t>d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1C93BB-08FC-DD59-D2EB-6A4B913F1CA0}"/>
              </a:ext>
            </a:extLst>
          </p:cNvPr>
          <p:cNvSpPr txBox="1"/>
          <p:nvPr/>
        </p:nvSpPr>
        <p:spPr>
          <a:xfrm>
            <a:off x="0" y="1714641"/>
            <a:ext cx="6963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 frequencies  (140, 235, 280, 402) GHz</a:t>
            </a:r>
          </a:p>
          <a:p>
            <a:endParaRPr lang="en-US" altLang="ja-JP" dirty="0"/>
          </a:p>
          <a:p>
            <a:r>
              <a:rPr kumimoji="1" lang="en-US" altLang="ja-JP" dirty="0"/>
              <a:t>9 frequencies. (100, 119, 140, 166, 195, 235, 280, 337, 402) GHz,</a:t>
            </a:r>
            <a:endParaRPr kumimoji="1" lang="ja-JP" altLang="en-US"/>
          </a:p>
        </p:txBody>
      </p:sp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86D9D4A7-81A0-D19A-ED4A-29687F9BF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97" y="3266896"/>
            <a:ext cx="6613003" cy="328807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FCF247-06DF-CEFF-868C-FE4B819A9983}"/>
              </a:ext>
            </a:extLst>
          </p:cNvPr>
          <p:cNvSpPr txBox="1"/>
          <p:nvPr/>
        </p:nvSpPr>
        <p:spPr>
          <a:xfrm>
            <a:off x="4675341" y="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CMB+</a:t>
            </a:r>
            <a:r>
              <a:rPr kumimoji="1" lang="ja-JP" altLang="en-US"/>
              <a:t>熱ダスト放射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09C9CD-54F7-A3C9-0F39-F230B4E6DD58}"/>
              </a:ext>
            </a:extLst>
          </p:cNvPr>
          <p:cNvSpPr txBox="1"/>
          <p:nvPr/>
        </p:nvSpPr>
        <p:spPr>
          <a:xfrm>
            <a:off x="0" y="3776769"/>
            <a:ext cx="5856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4 frequencies</a:t>
            </a:r>
            <a:r>
              <a:rPr kumimoji="1" lang="ja-JP" altLang="en-US"/>
              <a:t>では</a:t>
            </a:r>
            <a:r>
              <a:rPr kumimoji="1" lang="en-US" altLang="ja-JP" dirty="0"/>
              <a:t>r</a:t>
            </a:r>
            <a:r>
              <a:rPr kumimoji="1" lang="ja-JP" altLang="en-US"/>
              <a:t>の推定に不確定性が現れている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9frequencies</a:t>
            </a:r>
            <a:r>
              <a:rPr lang="ja-JP" altLang="en-US"/>
              <a:t>では周波数を増やしたことにより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 </a:t>
            </a:r>
            <a:r>
              <a:rPr lang="ja-JP" altLang="en-US"/>
              <a:t>パラメータの推定値がより良く決定できていること</a:t>
            </a:r>
            <a:r>
              <a:rPr lang="en-US" altLang="ja-JP" dirty="0"/>
              <a:t>.</a:t>
            </a:r>
            <a:r>
              <a:rPr lang="ja-JP" altLang="en-US"/>
              <a:t>　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 </a:t>
            </a:r>
            <a:r>
              <a:rPr lang="ja-JP" altLang="en-US"/>
              <a:t>が確認できる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68AE554-FDFF-BBEC-46F8-12E4D7A47AF0}"/>
              </a:ext>
            </a:extLst>
          </p:cNvPr>
          <p:cNvCxnSpPr/>
          <p:nvPr/>
        </p:nvCxnSpPr>
        <p:spPr>
          <a:xfrm flipH="1" flipV="1">
            <a:off x="1551008" y="4074289"/>
            <a:ext cx="520860" cy="190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4AF2365-B9C0-B48A-6424-9E02DD129CF7}"/>
              </a:ext>
            </a:extLst>
          </p:cNvPr>
          <p:cNvSpPr txBox="1"/>
          <p:nvPr/>
        </p:nvSpPr>
        <p:spPr>
          <a:xfrm>
            <a:off x="0" y="5984111"/>
            <a:ext cx="5683171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前景パラメータの推定が正確にできていないことから</a:t>
            </a:r>
            <a:endParaRPr kumimoji="1" lang="en-US" altLang="ja-JP" dirty="0"/>
          </a:p>
          <a:p>
            <a:r>
              <a:rPr lang="en-US" altLang="ja-JP" dirty="0"/>
              <a:t>R</a:t>
            </a:r>
            <a:r>
              <a:rPr lang="ja-JP" altLang="en-US"/>
              <a:t>の推定に大きな誤差を生む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70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1037</Words>
  <Application>Microsoft Macintosh PowerPoint</Application>
  <PresentationFormat>ワイド画面</PresentationFormat>
  <Paragraphs>138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Toppan Bunkyu Midashi Gothic Extrabold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生熊 清</dc:creator>
  <cp:lastModifiedBy>生熊 清</cp:lastModifiedBy>
  <cp:revision>37</cp:revision>
  <dcterms:created xsi:type="dcterms:W3CDTF">2023-05-17T07:14:25Z</dcterms:created>
  <dcterms:modified xsi:type="dcterms:W3CDTF">2023-06-13T00:41:12Z</dcterms:modified>
</cp:coreProperties>
</file>