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74" r:id="rId4"/>
    <p:sldId id="257" r:id="rId5"/>
    <p:sldId id="260" r:id="rId6"/>
    <p:sldId id="258" r:id="rId7"/>
    <p:sldId id="259" r:id="rId8"/>
    <p:sldId id="261" r:id="rId9"/>
    <p:sldId id="264" r:id="rId10"/>
    <p:sldId id="269" r:id="rId11"/>
    <p:sldId id="273" r:id="rId12"/>
    <p:sldId id="275" r:id="rId13"/>
    <p:sldId id="265" r:id="rId14"/>
    <p:sldId id="266" r:id="rId15"/>
    <p:sldId id="267"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71"/>
  </p:normalViewPr>
  <p:slideViewPr>
    <p:cSldViewPr snapToGrid="0">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F555BB-E48D-441C-3B25-A175860B00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9C826E-6157-7B21-5BD5-BD38271F3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CD361B-F5F2-A563-D6AD-EF0185E43800}"/>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FD833F18-F864-2F4F-E205-0ED3AC200E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8C3DB3-3A56-072C-39D1-F95AF985446F}"/>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22008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6E914-D8B9-42A9-11F6-E166BCF494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94C2A1-8E7F-D25C-0A4E-58DE5EBA07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A16A35-E408-8CDE-3C39-249B1A3D171D}"/>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BFF84F58-8156-D6D7-5B15-712B03F0DC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17164B-53D0-4BB4-B501-5F90DF2594D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58935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576455-B926-B43B-C58B-54301854443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1DE412-5B34-8553-9A26-C243E58829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B6874F-AF40-0A5B-640F-A9B2BF119EF7}"/>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7A7CB4F3-1FF9-272F-CB01-E9305C1D81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266653-0C2A-EA21-54F5-6A9EC8003CE3}"/>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879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51C67-E82C-B446-807B-FD32AC6CCB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BAF809-70B0-4B08-7917-965F420CAF8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F4CD5B-13C3-4D22-F80A-AE91416AA9FE}"/>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80D7833D-0B9B-36A9-72D6-45809F567E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B04092-301B-B80C-DB3A-C4AB0D760A3C}"/>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90893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0A0A3-AC4C-A16A-669E-97490FB89A6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8B7363-2ED2-9996-D4F4-7B17A2C2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3064D4-F01C-E1AA-5450-FA95E99A114A}"/>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0667F266-35EA-C863-308C-F648144EED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D4C098-E506-89AA-F6CA-040C61D025A8}"/>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9161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CBABAC-3F51-DE60-5613-AD4A7C96DD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F993C6-43B6-6B5C-55F9-7C6E4F19DF1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FBA6598-861F-361B-1E2F-0E67BA72A1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869A86-D012-6E10-C345-6222053961D1}"/>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ADF42CFA-D519-FAE6-1F86-ACA6065C69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C7C26-96CE-1D37-67F6-ECEEF72D7F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49222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317C-FA8A-8EE9-DDD9-59A974FFC23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AC4520-877F-1254-88CF-EA563A3E7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BA4570-7DA1-099A-830D-B93D7282D2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538131-E9EA-477C-BE43-891DDC446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97BE50-EDF1-5558-95E9-A8DEE2DD14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E2D16C-67CC-AF5F-968E-EA49CA0C0ADA}"/>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8" name="フッター プレースホルダー 7">
            <a:extLst>
              <a:ext uri="{FF2B5EF4-FFF2-40B4-BE49-F238E27FC236}">
                <a16:creationId xmlns:a16="http://schemas.microsoft.com/office/drawing/2014/main" id="{EC8C17C6-3067-C066-348D-97C6931A7C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FD872A-1A81-C5C9-938E-64E9B41A645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237670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483E0-140C-AA29-A881-AF75511A268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CAE657-5C0D-48D6-85B4-CE0A9B070249}"/>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4" name="フッター プレースホルダー 3">
            <a:extLst>
              <a:ext uri="{FF2B5EF4-FFF2-40B4-BE49-F238E27FC236}">
                <a16:creationId xmlns:a16="http://schemas.microsoft.com/office/drawing/2014/main" id="{AF14C8A1-7F21-E870-4471-1146E9DA018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32EBCB-801A-64A2-9F62-1C9647192781}"/>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335855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E2DE5-2A87-CF16-DE28-E790A41FD9CC}"/>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3" name="フッター プレースホルダー 2">
            <a:extLst>
              <a:ext uri="{FF2B5EF4-FFF2-40B4-BE49-F238E27FC236}">
                <a16:creationId xmlns:a16="http://schemas.microsoft.com/office/drawing/2014/main" id="{BE98C590-22C4-86C7-8D0D-DCE1FBEE6F2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6ACCE8-41A0-0874-6111-F464D52AD76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41072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A8074-691F-650F-476B-9DB61DEB73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A3B48B-23B1-FA88-ABF5-67AAB2179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2155A9-DBA2-B2E3-86BE-950155F8A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A1B01-51B1-2145-F964-BE73C9015773}"/>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E195E19B-61A1-839E-E4BB-55A1D30C1E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2535CA-6ABC-4C11-4135-3AEDF027F60D}"/>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91377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11C27-744C-A058-1A0F-F11266A039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2C0F87-0453-D806-F2C7-2D0FDC7EA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342FBB9-0655-9DD3-42E4-1333A8BF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57227A-ADDC-317C-1C81-75E4E22FFC55}"/>
              </a:ext>
            </a:extLst>
          </p:cNvPr>
          <p:cNvSpPr>
            <a:spLocks noGrp="1"/>
          </p:cNvSpPr>
          <p:nvPr>
            <p:ph type="dt" sz="half" idx="10"/>
          </p:nvPr>
        </p:nvSpPr>
        <p:spPr/>
        <p:txBody>
          <a:bodyPr/>
          <a:lstStyle/>
          <a:p>
            <a:fld id="{FE72AB54-F24B-2147-8F8E-753DC91FA6E8}" type="datetimeFigureOut">
              <a:rPr kumimoji="1" lang="ja-JP" altLang="en-US" smtClean="0"/>
              <a:t>2023/6/12</a:t>
            </a:fld>
            <a:endParaRPr kumimoji="1" lang="ja-JP" altLang="en-US"/>
          </a:p>
        </p:txBody>
      </p:sp>
      <p:sp>
        <p:nvSpPr>
          <p:cNvPr id="6" name="フッター プレースホルダー 5">
            <a:extLst>
              <a:ext uri="{FF2B5EF4-FFF2-40B4-BE49-F238E27FC236}">
                <a16:creationId xmlns:a16="http://schemas.microsoft.com/office/drawing/2014/main" id="{0D99944A-D262-A631-5D57-4EFFEDC47A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EF5197-7144-C15C-D536-486C49E7531B}"/>
              </a:ext>
            </a:extLst>
          </p:cNvPr>
          <p:cNvSpPr>
            <a:spLocks noGrp="1"/>
          </p:cNvSpPr>
          <p:nvPr>
            <p:ph type="sldNum" sz="quarter" idx="12"/>
          </p:nvPr>
        </p:nvSpPr>
        <p:spPr/>
        <p:txBody>
          <a:body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3482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83BA37-45A5-61D8-0C08-18E8E98C7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1C1F61-D1FE-5E9B-AA73-09F8289AA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6F8E77-D9AB-E1E8-9B7F-9B8C6E6BF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2AB54-F24B-2147-8F8E-753DC91FA6E8}" type="datetimeFigureOut">
              <a:rPr kumimoji="1" lang="ja-JP" altLang="en-US" smtClean="0"/>
              <a:t>2023/6/12</a:t>
            </a:fld>
            <a:endParaRPr kumimoji="1" lang="ja-JP" altLang="en-US"/>
          </a:p>
        </p:txBody>
      </p:sp>
      <p:sp>
        <p:nvSpPr>
          <p:cNvPr id="5" name="フッター プレースホルダー 4">
            <a:extLst>
              <a:ext uri="{FF2B5EF4-FFF2-40B4-BE49-F238E27FC236}">
                <a16:creationId xmlns:a16="http://schemas.microsoft.com/office/drawing/2014/main" id="{5238EB7C-7054-0DBF-BFD5-7C901EE1F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183B7D-68E3-73B6-2E1B-BB3BEF4FC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77FAB-1137-F145-ADD0-EC3666FFE687}" type="slidenum">
              <a:rPr kumimoji="1" lang="ja-JP" altLang="en-US" smtClean="0"/>
              <a:t>‹#›</a:t>
            </a:fld>
            <a:endParaRPr kumimoji="1" lang="ja-JP" altLang="en-US"/>
          </a:p>
        </p:txBody>
      </p:sp>
    </p:spTree>
    <p:extLst>
      <p:ext uri="{BB962C8B-B14F-4D97-AF65-F5344CB8AC3E}">
        <p14:creationId xmlns:p14="http://schemas.microsoft.com/office/powerpoint/2010/main" val="17783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5FF06-3402-BD23-2183-E7402B1B6FB8}"/>
              </a:ext>
            </a:extLst>
          </p:cNvPr>
          <p:cNvSpPr>
            <a:spLocks noGrp="1"/>
          </p:cNvSpPr>
          <p:nvPr>
            <p:ph type="title"/>
          </p:nvPr>
        </p:nvSpPr>
        <p:spPr>
          <a:xfrm>
            <a:off x="0" y="2413381"/>
            <a:ext cx="12192000" cy="1325563"/>
          </a:xfrm>
        </p:spPr>
        <p:txBody>
          <a:bodyPr>
            <a:normAutofit/>
          </a:bodyPr>
          <a:lstStyle/>
          <a:p>
            <a:pPr algn="ctr"/>
            <a:r>
              <a:rPr kumimoji="1" lang="ja-JP" altLang="en-US" sz="6000">
                <a:latin typeface="Toppan Bunkyu Midashi Gothic Extrabold" panose="020B0900000000000000" pitchFamily="34" charset="-128"/>
                <a:ea typeface="Toppan Bunkyu Midashi Gothic Extrabold" panose="020B0900000000000000" pitchFamily="34" charset="-128"/>
              </a:rPr>
              <a:t>前景放射除去方　導入</a:t>
            </a:r>
          </a:p>
        </p:txBody>
      </p:sp>
    </p:spTree>
    <p:extLst>
      <p:ext uri="{BB962C8B-B14F-4D97-AF65-F5344CB8AC3E}">
        <p14:creationId xmlns:p14="http://schemas.microsoft.com/office/powerpoint/2010/main" val="341624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33AC16D-97AC-78D2-B15D-5E19F6D8793A}"/>
              </a:ext>
            </a:extLst>
          </p:cNvPr>
          <p:cNvSpPr txBox="1"/>
          <p:nvPr/>
        </p:nvSpPr>
        <p:spPr>
          <a:xfrm>
            <a:off x="0" y="0"/>
            <a:ext cx="10783721" cy="369332"/>
          </a:xfrm>
          <a:prstGeom prst="rect">
            <a:avLst/>
          </a:prstGeom>
          <a:noFill/>
        </p:spPr>
        <p:txBody>
          <a:bodyPr wrap="none" rtlCol="0">
            <a:spAutoFit/>
          </a:bodyPr>
          <a:lstStyle/>
          <a:p>
            <a:r>
              <a:rPr kumimoji="1" lang="ja-JP" altLang="en-US">
                <a:latin typeface="HGPSoeiKakugothicUB" panose="020B0900000000000000" pitchFamily="34" charset="-128"/>
                <a:ea typeface="HGPSoeiKakugothicUB" panose="020B0900000000000000" pitchFamily="34" charset="-128"/>
              </a:rPr>
              <a:t>熱ダスト放射の偏光　</a:t>
            </a:r>
            <a:r>
              <a:rPr kumimoji="1" lang="ja-JP" altLang="en-US"/>
              <a:t>：　</a:t>
            </a:r>
            <a:r>
              <a:rPr lang="ja-JP" altLang="en-US"/>
              <a:t>非球面状</a:t>
            </a:r>
            <a:r>
              <a:rPr kumimoji="1" lang="ja-JP" altLang="en-US"/>
              <a:t>の熱ダストから放出される光子はスピン軸を星間磁場に合わせて偏光</a:t>
            </a:r>
            <a:endParaRPr kumimoji="1" lang="en-US" altLang="ja-JP" dirty="0"/>
          </a:p>
        </p:txBody>
      </p:sp>
      <p:sp>
        <p:nvSpPr>
          <p:cNvPr id="4" name="テキスト ボックス 3">
            <a:extLst>
              <a:ext uri="{FF2B5EF4-FFF2-40B4-BE49-F238E27FC236}">
                <a16:creationId xmlns:a16="http://schemas.microsoft.com/office/drawing/2014/main" id="{E2718BF1-FBE1-521E-7352-C3892EF29217}"/>
              </a:ext>
            </a:extLst>
          </p:cNvPr>
          <p:cNvSpPr txBox="1"/>
          <p:nvPr/>
        </p:nvSpPr>
        <p:spPr>
          <a:xfrm>
            <a:off x="0" y="890016"/>
            <a:ext cx="7109639" cy="369332"/>
          </a:xfrm>
          <a:prstGeom prst="rect">
            <a:avLst/>
          </a:prstGeom>
          <a:noFill/>
        </p:spPr>
        <p:txBody>
          <a:bodyPr wrap="none" rtlCol="0">
            <a:spAutoFit/>
          </a:bodyPr>
          <a:lstStyle/>
          <a:p>
            <a:r>
              <a:rPr kumimoji="1" lang="ja-JP" altLang="en-US"/>
              <a:t>熱ダスト　：</a:t>
            </a:r>
            <a:r>
              <a:rPr lang="ja-JP" altLang="en-US"/>
              <a:t>　長軸方向に最も効率よく光子を放出（または吸収）</a:t>
            </a:r>
            <a:endParaRPr kumimoji="1" lang="en-US" altLang="ja-JP" dirty="0"/>
          </a:p>
        </p:txBody>
      </p:sp>
      <p:sp>
        <p:nvSpPr>
          <p:cNvPr id="5" name="テキスト ボックス 4">
            <a:extLst>
              <a:ext uri="{FF2B5EF4-FFF2-40B4-BE49-F238E27FC236}">
                <a16:creationId xmlns:a16="http://schemas.microsoft.com/office/drawing/2014/main" id="{B40B9276-05E5-0ED3-EE08-A83A6AFEAADA}"/>
              </a:ext>
            </a:extLst>
          </p:cNvPr>
          <p:cNvSpPr txBox="1"/>
          <p:nvPr/>
        </p:nvSpPr>
        <p:spPr>
          <a:xfrm>
            <a:off x="1606208" y="1595366"/>
            <a:ext cx="7571303" cy="369332"/>
          </a:xfrm>
          <a:prstGeom prst="rect">
            <a:avLst/>
          </a:prstGeom>
          <a:noFill/>
        </p:spPr>
        <p:txBody>
          <a:bodyPr wrap="none" rtlCol="0">
            <a:spAutoFit/>
          </a:bodyPr>
          <a:lstStyle/>
          <a:p>
            <a:r>
              <a:rPr kumimoji="1" lang="ja-JP" altLang="en-US"/>
              <a:t>整列機構が長粒子の軸を局所磁場に垂直にする傾向があるという経験則</a:t>
            </a:r>
          </a:p>
        </p:txBody>
      </p:sp>
      <p:sp>
        <p:nvSpPr>
          <p:cNvPr id="6" name="テキスト ボックス 5">
            <a:extLst>
              <a:ext uri="{FF2B5EF4-FFF2-40B4-BE49-F238E27FC236}">
                <a16:creationId xmlns:a16="http://schemas.microsoft.com/office/drawing/2014/main" id="{651E72A1-28FC-9D86-1902-36395AB10F17}"/>
              </a:ext>
            </a:extLst>
          </p:cNvPr>
          <p:cNvSpPr txBox="1"/>
          <p:nvPr/>
        </p:nvSpPr>
        <p:spPr>
          <a:xfrm>
            <a:off x="3308439" y="1074682"/>
            <a:ext cx="595035" cy="584775"/>
          </a:xfrm>
          <a:prstGeom prst="rect">
            <a:avLst/>
          </a:prstGeom>
          <a:noFill/>
        </p:spPr>
        <p:txBody>
          <a:bodyPr wrap="none" rtlCol="0">
            <a:spAutoFit/>
          </a:bodyPr>
          <a:lstStyle/>
          <a:p>
            <a:r>
              <a:rPr kumimoji="1" lang="ja-JP" altLang="en-US" sz="3200">
                <a:solidFill>
                  <a:schemeClr val="accent2"/>
                </a:solidFill>
                <a:latin typeface="HGPSoeiKakugothicUB" panose="020B0900000000000000" pitchFamily="34" charset="-128"/>
                <a:ea typeface="HGPSoeiKakugothicUB" panose="020B0900000000000000" pitchFamily="34" charset="-128"/>
              </a:rPr>
              <a:t>＋</a:t>
            </a:r>
          </a:p>
        </p:txBody>
      </p:sp>
      <p:sp>
        <p:nvSpPr>
          <p:cNvPr id="7" name="テキスト ボックス 6">
            <a:extLst>
              <a:ext uri="{FF2B5EF4-FFF2-40B4-BE49-F238E27FC236}">
                <a16:creationId xmlns:a16="http://schemas.microsoft.com/office/drawing/2014/main" id="{9F7D21DF-F4C0-D46D-27B8-4C53020ED12A}"/>
              </a:ext>
            </a:extLst>
          </p:cNvPr>
          <p:cNvSpPr txBox="1"/>
          <p:nvPr/>
        </p:nvSpPr>
        <p:spPr>
          <a:xfrm>
            <a:off x="0" y="2505670"/>
            <a:ext cx="3647152" cy="923330"/>
          </a:xfrm>
          <a:prstGeom prst="rect">
            <a:avLst/>
          </a:prstGeom>
          <a:noFill/>
        </p:spPr>
        <p:txBody>
          <a:bodyPr wrap="none" rtlCol="0">
            <a:spAutoFit/>
          </a:bodyPr>
          <a:lstStyle/>
          <a:p>
            <a:r>
              <a:rPr lang="ja-JP" altLang="en-US"/>
              <a:t>発光　：　局所磁場に垂直な偏光</a:t>
            </a:r>
            <a:endParaRPr lang="en-US" altLang="ja-JP" dirty="0"/>
          </a:p>
          <a:p>
            <a:endParaRPr kumimoji="1" lang="en-US" altLang="ja-JP" dirty="0"/>
          </a:p>
          <a:p>
            <a:r>
              <a:rPr lang="ja-JP" altLang="en-US"/>
              <a:t>吸収　：　背景磁場に並行な偏光</a:t>
            </a:r>
            <a:endParaRPr kumimoji="1" lang="ja-JP" altLang="en-US"/>
          </a:p>
        </p:txBody>
      </p:sp>
      <p:sp>
        <p:nvSpPr>
          <p:cNvPr id="8" name="下矢印 7">
            <a:extLst>
              <a:ext uri="{FF2B5EF4-FFF2-40B4-BE49-F238E27FC236}">
                <a16:creationId xmlns:a16="http://schemas.microsoft.com/office/drawing/2014/main" id="{4CDC3D9B-D21C-998E-721E-6D9B21030EE5}"/>
              </a:ext>
            </a:extLst>
          </p:cNvPr>
          <p:cNvSpPr/>
          <p:nvPr/>
        </p:nvSpPr>
        <p:spPr>
          <a:xfrm rot="3024790">
            <a:off x="1015737" y="1907332"/>
            <a:ext cx="484632" cy="502790"/>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77AD094-81B8-7208-DAC4-61F795591EC6}"/>
              </a:ext>
            </a:extLst>
          </p:cNvPr>
          <p:cNvSpPr txBox="1"/>
          <p:nvPr/>
        </p:nvSpPr>
        <p:spPr>
          <a:xfrm>
            <a:off x="4130644" y="2782668"/>
            <a:ext cx="3185487" cy="369332"/>
          </a:xfrm>
          <a:prstGeom prst="rect">
            <a:avLst/>
          </a:prstGeom>
          <a:noFill/>
        </p:spPr>
        <p:txBody>
          <a:bodyPr wrap="none" rtlCol="0">
            <a:spAutoFit/>
          </a:bodyPr>
          <a:lstStyle/>
          <a:p>
            <a:r>
              <a:rPr kumimoji="1" lang="ja-JP" altLang="en-US"/>
              <a:t>様々なダストの整列の度合い</a:t>
            </a:r>
          </a:p>
        </p:txBody>
      </p:sp>
      <p:sp>
        <p:nvSpPr>
          <p:cNvPr id="10" name="右中かっこ 9">
            <a:extLst>
              <a:ext uri="{FF2B5EF4-FFF2-40B4-BE49-F238E27FC236}">
                <a16:creationId xmlns:a16="http://schemas.microsoft.com/office/drawing/2014/main" id="{F4B22524-CEC6-7D4C-0F6A-2429D0C82E71}"/>
              </a:ext>
            </a:extLst>
          </p:cNvPr>
          <p:cNvSpPr/>
          <p:nvPr/>
        </p:nvSpPr>
        <p:spPr>
          <a:xfrm>
            <a:off x="3637405" y="2533859"/>
            <a:ext cx="493239" cy="866951"/>
          </a:xfrm>
          <a:prstGeom prst="rightBrac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右矢印 10">
            <a:extLst>
              <a:ext uri="{FF2B5EF4-FFF2-40B4-BE49-F238E27FC236}">
                <a16:creationId xmlns:a16="http://schemas.microsoft.com/office/drawing/2014/main" id="{091665D7-D8EE-84F6-92E7-FF07756FCF3C}"/>
              </a:ext>
            </a:extLst>
          </p:cNvPr>
          <p:cNvSpPr/>
          <p:nvPr/>
        </p:nvSpPr>
        <p:spPr>
          <a:xfrm rot="5400000">
            <a:off x="5313458" y="3269133"/>
            <a:ext cx="641434"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B1E4684-21C0-AC48-B332-B5052E6AE105}"/>
              </a:ext>
            </a:extLst>
          </p:cNvPr>
          <p:cNvSpPr txBox="1"/>
          <p:nvPr/>
        </p:nvSpPr>
        <p:spPr>
          <a:xfrm>
            <a:off x="4503096" y="3870898"/>
            <a:ext cx="2262158" cy="369332"/>
          </a:xfrm>
          <a:prstGeom prst="rect">
            <a:avLst/>
          </a:prstGeom>
          <a:noFill/>
        </p:spPr>
        <p:txBody>
          <a:bodyPr wrap="none" rtlCol="0">
            <a:spAutoFit/>
          </a:bodyPr>
          <a:lstStyle/>
          <a:p>
            <a:r>
              <a:rPr kumimoji="1" lang="ja-JP" altLang="en-US"/>
              <a:t>周波数依存性の偏光</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99586FF-1324-CACA-9FE6-1BA064885F25}"/>
                  </a:ext>
                </a:extLst>
              </p:cNvPr>
              <p:cNvSpPr txBox="1"/>
              <p:nvPr/>
            </p:nvSpPr>
            <p:spPr>
              <a:xfrm>
                <a:off x="0" y="4582127"/>
                <a:ext cx="2574744" cy="1234120"/>
              </a:xfrm>
              <a:prstGeom prst="rect">
                <a:avLst/>
              </a:prstGeom>
              <a:noFill/>
              <a:ln>
                <a:solidFill>
                  <a:schemeClr val="accent2"/>
                </a:solidFill>
              </a:ln>
            </p:spPr>
            <p:txBody>
              <a:bodyPr wrap="none" rtlCol="0">
                <a:spAutoFit/>
              </a:bodyPr>
              <a:lstStyle/>
              <a:p>
                <a14:m>
                  <m:oMath xmlns:m="http://schemas.openxmlformats.org/officeDocument/2006/math">
                    <m:r>
                      <a:rPr lang="ja-JP" altLang="en-US" i="1">
                        <a:latin typeface="Cambria Math" panose="02040503050406030204" pitchFamily="18" charset="0"/>
                      </a:rPr>
                      <m:t>中心部</m:t>
                    </m:r>
                  </m:oMath>
                </a14:m>
                <a:r>
                  <a:rPr lang="ja-JP" altLang="en-US"/>
                  <a:t>　　偏光度</a:t>
                </a:r>
                <a:r>
                  <a:rPr lang="en-US" altLang="ja-JP" dirty="0"/>
                  <a:t>1%</a:t>
                </a:r>
              </a:p>
              <a:p>
                <a14:m>
                  <m:oMath xmlns:m="http://schemas.openxmlformats.org/officeDocument/2006/math">
                    <m:r>
                      <a:rPr lang="ja-JP" altLang="en-US" i="1" dirty="0">
                        <a:latin typeface="Cambria Math" panose="02040503050406030204" pitchFamily="18" charset="0"/>
                      </a:rPr>
                      <m:t>反中心部</m:t>
                    </m:r>
                    <m:r>
                      <a:rPr lang="ja-JP" altLang="en-US" b="0" i="1" smtClean="0">
                        <a:latin typeface="Cambria Math" panose="02040503050406030204" pitchFamily="18" charset="0"/>
                      </a:rPr>
                      <m:t>　</m:t>
                    </m:r>
                  </m:oMath>
                </a14:m>
                <a:r>
                  <a:rPr lang="ja-JP" altLang="en-US"/>
                  <a:t>偏光度</a:t>
                </a:r>
                <a:r>
                  <a:rPr lang="en-US" altLang="ja-JP" dirty="0"/>
                  <a:t>6%</a:t>
                </a:r>
              </a:p>
              <a:p>
                <a:endParaRPr lang="en-US" altLang="ja-JP" dirty="0"/>
              </a:p>
              <a:p>
                <a:r>
                  <a:rPr lang="ja-JP" altLang="en-US"/>
                  <a:t>高緯度　　偏光度</a:t>
                </a:r>
                <a:r>
                  <a:rPr lang="en-US" altLang="ja-JP" dirty="0"/>
                  <a:t>3.6%</a:t>
                </a:r>
              </a:p>
            </p:txBody>
          </p:sp>
        </mc:Choice>
        <mc:Fallback xmlns="">
          <p:sp>
            <p:nvSpPr>
              <p:cNvPr id="15" name="テキスト ボックス 14">
                <a:extLst>
                  <a:ext uri="{FF2B5EF4-FFF2-40B4-BE49-F238E27FC236}">
                    <a16:creationId xmlns:a16="http://schemas.microsoft.com/office/drawing/2014/main" id="{699586FF-1324-CACA-9FE6-1BA064885F25}"/>
                  </a:ext>
                </a:extLst>
              </p:cNvPr>
              <p:cNvSpPr txBox="1">
                <a:spLocks noRot="1" noChangeAspect="1" noMove="1" noResize="1" noEditPoints="1" noAdjustHandles="1" noChangeArrowheads="1" noChangeShapeType="1" noTextEdit="1"/>
              </p:cNvSpPr>
              <p:nvPr/>
            </p:nvSpPr>
            <p:spPr>
              <a:xfrm>
                <a:off x="0" y="4582127"/>
                <a:ext cx="2574744" cy="1234120"/>
              </a:xfrm>
              <a:prstGeom prst="rect">
                <a:avLst/>
              </a:prstGeom>
              <a:blipFill>
                <a:blip r:embed="rId2"/>
                <a:stretch>
                  <a:fillRect l="-1463" t="-2020" b="-6061"/>
                </a:stretch>
              </a:blipFill>
              <a:ln>
                <a:solidFill>
                  <a:schemeClr val="accent2"/>
                </a:solidFill>
              </a:ln>
            </p:spPr>
            <p:txBody>
              <a:bodyPr/>
              <a:lstStyle/>
              <a:p>
                <a:r>
                  <a:rPr lang="ja-JP" altLang="en-US">
                    <a:noFill/>
                  </a:rPr>
                  <a:t> </a:t>
                </a:r>
              </a:p>
            </p:txBody>
          </p:sp>
        </mc:Fallback>
      </mc:AlternateContent>
    </p:spTree>
    <p:extLst>
      <p:ext uri="{BB962C8B-B14F-4D97-AF65-F5344CB8AC3E}">
        <p14:creationId xmlns:p14="http://schemas.microsoft.com/office/powerpoint/2010/main" val="158778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10;&#10;自動的に生成された説明">
            <a:extLst>
              <a:ext uri="{FF2B5EF4-FFF2-40B4-BE49-F238E27FC236}">
                <a16:creationId xmlns:a16="http://schemas.microsoft.com/office/drawing/2014/main" id="{8680C1C0-2CDB-DE99-749A-6B65688867C7}"/>
              </a:ext>
            </a:extLst>
          </p:cNvPr>
          <p:cNvPicPr>
            <a:picLocks noChangeAspect="1"/>
          </p:cNvPicPr>
          <p:nvPr/>
        </p:nvPicPr>
        <p:blipFill>
          <a:blip r:embed="rId2"/>
          <a:stretch>
            <a:fillRect/>
          </a:stretch>
        </p:blipFill>
        <p:spPr>
          <a:xfrm>
            <a:off x="0" y="0"/>
            <a:ext cx="9660220" cy="4049486"/>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0B159F-6B16-CC38-EF0C-043CEF097BBF}"/>
                  </a:ext>
                </a:extLst>
              </p:cNvPr>
              <p:cNvSpPr txBox="1"/>
              <p:nvPr/>
            </p:nvSpPr>
            <p:spPr>
              <a:xfrm>
                <a:off x="0" y="4064224"/>
                <a:ext cx="9772291" cy="369332"/>
              </a:xfrm>
              <a:prstGeom prst="rect">
                <a:avLst/>
              </a:prstGeom>
              <a:noFill/>
            </p:spPr>
            <p:txBody>
              <a:bodyPr wrap="none" rtlCol="0">
                <a:spAutoFit/>
              </a:bodyPr>
              <a:lstStyle/>
              <a:p>
                <a:r>
                  <a:rPr kumimoji="1" lang="ja-JP" altLang="en-US"/>
                  <a:t>銀河平面上において、銀河系外部から中心部にかけて</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ea typeface="Cambria Math" panose="02040503050406030204" pitchFamily="18" charset="0"/>
                      </a:rPr>
                      <m:t>≅14</m:t>
                    </m:r>
                    <m:r>
                      <a:rPr kumimoji="1" lang="en-US" altLang="ja-JP" b="0" i="1" smtClean="0">
                        <a:latin typeface="Cambria Math" panose="02040503050406030204" pitchFamily="18" charset="0"/>
                        <a:ea typeface="Cambria Math" panose="02040503050406030204" pitchFamily="18" charset="0"/>
                      </a:rPr>
                      <m:t>𝐾</m:t>
                    </m:r>
                  </m:oMath>
                </a14:m>
                <a:r>
                  <a:rPr kumimoji="1" lang="ja-JP" altLang="en-US"/>
                  <a:t>から</a:t>
                </a:r>
                <a14:m>
                  <m:oMath xmlns:m="http://schemas.openxmlformats.org/officeDocument/2006/math">
                    <m:r>
                      <a:rPr lang="en-US" altLang="ja-JP" i="1">
                        <a:latin typeface="Cambria Math" panose="02040503050406030204" pitchFamily="18" charset="0"/>
                      </a:rPr>
                      <m:t>𝑇</m:t>
                    </m:r>
                    <m:r>
                      <a:rPr lang="en-US" altLang="ja-JP" i="1">
                        <a:latin typeface="Cambria Math" panose="02040503050406030204" pitchFamily="18" charset="0"/>
                        <a:ea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9</m:t>
                    </m:r>
                    <m:r>
                      <a:rPr lang="en-US" altLang="ja-JP" i="1">
                        <a:latin typeface="Cambria Math" panose="02040503050406030204" pitchFamily="18" charset="0"/>
                        <a:ea typeface="Cambria Math" panose="02040503050406030204" pitchFamily="18" charset="0"/>
                      </a:rPr>
                      <m:t>𝐾</m:t>
                    </m:r>
                  </m:oMath>
                </a14:m>
                <a:r>
                  <a:rPr kumimoji="1" lang="ja-JP" altLang="en-US"/>
                  <a:t>の勾配が見られる</a:t>
                </a:r>
              </a:p>
            </p:txBody>
          </p:sp>
        </mc:Choice>
        <mc:Fallback xmlns="">
          <p:sp>
            <p:nvSpPr>
              <p:cNvPr id="11" name="テキスト ボックス 10">
                <a:extLst>
                  <a:ext uri="{FF2B5EF4-FFF2-40B4-BE49-F238E27FC236}">
                    <a16:creationId xmlns:a16="http://schemas.microsoft.com/office/drawing/2014/main" id="{A80B159F-6B16-CC38-EF0C-043CEF097BBF}"/>
                  </a:ext>
                </a:extLst>
              </p:cNvPr>
              <p:cNvSpPr txBox="1">
                <a:spLocks noRot="1" noChangeAspect="1" noMove="1" noResize="1" noEditPoints="1" noAdjustHandles="1" noChangeArrowheads="1" noChangeShapeType="1" noTextEdit="1"/>
              </p:cNvSpPr>
              <p:nvPr/>
            </p:nvSpPr>
            <p:spPr>
              <a:xfrm>
                <a:off x="0" y="4064224"/>
                <a:ext cx="9772291" cy="369332"/>
              </a:xfrm>
              <a:prstGeom prst="rect">
                <a:avLst/>
              </a:prstGeom>
              <a:blipFill>
                <a:blip r:embed="rId3"/>
                <a:stretch>
                  <a:fillRect l="-519" t="-10345" b="-27586"/>
                </a:stretch>
              </a:blipFill>
            </p:spPr>
            <p:txBody>
              <a:bodyPr/>
              <a:lstStyle/>
              <a:p>
                <a:r>
                  <a:rPr lang="ja-JP" altLang="en-US">
                    <a:noFill/>
                  </a:rPr>
                  <a:t> </a:t>
                </a:r>
              </a:p>
            </p:txBody>
          </p:sp>
        </mc:Fallback>
      </mc:AlternateContent>
      <p:sp>
        <p:nvSpPr>
          <p:cNvPr id="12" name="右矢印 11">
            <a:extLst>
              <a:ext uri="{FF2B5EF4-FFF2-40B4-BE49-F238E27FC236}">
                <a16:creationId xmlns:a16="http://schemas.microsoft.com/office/drawing/2014/main" id="{7D8DBB25-DA67-6614-4961-2A7549C8146A}"/>
              </a:ext>
            </a:extLst>
          </p:cNvPr>
          <p:cNvSpPr/>
          <p:nvPr/>
        </p:nvSpPr>
        <p:spPr>
          <a:xfrm rot="5400000">
            <a:off x="4689627" y="4331723"/>
            <a:ext cx="280965"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39E9AE2-8865-791F-2108-D79ACB8A9C99}"/>
              </a:ext>
            </a:extLst>
          </p:cNvPr>
          <p:cNvSpPr txBox="1"/>
          <p:nvPr/>
        </p:nvSpPr>
        <p:spPr>
          <a:xfrm>
            <a:off x="2314035" y="4743877"/>
            <a:ext cx="5032147" cy="369332"/>
          </a:xfrm>
          <a:prstGeom prst="rect">
            <a:avLst/>
          </a:prstGeom>
          <a:noFill/>
        </p:spPr>
        <p:txBody>
          <a:bodyPr wrap="none" rtlCol="0">
            <a:spAutoFit/>
          </a:bodyPr>
          <a:lstStyle/>
          <a:p>
            <a:r>
              <a:rPr kumimoji="1" lang="ja-JP" altLang="en-US"/>
              <a:t>銀河系内部でより活発な星形成が行われるから</a:t>
            </a:r>
          </a:p>
        </p:txBody>
      </p:sp>
      <p:sp>
        <p:nvSpPr>
          <p:cNvPr id="15" name="テキスト ボックス 14">
            <a:extLst>
              <a:ext uri="{FF2B5EF4-FFF2-40B4-BE49-F238E27FC236}">
                <a16:creationId xmlns:a16="http://schemas.microsoft.com/office/drawing/2014/main" id="{6141BF47-091F-A2A1-2520-142464037EBB}"/>
              </a:ext>
            </a:extLst>
          </p:cNvPr>
          <p:cNvSpPr txBox="1"/>
          <p:nvPr/>
        </p:nvSpPr>
        <p:spPr>
          <a:xfrm>
            <a:off x="0" y="5356886"/>
            <a:ext cx="4801314" cy="369332"/>
          </a:xfrm>
          <a:prstGeom prst="rect">
            <a:avLst/>
          </a:prstGeom>
          <a:noFill/>
        </p:spPr>
        <p:txBody>
          <a:bodyPr wrap="none" rtlCol="0">
            <a:spAutoFit/>
          </a:bodyPr>
          <a:lstStyle/>
          <a:p>
            <a:r>
              <a:rPr kumimoji="1" lang="ja-JP" altLang="en-US"/>
              <a:t>高緯度で温度が高いが強度が低いことに注意</a:t>
            </a:r>
          </a:p>
        </p:txBody>
      </p:sp>
      <p:sp>
        <p:nvSpPr>
          <p:cNvPr id="16" name="テキスト ボックス 15">
            <a:extLst>
              <a:ext uri="{FF2B5EF4-FFF2-40B4-BE49-F238E27FC236}">
                <a16:creationId xmlns:a16="http://schemas.microsoft.com/office/drawing/2014/main" id="{833EFAA1-B974-9CEE-4F05-4748DCFF44B2}"/>
              </a:ext>
            </a:extLst>
          </p:cNvPr>
          <p:cNvSpPr txBox="1"/>
          <p:nvPr/>
        </p:nvSpPr>
        <p:spPr>
          <a:xfrm>
            <a:off x="-39423" y="5811112"/>
            <a:ext cx="2031325" cy="369332"/>
          </a:xfrm>
          <a:prstGeom prst="rect">
            <a:avLst/>
          </a:prstGeom>
          <a:noFill/>
        </p:spPr>
        <p:txBody>
          <a:bodyPr wrap="none" rtlCol="0">
            <a:spAutoFit/>
          </a:bodyPr>
          <a:lstStyle/>
          <a:p>
            <a:r>
              <a:rPr kumimoji="1" lang="ja-JP" altLang="en-US"/>
              <a:t>このマップの温度</a:t>
            </a:r>
          </a:p>
        </p:txBody>
      </p:sp>
      <p:sp>
        <p:nvSpPr>
          <p:cNvPr id="17" name="右矢印 16">
            <a:extLst>
              <a:ext uri="{FF2B5EF4-FFF2-40B4-BE49-F238E27FC236}">
                <a16:creationId xmlns:a16="http://schemas.microsoft.com/office/drawing/2014/main" id="{2F6B1F4B-4041-FD4A-FB10-CF7C77D45068}"/>
              </a:ext>
            </a:extLst>
          </p:cNvPr>
          <p:cNvSpPr/>
          <p:nvPr/>
        </p:nvSpPr>
        <p:spPr>
          <a:xfrm>
            <a:off x="2005341" y="5835046"/>
            <a:ext cx="617387" cy="31699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B8173CF-AF82-08BF-BCE3-34598A80BA47}"/>
                  </a:ext>
                </a:extLst>
              </p:cNvPr>
              <p:cNvSpPr txBox="1"/>
              <p:nvPr/>
            </p:nvSpPr>
            <p:spPr>
              <a:xfrm>
                <a:off x="2636167" y="5808876"/>
                <a:ext cx="5784532" cy="369332"/>
              </a:xfrm>
              <a:prstGeom prst="rect">
                <a:avLst/>
              </a:prstGeom>
              <a:noFill/>
            </p:spPr>
            <p:txBody>
              <a:bodyPr wrap="none" rtlCol="0">
                <a:spAutoFit/>
              </a:bodyPr>
              <a:lstStyle/>
              <a:p>
                <a:r>
                  <a:rPr kumimoji="1" lang="ja-JP" altLang="en-US"/>
                  <a:t>スペクトル指数</a:t>
                </a:r>
                <a14:m>
                  <m:oMath xmlns:m="http://schemas.openxmlformats.org/officeDocument/2006/math">
                    <m:r>
                      <a:rPr kumimoji="1" lang="ja-JP" altLang="en-US" i="1" smtClean="0">
                        <a:latin typeface="Cambria Math" panose="02040503050406030204" pitchFamily="18" charset="0"/>
                      </a:rPr>
                      <m:t>𝛽</m:t>
                    </m:r>
                    <m:r>
                      <a:rPr kumimoji="1" lang="en-US" altLang="ja-JP" b="0" i="1" smtClean="0">
                        <a:latin typeface="Cambria Math" panose="02040503050406030204" pitchFamily="18" charset="0"/>
                      </a:rPr>
                      <m:t>=1.8</m:t>
                    </m:r>
                  </m:oMath>
                </a14:m>
                <a:r>
                  <a:rPr kumimoji="1" lang="ja-JP" altLang="en-US"/>
                  <a:t>固定の単成分モデルによるもの</a:t>
                </a:r>
              </a:p>
            </p:txBody>
          </p:sp>
        </mc:Choice>
        <mc:Fallback xmlns="">
          <p:sp>
            <p:nvSpPr>
              <p:cNvPr id="18" name="テキスト ボックス 17">
                <a:extLst>
                  <a:ext uri="{FF2B5EF4-FFF2-40B4-BE49-F238E27FC236}">
                    <a16:creationId xmlns:a16="http://schemas.microsoft.com/office/drawing/2014/main" id="{1B8173CF-AF82-08BF-BCE3-34598A80BA47}"/>
                  </a:ext>
                </a:extLst>
              </p:cNvPr>
              <p:cNvSpPr txBox="1">
                <a:spLocks noRot="1" noChangeAspect="1" noMove="1" noResize="1" noEditPoints="1" noAdjustHandles="1" noChangeArrowheads="1" noChangeShapeType="1" noTextEdit="1"/>
              </p:cNvSpPr>
              <p:nvPr/>
            </p:nvSpPr>
            <p:spPr>
              <a:xfrm>
                <a:off x="2636167" y="5808876"/>
                <a:ext cx="5784532" cy="369332"/>
              </a:xfrm>
              <a:prstGeom prst="rect">
                <a:avLst/>
              </a:prstGeom>
              <a:blipFill>
                <a:blip r:embed="rId4"/>
                <a:stretch>
                  <a:fillRect l="-877" t="-6667" b="-26667"/>
                </a:stretch>
              </a:blipFill>
            </p:spPr>
            <p:txBody>
              <a:bodyPr/>
              <a:lstStyle/>
              <a:p>
                <a:r>
                  <a:rPr lang="ja-JP" altLang="en-US">
                    <a:noFill/>
                  </a:rPr>
                  <a:t> </a:t>
                </a:r>
              </a:p>
            </p:txBody>
          </p:sp>
        </mc:Fallback>
      </mc:AlternateContent>
      <p:sp>
        <p:nvSpPr>
          <p:cNvPr id="19" name="右矢印 18">
            <a:extLst>
              <a:ext uri="{FF2B5EF4-FFF2-40B4-BE49-F238E27FC236}">
                <a16:creationId xmlns:a16="http://schemas.microsoft.com/office/drawing/2014/main" id="{5918D5D2-1577-246C-1312-5C0BB43B2DC0}"/>
              </a:ext>
            </a:extLst>
          </p:cNvPr>
          <p:cNvSpPr/>
          <p:nvPr/>
        </p:nvSpPr>
        <p:spPr>
          <a:xfrm rot="5400000">
            <a:off x="4745661" y="6076375"/>
            <a:ext cx="280965"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80CC185-A46A-A4AD-C576-5AE700BCC8E8}"/>
              </a:ext>
            </a:extLst>
          </p:cNvPr>
          <p:cNvSpPr txBox="1"/>
          <p:nvPr/>
        </p:nvSpPr>
        <p:spPr>
          <a:xfrm>
            <a:off x="2139238" y="6523592"/>
            <a:ext cx="5493812" cy="369332"/>
          </a:xfrm>
          <a:prstGeom prst="rect">
            <a:avLst/>
          </a:prstGeom>
          <a:noFill/>
        </p:spPr>
        <p:txBody>
          <a:bodyPr wrap="none" rtlCol="0">
            <a:spAutoFit/>
          </a:bodyPr>
          <a:lstStyle/>
          <a:p>
            <a:r>
              <a:rPr lang="ja-JP" altLang="en-US"/>
              <a:t>多</a:t>
            </a:r>
            <a:r>
              <a:rPr kumimoji="1" lang="ja-JP" altLang="en-US"/>
              <a:t>成分モデルが好まれる低周波では誤差をもたらす</a:t>
            </a:r>
          </a:p>
        </p:txBody>
      </p:sp>
      <p:cxnSp>
        <p:nvCxnSpPr>
          <p:cNvPr id="22" name="直線矢印コネクタ 21">
            <a:extLst>
              <a:ext uri="{FF2B5EF4-FFF2-40B4-BE49-F238E27FC236}">
                <a16:creationId xmlns:a16="http://schemas.microsoft.com/office/drawing/2014/main" id="{4FA339E6-D670-D449-7F07-DC5CB64359A6}"/>
              </a:ext>
            </a:extLst>
          </p:cNvPr>
          <p:cNvCxnSpPr>
            <a:cxnSpLocks/>
          </p:cNvCxnSpPr>
          <p:nvPr/>
        </p:nvCxnSpPr>
        <p:spPr>
          <a:xfrm flipV="1">
            <a:off x="7095744" y="5910884"/>
            <a:ext cx="1910769" cy="6127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テキスト ボックス 23">
            <a:extLst>
              <a:ext uri="{FF2B5EF4-FFF2-40B4-BE49-F238E27FC236}">
                <a16:creationId xmlns:a16="http://schemas.microsoft.com/office/drawing/2014/main" id="{93761D81-6E27-315C-FA1E-DEF1C69C4737}"/>
              </a:ext>
            </a:extLst>
          </p:cNvPr>
          <p:cNvSpPr txBox="1"/>
          <p:nvPr/>
        </p:nvSpPr>
        <p:spPr>
          <a:xfrm>
            <a:off x="9006513" y="4802888"/>
            <a:ext cx="3185487" cy="1200329"/>
          </a:xfrm>
          <a:prstGeom prst="rect">
            <a:avLst/>
          </a:prstGeom>
          <a:noFill/>
          <a:ln>
            <a:solidFill>
              <a:schemeClr val="accent2"/>
            </a:solidFill>
          </a:ln>
        </p:spPr>
        <p:txBody>
          <a:bodyPr wrap="none" rtlCol="0">
            <a:spAutoFit/>
          </a:bodyPr>
          <a:lstStyle/>
          <a:p>
            <a:r>
              <a:rPr kumimoji="1" lang="ja-JP" altLang="en-US"/>
              <a:t>フィットに用いた周波数より</a:t>
            </a:r>
            <a:endParaRPr kumimoji="1" lang="en-US" altLang="ja-JP" dirty="0"/>
          </a:p>
          <a:p>
            <a:r>
              <a:rPr kumimoji="1" lang="ja-JP" altLang="en-US"/>
              <a:t>低い周波数で前景を予想する</a:t>
            </a:r>
            <a:endParaRPr kumimoji="1" lang="en-US" altLang="ja-JP" dirty="0"/>
          </a:p>
          <a:p>
            <a:r>
              <a:rPr kumimoji="1" lang="ja-JP" altLang="en-US"/>
              <a:t>場合には系統的な誤差を考慮</a:t>
            </a:r>
            <a:endParaRPr kumimoji="1" lang="en-US" altLang="ja-JP" dirty="0"/>
          </a:p>
          <a:p>
            <a:r>
              <a:rPr lang="ja-JP" altLang="en-US"/>
              <a:t>しなければならない。</a:t>
            </a:r>
            <a:endParaRPr kumimoji="1" lang="ja-JP" altLang="en-US"/>
          </a:p>
        </p:txBody>
      </p:sp>
      <p:sp>
        <p:nvSpPr>
          <p:cNvPr id="27" name="テキスト ボックス 26">
            <a:extLst>
              <a:ext uri="{FF2B5EF4-FFF2-40B4-BE49-F238E27FC236}">
                <a16:creationId xmlns:a16="http://schemas.microsoft.com/office/drawing/2014/main" id="{6DC9F63D-C124-D470-3FBD-16CAC46C6E03}"/>
              </a:ext>
            </a:extLst>
          </p:cNvPr>
          <p:cNvSpPr txBox="1"/>
          <p:nvPr/>
        </p:nvSpPr>
        <p:spPr>
          <a:xfrm>
            <a:off x="8775681" y="6073668"/>
            <a:ext cx="3647152" cy="369332"/>
          </a:xfrm>
          <a:prstGeom prst="rect">
            <a:avLst/>
          </a:prstGeom>
          <a:noFill/>
        </p:spPr>
        <p:txBody>
          <a:bodyPr wrap="none" rtlCol="0">
            <a:spAutoFit/>
          </a:bodyPr>
          <a:lstStyle/>
          <a:p>
            <a:r>
              <a:rPr kumimoji="1" lang="ja-JP" altLang="en-US"/>
              <a:t>（グレーボディ近似は良くない）</a:t>
            </a:r>
          </a:p>
        </p:txBody>
      </p:sp>
    </p:spTree>
    <p:extLst>
      <p:ext uri="{BB962C8B-B14F-4D97-AF65-F5344CB8AC3E}">
        <p14:creationId xmlns:p14="http://schemas.microsoft.com/office/powerpoint/2010/main" val="155557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F7A8-6A3C-6A0E-5A5C-3482D4EC029F}"/>
              </a:ext>
            </a:extLst>
          </p:cNvPr>
          <p:cNvSpPr>
            <a:spLocks noGrp="1"/>
          </p:cNvSpPr>
          <p:nvPr>
            <p:ph type="title"/>
          </p:nvPr>
        </p:nvSpPr>
        <p:spPr>
          <a:xfrm>
            <a:off x="838200" y="2766218"/>
            <a:ext cx="10515600" cy="1325563"/>
          </a:xfrm>
        </p:spPr>
        <p:txBody>
          <a:bodyPr/>
          <a:lstStyle/>
          <a:p>
            <a:pPr algn="ctr"/>
            <a:r>
              <a:rPr kumimoji="1" lang="ja-JP" altLang="en-US">
                <a:latin typeface="Toppan Bunkyu Midashi Gothic Extrabold" panose="020B0900000000000000" pitchFamily="34" charset="-128"/>
                <a:ea typeface="Toppan Bunkyu Midashi Gothic Extrabold" panose="020B0900000000000000" pitchFamily="34" charset="-128"/>
              </a:rPr>
              <a:t>代表的な前景放射除去</a:t>
            </a:r>
          </a:p>
        </p:txBody>
      </p:sp>
    </p:spTree>
    <p:extLst>
      <p:ext uri="{BB962C8B-B14F-4D97-AF65-F5344CB8AC3E}">
        <p14:creationId xmlns:p14="http://schemas.microsoft.com/office/powerpoint/2010/main" val="210294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BB99AB-3B6C-462B-3DFD-F4CD5A97A807}"/>
              </a:ext>
            </a:extLst>
          </p:cNvPr>
          <p:cNvSpPr txBox="1"/>
          <p:nvPr/>
        </p:nvSpPr>
        <p:spPr>
          <a:xfrm>
            <a:off x="0" y="0"/>
            <a:ext cx="9682459" cy="461665"/>
          </a:xfrm>
          <a:prstGeom prst="rect">
            <a:avLst/>
          </a:prstGeom>
          <a:noFill/>
        </p:spPr>
        <p:txBody>
          <a:bodyPr wrap="none" rtlCol="0">
            <a:spAutoFit/>
          </a:bodyPr>
          <a:lstStyle/>
          <a:p>
            <a:r>
              <a:rPr kumimoji="1" lang="ja-JP" altLang="en-US" sz="2400">
                <a:latin typeface="HGPSoeiKakugothicUB" panose="020B0900000000000000" pitchFamily="34" charset="-128"/>
                <a:ea typeface="HGPSoeiKakugothicUB" panose="020B0900000000000000" pitchFamily="34" charset="-128"/>
              </a:rPr>
              <a:t>テンプレートフィッティング　</a:t>
            </a:r>
            <a:r>
              <a:rPr kumimoji="1" lang="ja-JP" altLang="en-US" sz="2400">
                <a:latin typeface="+mj-ea"/>
                <a:ea typeface="+mj-ea"/>
              </a:rPr>
              <a:t>：　シンプルかつ強力な前景クリーニング法</a:t>
            </a:r>
          </a:p>
        </p:txBody>
      </p:sp>
      <p:pic>
        <p:nvPicPr>
          <p:cNvPr id="4" name="図 3" descr="テキスト&#10;&#10;中程度の精度で自動的に生成された説明">
            <a:extLst>
              <a:ext uri="{FF2B5EF4-FFF2-40B4-BE49-F238E27FC236}">
                <a16:creationId xmlns:a16="http://schemas.microsoft.com/office/drawing/2014/main" id="{CE3CB212-CC46-E1B7-696B-30F17DB55C2A}"/>
              </a:ext>
            </a:extLst>
          </p:cNvPr>
          <p:cNvPicPr>
            <a:picLocks noChangeAspect="1"/>
          </p:cNvPicPr>
          <p:nvPr/>
        </p:nvPicPr>
        <p:blipFill>
          <a:blip r:embed="rId2"/>
          <a:stretch>
            <a:fillRect/>
          </a:stretch>
        </p:blipFill>
        <p:spPr>
          <a:xfrm>
            <a:off x="0" y="1091676"/>
            <a:ext cx="3937000" cy="6604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482EAB4-A921-2539-5869-DB74BDA8FCEE}"/>
                  </a:ext>
                </a:extLst>
              </p:cNvPr>
              <p:cNvSpPr txBox="1"/>
              <p:nvPr/>
            </p:nvSpPr>
            <p:spPr>
              <a:xfrm>
                <a:off x="5303520" y="609800"/>
                <a:ext cx="5327099" cy="2585323"/>
              </a:xfrm>
              <a:prstGeom prst="rect">
                <a:avLst/>
              </a:prstGeom>
              <a:noFill/>
            </p:spPr>
            <p:txBody>
              <a:bodyPr wrap="none" rtlCol="0">
                <a:spAutoFit/>
              </a:bodyPr>
              <a:lstStyle/>
              <a:p>
                <a:r>
                  <a:rPr kumimoji="1" lang="ja-JP" altLang="en-US" b="0"/>
                  <a:t>ピクセル：</a:t>
                </a:r>
                <a14:m>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𝑛</m:t>
                        </m:r>
                      </m:e>
                    </m:acc>
                  </m:oMath>
                </a14:m>
                <a:endParaRPr lang="en-US" altLang="ja-JP" dirty="0"/>
              </a:p>
              <a:p>
                <a:endParaRPr kumimoji="1" lang="en-US" altLang="ja-JP" dirty="0"/>
              </a:p>
              <a:p>
                <a:r>
                  <a:rPr lang="ja-JP" altLang="en-US"/>
                  <a:t>周波数　：</a:t>
                </a:r>
                <a14:m>
                  <m:oMath xmlns:m="http://schemas.openxmlformats.org/officeDocument/2006/math">
                    <m:r>
                      <a:rPr lang="ja-JP" altLang="en-US" i="1" smtClean="0">
                        <a:latin typeface="Cambria Math" panose="02040503050406030204" pitchFamily="18" charset="0"/>
                      </a:rPr>
                      <m:t>𝜈</m:t>
                    </m:r>
                  </m:oMath>
                </a14:m>
                <a:endParaRPr kumimoji="1" lang="en-US" altLang="ja-JP" dirty="0"/>
              </a:p>
              <a:p>
                <a:endParaRPr lang="en-US" altLang="ja-JP" dirty="0"/>
              </a:p>
              <a:p>
                <a:r>
                  <a:rPr kumimoji="1" lang="ja-JP" altLang="en-US"/>
                  <a:t>様々な成分　：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𝑛</m:t>
                        </m:r>
                      </m:e>
                    </m:acc>
                    <m:r>
                      <a:rPr lang="en-US" altLang="ja-JP" b="0" i="1" smtClean="0">
                        <a:latin typeface="Cambria Math" panose="02040503050406030204" pitchFamily="18" charset="0"/>
                      </a:rPr>
                      <m:t>)</m:t>
                    </m:r>
                  </m:oMath>
                </a14:m>
                <a:endParaRPr kumimoji="1" lang="en-US" altLang="ja-JP" b="0" dirty="0"/>
              </a:p>
              <a:p>
                <a:endParaRPr kumimoji="1" lang="en-US" altLang="ja-JP" b="0" dirty="0"/>
              </a:p>
              <a:p>
                <a:r>
                  <a:rPr lang="ja-JP" altLang="en-US"/>
                  <a:t>ノイズ　：　</a:t>
                </a: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𝑛</m:t>
                        </m:r>
                      </m:e>
                    </m:acc>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𝜈</m:t>
                    </m:r>
                    <m:r>
                      <a:rPr lang="en-US" altLang="ja-JP" i="1">
                        <a:latin typeface="Cambria Math" panose="02040503050406030204" pitchFamily="18" charset="0"/>
                      </a:rPr>
                      <m:t>)</m:t>
                    </m:r>
                  </m:oMath>
                </a14:m>
                <a:endParaRPr kumimoji="1" lang="en-US" altLang="ja-JP" b="0" dirty="0"/>
              </a:p>
              <a:p>
                <a:endParaRPr lang="en-US" altLang="ja-JP" dirty="0"/>
              </a:p>
              <a:p>
                <a:r>
                  <a:rPr kumimoji="1" lang="ja-JP" altLang="en-US" b="0"/>
                  <a:t>テンプレート係数</a:t>
                </a:r>
                <a:r>
                  <a:rPr kumimoji="1" lang="en-US" altLang="ja-JP" b="0"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i="1">
                            <a:latin typeface="Cambria Math" panose="02040503050406030204" pitchFamily="18" charset="0"/>
                          </a:rPr>
                          <m:t>𝑖</m:t>
                        </m:r>
                      </m:sub>
                    </m:sSub>
                  </m:oMath>
                </a14:m>
                <a:r>
                  <a:rPr kumimoji="1" lang="ja-JP" altLang="en-US" b="0"/>
                  <a:t>の周波数依存性</a:t>
                </a:r>
                <a:r>
                  <a:rPr kumimoji="1" lang="en-US" altLang="ja-JP" b="0" dirty="0"/>
                  <a:t>)</a:t>
                </a:r>
                <a:r>
                  <a:rPr kumimoji="1" lang="ja-JP" altLang="en-US" b="0"/>
                  <a:t>　：</a:t>
                </a:r>
                <a:r>
                  <a:rPr lang="ja-JP" altLang="en-US"/>
                  <a:t>　</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𝜈</m:t>
                    </m:r>
                    <m:r>
                      <a:rPr lang="en-US" altLang="ja-JP" b="0" i="1" smtClean="0">
                        <a:latin typeface="Cambria Math" panose="02040503050406030204" pitchFamily="18" charset="0"/>
                      </a:rPr>
                      <m:t>)</m:t>
                    </m:r>
                  </m:oMath>
                </a14:m>
                <a:endParaRPr kumimoji="1" lang="en-US" altLang="ja-JP" b="0" dirty="0"/>
              </a:p>
            </p:txBody>
          </p:sp>
        </mc:Choice>
        <mc:Fallback xmlns="">
          <p:sp>
            <p:nvSpPr>
              <p:cNvPr id="5" name="テキスト ボックス 4">
                <a:extLst>
                  <a:ext uri="{FF2B5EF4-FFF2-40B4-BE49-F238E27FC236}">
                    <a16:creationId xmlns:a16="http://schemas.microsoft.com/office/drawing/2014/main" id="{6482EAB4-A921-2539-5869-DB74BDA8FCEE}"/>
                  </a:ext>
                </a:extLst>
              </p:cNvPr>
              <p:cNvSpPr txBox="1">
                <a:spLocks noRot="1" noChangeAspect="1" noMove="1" noResize="1" noEditPoints="1" noAdjustHandles="1" noChangeArrowheads="1" noChangeShapeType="1" noTextEdit="1"/>
              </p:cNvSpPr>
              <p:nvPr/>
            </p:nvSpPr>
            <p:spPr>
              <a:xfrm>
                <a:off x="5303520" y="609800"/>
                <a:ext cx="5327099" cy="2585323"/>
              </a:xfrm>
              <a:prstGeom prst="rect">
                <a:avLst/>
              </a:prstGeom>
              <a:blipFill>
                <a:blip r:embed="rId3"/>
                <a:stretch>
                  <a:fillRect l="-950" t="-980" b="-245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C138012-CD97-D0D0-0A24-D3CABAD897BB}"/>
              </a:ext>
            </a:extLst>
          </p:cNvPr>
          <p:cNvSpPr txBox="1"/>
          <p:nvPr/>
        </p:nvSpPr>
        <p:spPr>
          <a:xfrm>
            <a:off x="0" y="4590551"/>
            <a:ext cx="7571303" cy="369332"/>
          </a:xfrm>
          <a:prstGeom prst="rect">
            <a:avLst/>
          </a:prstGeom>
          <a:noFill/>
        </p:spPr>
        <p:txBody>
          <a:bodyPr wrap="none" rtlCol="0">
            <a:spAutoFit/>
          </a:bodyPr>
          <a:lstStyle/>
          <a:p>
            <a:r>
              <a:rPr kumimoji="1" lang="ja-JP" altLang="en-US"/>
              <a:t>利点　：　ノイズの統計的性質がクリーニング手順に影響を受けない　</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BB7EF09-7FF5-E9FF-36FF-749988CC0AEC}"/>
                  </a:ext>
                </a:extLst>
              </p:cNvPr>
              <p:cNvSpPr txBox="1"/>
              <p:nvPr/>
            </p:nvSpPr>
            <p:spPr>
              <a:xfrm>
                <a:off x="0" y="5047488"/>
                <a:ext cx="6390276" cy="369332"/>
              </a:xfrm>
              <a:prstGeom prst="rect">
                <a:avLst/>
              </a:prstGeom>
              <a:noFill/>
            </p:spPr>
            <p:txBody>
              <a:bodyPr wrap="none" rtlCol="0">
                <a:spAutoFit/>
              </a:bodyPr>
              <a:lstStyle/>
              <a:p>
                <a:r>
                  <a:rPr kumimoji="1" lang="ja-JP" altLang="en-US"/>
                  <a:t>欠点　：　仮定の周波数依存性</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𝜈</m:t>
                    </m:r>
                    <m:r>
                      <a:rPr lang="en-US" altLang="ja-JP" b="0" i="1" smtClean="0">
                        <a:latin typeface="Cambria Math" panose="02040503050406030204" pitchFamily="18" charset="0"/>
                      </a:rPr>
                      <m:t>)</m:t>
                    </m:r>
                  </m:oMath>
                </a14:m>
                <a:r>
                  <a:rPr kumimoji="1" lang="ja-JP" altLang="en-US"/>
                  <a:t>が</a:t>
                </a:r>
                <a:r>
                  <a:rPr kumimoji="1" lang="ja-JP" altLang="en-US" dirty="0"/>
                  <a:t>位置</a:t>
                </a:r>
                <a14:m>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𝑛</m:t>
                        </m:r>
                      </m:e>
                    </m:acc>
                  </m:oMath>
                </a14:m>
                <a:r>
                  <a:rPr kumimoji="1" lang="ja-JP" altLang="en-US"/>
                  <a:t>に依存しない</a:t>
                </a:r>
              </a:p>
            </p:txBody>
          </p:sp>
        </mc:Choice>
        <mc:Fallback xmlns="">
          <p:sp>
            <p:nvSpPr>
              <p:cNvPr id="8" name="テキスト ボックス 7">
                <a:extLst>
                  <a:ext uri="{FF2B5EF4-FFF2-40B4-BE49-F238E27FC236}">
                    <a16:creationId xmlns:a16="http://schemas.microsoft.com/office/drawing/2014/main" id="{2BB7EF09-7FF5-E9FF-36FF-749988CC0AEC}"/>
                  </a:ext>
                </a:extLst>
              </p:cNvPr>
              <p:cNvSpPr txBox="1">
                <a:spLocks noRot="1" noChangeAspect="1" noMove="1" noResize="1" noEditPoints="1" noAdjustHandles="1" noChangeArrowheads="1" noChangeShapeType="1" noTextEdit="1"/>
              </p:cNvSpPr>
              <p:nvPr/>
            </p:nvSpPr>
            <p:spPr>
              <a:xfrm>
                <a:off x="0" y="5047488"/>
                <a:ext cx="6390276" cy="369332"/>
              </a:xfrm>
              <a:prstGeom prst="rect">
                <a:avLst/>
              </a:prstGeom>
              <a:blipFill>
                <a:blip r:embed="rId4"/>
                <a:stretch>
                  <a:fillRect l="-794" t="-6667" b="-26667"/>
                </a:stretch>
              </a:blipFill>
            </p:spPr>
            <p:txBody>
              <a:bodyPr/>
              <a:lstStyle/>
              <a:p>
                <a:r>
                  <a:rPr lang="ja-JP" altLang="en-US">
                    <a:noFill/>
                  </a:rPr>
                  <a:t> </a:t>
                </a:r>
              </a:p>
            </p:txBody>
          </p:sp>
        </mc:Fallback>
      </mc:AlternateContent>
      <p:sp>
        <p:nvSpPr>
          <p:cNvPr id="9" name="右矢印 8">
            <a:extLst>
              <a:ext uri="{FF2B5EF4-FFF2-40B4-BE49-F238E27FC236}">
                <a16:creationId xmlns:a16="http://schemas.microsoft.com/office/drawing/2014/main" id="{F60A5D85-E11D-CD61-278F-4968804E60E1}"/>
              </a:ext>
            </a:extLst>
          </p:cNvPr>
          <p:cNvSpPr/>
          <p:nvPr/>
        </p:nvSpPr>
        <p:spPr>
          <a:xfrm rot="16200000">
            <a:off x="3163824" y="5474732"/>
            <a:ext cx="600456"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1155CC0-D669-7422-9252-B2A77B82784D}"/>
              </a:ext>
            </a:extLst>
          </p:cNvPr>
          <p:cNvSpPr txBox="1"/>
          <p:nvPr/>
        </p:nvSpPr>
        <p:spPr>
          <a:xfrm>
            <a:off x="1863491" y="6063534"/>
            <a:ext cx="5955476" cy="369332"/>
          </a:xfrm>
          <a:prstGeom prst="rect">
            <a:avLst/>
          </a:prstGeom>
          <a:noFill/>
        </p:spPr>
        <p:txBody>
          <a:bodyPr wrap="none" rtlCol="0">
            <a:spAutoFit/>
          </a:bodyPr>
          <a:lstStyle/>
          <a:p>
            <a:r>
              <a:rPr lang="ja-JP" altLang="en-US"/>
              <a:t>現実は完全にこれを満たさない（前景は空間変動あり）</a:t>
            </a:r>
            <a:endParaRPr kumimoji="1" lang="ja-JP" altLang="en-US"/>
          </a:p>
        </p:txBody>
      </p:sp>
      <p:sp>
        <p:nvSpPr>
          <p:cNvPr id="11" name="テキスト ボックス 10">
            <a:extLst>
              <a:ext uri="{FF2B5EF4-FFF2-40B4-BE49-F238E27FC236}">
                <a16:creationId xmlns:a16="http://schemas.microsoft.com/office/drawing/2014/main" id="{F8549FBA-B750-E3B2-4B29-C4DA70ED7E01}"/>
              </a:ext>
            </a:extLst>
          </p:cNvPr>
          <p:cNvSpPr txBox="1"/>
          <p:nvPr/>
        </p:nvSpPr>
        <p:spPr>
          <a:xfrm>
            <a:off x="6390276" y="5047487"/>
            <a:ext cx="5955476" cy="369332"/>
          </a:xfrm>
          <a:prstGeom prst="rect">
            <a:avLst/>
          </a:prstGeom>
          <a:noFill/>
        </p:spPr>
        <p:txBody>
          <a:bodyPr wrap="none" rtlCol="0">
            <a:spAutoFit/>
          </a:bodyPr>
          <a:lstStyle/>
          <a:p>
            <a:r>
              <a:rPr kumimoji="1" lang="ja-JP" altLang="en-US"/>
              <a:t>クリーニングマップのパワースペクトルに偏りを与える</a:t>
            </a:r>
          </a:p>
        </p:txBody>
      </p:sp>
      <p:sp>
        <p:nvSpPr>
          <p:cNvPr id="12" name="右矢印 11">
            <a:extLst>
              <a:ext uri="{FF2B5EF4-FFF2-40B4-BE49-F238E27FC236}">
                <a16:creationId xmlns:a16="http://schemas.microsoft.com/office/drawing/2014/main" id="{A2DB81E5-8BB9-F565-6BA8-9B61D46C7C0F}"/>
              </a:ext>
            </a:extLst>
          </p:cNvPr>
          <p:cNvSpPr/>
          <p:nvPr/>
        </p:nvSpPr>
        <p:spPr>
          <a:xfrm rot="19106228">
            <a:off x="5583102" y="5438040"/>
            <a:ext cx="1025796"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FE822F4-B6DE-E71B-FE15-3ACDE002E7CF}"/>
              </a:ext>
            </a:extLst>
          </p:cNvPr>
          <p:cNvSpPr txBox="1"/>
          <p:nvPr/>
        </p:nvSpPr>
        <p:spPr>
          <a:xfrm>
            <a:off x="237725" y="2607434"/>
            <a:ext cx="1625766" cy="369332"/>
          </a:xfrm>
          <a:prstGeom prst="rect">
            <a:avLst/>
          </a:prstGeom>
          <a:noFill/>
        </p:spPr>
        <p:txBody>
          <a:bodyPr wrap="none" rtlCol="0">
            <a:spAutoFit/>
          </a:bodyPr>
          <a:lstStyle/>
          <a:p>
            <a:r>
              <a:rPr kumimoji="1" lang="en-US" altLang="ja-JP" dirty="0"/>
              <a:t>(ex)</a:t>
            </a:r>
            <a:r>
              <a:rPr kumimoji="1" lang="ja-JP" altLang="en-US"/>
              <a:t>低周波</a:t>
            </a:r>
            <a:r>
              <a:rPr lang="en-US" altLang="ja-JP" dirty="0"/>
              <a:t>CH</a:t>
            </a:r>
            <a:endParaRPr kumimoji="1" lang="ja-JP" altLang="en-US"/>
          </a:p>
        </p:txBody>
      </p:sp>
      <p:sp>
        <p:nvSpPr>
          <p:cNvPr id="17" name="テキスト ボックス 16">
            <a:extLst>
              <a:ext uri="{FF2B5EF4-FFF2-40B4-BE49-F238E27FC236}">
                <a16:creationId xmlns:a16="http://schemas.microsoft.com/office/drawing/2014/main" id="{2B161F4D-A7BD-028D-FEE0-CBAF31BB3C77}"/>
              </a:ext>
            </a:extLst>
          </p:cNvPr>
          <p:cNvSpPr txBox="1"/>
          <p:nvPr/>
        </p:nvSpPr>
        <p:spPr>
          <a:xfrm>
            <a:off x="0" y="3574505"/>
            <a:ext cx="3185487" cy="369332"/>
          </a:xfrm>
          <a:prstGeom prst="rect">
            <a:avLst/>
          </a:prstGeom>
          <a:noFill/>
        </p:spPr>
        <p:txBody>
          <a:bodyPr wrap="none" rtlCol="0">
            <a:spAutoFit/>
          </a:bodyPr>
          <a:lstStyle/>
          <a:p>
            <a:r>
              <a:rPr kumimoji="1" lang="ja-JP" altLang="en-US"/>
              <a:t>シンクロトロンテンプレート</a:t>
            </a:r>
          </a:p>
        </p:txBody>
      </p:sp>
      <p:sp>
        <p:nvSpPr>
          <p:cNvPr id="18" name="下矢印 17">
            <a:extLst>
              <a:ext uri="{FF2B5EF4-FFF2-40B4-BE49-F238E27FC236}">
                <a16:creationId xmlns:a16="http://schemas.microsoft.com/office/drawing/2014/main" id="{F8CB9C19-6A97-408A-B18F-2AC1FCEFD8B6}"/>
              </a:ext>
            </a:extLst>
          </p:cNvPr>
          <p:cNvSpPr/>
          <p:nvPr/>
        </p:nvSpPr>
        <p:spPr>
          <a:xfrm>
            <a:off x="808292" y="3029273"/>
            <a:ext cx="484632" cy="443751"/>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16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テキスト&#10;&#10;中程度の精度で自動的に生成された説明">
            <a:extLst>
              <a:ext uri="{FF2B5EF4-FFF2-40B4-BE49-F238E27FC236}">
                <a16:creationId xmlns:a16="http://schemas.microsoft.com/office/drawing/2014/main" id="{0B487A01-C0D2-FA09-343A-E1BF75E2AE0A}"/>
              </a:ext>
            </a:extLst>
          </p:cNvPr>
          <p:cNvPicPr>
            <a:picLocks noChangeAspect="1"/>
          </p:cNvPicPr>
          <p:nvPr/>
        </p:nvPicPr>
        <p:blipFill>
          <a:blip r:embed="rId2"/>
          <a:stretch>
            <a:fillRect/>
          </a:stretch>
        </p:blipFill>
        <p:spPr>
          <a:xfrm>
            <a:off x="2975401" y="719805"/>
            <a:ext cx="1499063" cy="428304"/>
          </a:xfrm>
          <a:prstGeom prst="rect">
            <a:avLst/>
          </a:prstGeom>
        </p:spPr>
      </p:pic>
      <p:sp>
        <p:nvSpPr>
          <p:cNvPr id="2" name="テキスト ボックス 1">
            <a:extLst>
              <a:ext uri="{FF2B5EF4-FFF2-40B4-BE49-F238E27FC236}">
                <a16:creationId xmlns:a16="http://schemas.microsoft.com/office/drawing/2014/main" id="{A43560C7-E0D2-26D6-508C-A78EEB858881}"/>
              </a:ext>
            </a:extLst>
          </p:cNvPr>
          <p:cNvSpPr txBox="1"/>
          <p:nvPr/>
        </p:nvSpPr>
        <p:spPr>
          <a:xfrm>
            <a:off x="0" y="0"/>
            <a:ext cx="12337032" cy="461665"/>
          </a:xfrm>
          <a:prstGeom prst="rect">
            <a:avLst/>
          </a:prstGeom>
          <a:noFill/>
        </p:spPr>
        <p:txBody>
          <a:bodyPr wrap="none" rtlCol="0">
            <a:spAutoFit/>
          </a:bodyPr>
          <a:lstStyle/>
          <a:p>
            <a:r>
              <a:rPr kumimoji="1" lang="ja-JP" altLang="en-US" sz="2400">
                <a:latin typeface="Toppan Bunkyu Midashi Gothic Extrabold" panose="020B0900000000000000" pitchFamily="34" charset="-128"/>
                <a:ea typeface="Toppan Bunkyu Midashi Gothic Extrabold" panose="020B0900000000000000" pitchFamily="34" charset="-128"/>
              </a:rPr>
              <a:t>パラメトリック除去：　</a:t>
            </a:r>
            <a:r>
              <a:rPr kumimoji="1" lang="en-US" altLang="ja-JP" sz="2400" dirty="0">
                <a:latin typeface="+mn-ea"/>
              </a:rPr>
              <a:t>CMB</a:t>
            </a:r>
            <a:r>
              <a:rPr kumimoji="1" lang="ja-JP" altLang="en-US" sz="2400">
                <a:latin typeface="+mn-ea"/>
              </a:rPr>
              <a:t>、前景成分、</a:t>
            </a:r>
            <a:r>
              <a:rPr kumimoji="1" lang="en-US" altLang="ja-JP" sz="2400" dirty="0">
                <a:latin typeface="+mn-ea"/>
              </a:rPr>
              <a:t>CMB</a:t>
            </a:r>
            <a:r>
              <a:rPr kumimoji="1" lang="ja-JP" altLang="en-US" sz="2400">
                <a:latin typeface="+mn-ea"/>
              </a:rPr>
              <a:t>パワースペクトル</a:t>
            </a:r>
            <a:r>
              <a:rPr lang="ja-JP" altLang="en-US" sz="2400">
                <a:latin typeface="+mn-ea"/>
              </a:rPr>
              <a:t>のベイズ推定を行う</a:t>
            </a:r>
            <a:endParaRPr kumimoji="1" lang="en-US" altLang="ja-JP" sz="2400" dirty="0">
              <a:latin typeface="+mn-ea"/>
            </a:endParaRPr>
          </a:p>
        </p:txBody>
      </p:sp>
      <p:pic>
        <p:nvPicPr>
          <p:cNvPr id="5" name="図 4" descr="テキスト&#10;&#10;自動的に生成された説明">
            <a:extLst>
              <a:ext uri="{FF2B5EF4-FFF2-40B4-BE49-F238E27FC236}">
                <a16:creationId xmlns:a16="http://schemas.microsoft.com/office/drawing/2014/main" id="{514A0EC8-ED6B-ADFA-C2DE-ECE0D21BEC2A}"/>
              </a:ext>
            </a:extLst>
          </p:cNvPr>
          <p:cNvPicPr>
            <a:picLocks noChangeAspect="1"/>
          </p:cNvPicPr>
          <p:nvPr/>
        </p:nvPicPr>
        <p:blipFill>
          <a:blip r:embed="rId3"/>
          <a:stretch>
            <a:fillRect/>
          </a:stretch>
        </p:blipFill>
        <p:spPr>
          <a:xfrm>
            <a:off x="0" y="2226312"/>
            <a:ext cx="3289300" cy="939800"/>
          </a:xfrm>
          <a:prstGeom prst="rect">
            <a:avLst/>
          </a:prstGeom>
        </p:spPr>
      </p:pic>
      <p:pic>
        <p:nvPicPr>
          <p:cNvPr id="7" name="図 6" descr="ダイアグラム が含まれている画像&#10;&#10;自動的に生成された説明">
            <a:extLst>
              <a:ext uri="{FF2B5EF4-FFF2-40B4-BE49-F238E27FC236}">
                <a16:creationId xmlns:a16="http://schemas.microsoft.com/office/drawing/2014/main" id="{E2DA37E3-C1BC-82E7-F764-C6E2CC188247}"/>
              </a:ext>
            </a:extLst>
          </p:cNvPr>
          <p:cNvPicPr>
            <a:picLocks noChangeAspect="1"/>
          </p:cNvPicPr>
          <p:nvPr/>
        </p:nvPicPr>
        <p:blipFill>
          <a:blip r:embed="rId4"/>
          <a:stretch>
            <a:fillRect/>
          </a:stretch>
        </p:blipFill>
        <p:spPr>
          <a:xfrm>
            <a:off x="0" y="3691889"/>
            <a:ext cx="6986016" cy="1483528"/>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75ACDD6-56C9-2C7E-C110-80DA1EFB2FE6}"/>
                  </a:ext>
                </a:extLst>
              </p:cNvPr>
              <p:cNvSpPr txBox="1"/>
              <p:nvPr/>
            </p:nvSpPr>
            <p:spPr>
              <a:xfrm>
                <a:off x="8484706" y="841887"/>
                <a:ext cx="2874441" cy="1477328"/>
              </a:xfrm>
              <a:prstGeom prst="rect">
                <a:avLst/>
              </a:prstGeom>
              <a:noFill/>
            </p:spPr>
            <p:txBody>
              <a:bodyPr wrap="none" rtlCol="0">
                <a:spAutoFit/>
              </a:bodyPr>
              <a:lstStyle/>
              <a:p>
                <a:r>
                  <a:rPr kumimoji="1" lang="ja-JP" altLang="en-US"/>
                  <a:t>データ　：　</a:t>
                </a:r>
                <a14:m>
                  <m:oMath xmlns:m="http://schemas.openxmlformats.org/officeDocument/2006/math">
                    <m:r>
                      <a:rPr kumimoji="1" lang="en-US" altLang="ja-JP" b="1" i="1" smtClean="0">
                        <a:latin typeface="Cambria Math" panose="02040503050406030204" pitchFamily="18" charset="0"/>
                      </a:rPr>
                      <m:t>𝒅</m:t>
                    </m:r>
                  </m:oMath>
                </a14:m>
                <a:endParaRPr kumimoji="1" lang="en-US" altLang="ja-JP" b="1" dirty="0"/>
              </a:p>
              <a:p>
                <a:endParaRPr lang="en-US" altLang="ja-JP" b="1" dirty="0"/>
              </a:p>
              <a:p>
                <a:r>
                  <a:rPr lang="ja-JP" altLang="en-US"/>
                  <a:t>信号マップ　：　</a:t>
                </a:r>
                <a:r>
                  <a:rPr kumimoji="1" lang="en-US" altLang="ja-JP" b="1" dirty="0"/>
                  <a:t> </a:t>
                </a:r>
                <a14:m>
                  <m:oMath xmlns:m="http://schemas.openxmlformats.org/officeDocument/2006/math">
                    <m:r>
                      <a:rPr kumimoji="1" lang="en-US" altLang="ja-JP" b="1" i="1" smtClean="0">
                        <a:latin typeface="Cambria Math" panose="02040503050406030204" pitchFamily="18" charset="0"/>
                      </a:rPr>
                      <m:t>𝒔</m:t>
                    </m:r>
                  </m:oMath>
                </a14:m>
                <a:endParaRPr kumimoji="1" lang="en-US" altLang="ja-JP" dirty="0"/>
              </a:p>
              <a:p>
                <a:endParaRPr lang="en-US" altLang="ja-JP" dirty="0"/>
              </a:p>
              <a:p>
                <a:r>
                  <a:rPr kumimoji="1" lang="ja-JP" altLang="en-US"/>
                  <a:t>前景マップ　：　</a:t>
                </a:r>
                <a:r>
                  <a:rPr kumimoji="1" lang="en-US" altLang="ja-JP" b="1" dirty="0"/>
                  <a:t> </a:t>
                </a:r>
                <a14:m>
                  <m:oMath xmlns:m="http://schemas.openxmlformats.org/officeDocument/2006/math">
                    <m:r>
                      <a:rPr kumimoji="1" lang="en-US" altLang="ja-JP" b="1" i="1" smtClean="0">
                        <a:latin typeface="Cambria Math" panose="02040503050406030204" pitchFamily="18" charset="0"/>
                      </a:rPr>
                      <m:t>𝒇</m:t>
                    </m:r>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𝑨</m:t>
                        </m:r>
                      </m:e>
                      <m:sub>
                        <m:r>
                          <a:rPr kumimoji="1" lang="en-US" altLang="ja-JP" b="1" i="1" smtClean="0">
                            <a:latin typeface="Cambria Math" panose="02040503050406030204" pitchFamily="18" charset="0"/>
                          </a:rPr>
                          <m:t>𝒊</m:t>
                        </m:r>
                      </m:sub>
                    </m:sSub>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𝜽</m:t>
                    </m:r>
                    <m:r>
                      <a:rPr kumimoji="1" lang="en-US" altLang="ja-JP" b="1" i="1" smtClean="0">
                        <a:latin typeface="Cambria Math" panose="02040503050406030204" pitchFamily="18" charset="0"/>
                      </a:rPr>
                      <m:t>)</m:t>
                    </m:r>
                  </m:oMath>
                </a14:m>
                <a:endParaRPr kumimoji="1" lang="ja-JP" altLang="en-US"/>
              </a:p>
            </p:txBody>
          </p:sp>
        </mc:Choice>
        <mc:Fallback xmlns="">
          <p:sp>
            <p:nvSpPr>
              <p:cNvPr id="9" name="テキスト ボックス 8">
                <a:extLst>
                  <a:ext uri="{FF2B5EF4-FFF2-40B4-BE49-F238E27FC236}">
                    <a16:creationId xmlns:a16="http://schemas.microsoft.com/office/drawing/2014/main" id="{F75ACDD6-56C9-2C7E-C110-80DA1EFB2FE6}"/>
                  </a:ext>
                </a:extLst>
              </p:cNvPr>
              <p:cNvSpPr txBox="1">
                <a:spLocks noRot="1" noChangeAspect="1" noMove="1" noResize="1" noEditPoints="1" noAdjustHandles="1" noChangeArrowheads="1" noChangeShapeType="1" noTextEdit="1"/>
              </p:cNvSpPr>
              <p:nvPr/>
            </p:nvSpPr>
            <p:spPr>
              <a:xfrm>
                <a:off x="8484706" y="841887"/>
                <a:ext cx="2874441" cy="1477328"/>
              </a:xfrm>
              <a:prstGeom prst="rect">
                <a:avLst/>
              </a:prstGeom>
              <a:blipFill>
                <a:blip r:embed="rId5"/>
                <a:stretch>
                  <a:fillRect l="-2203" t="-1709" b="-5983"/>
                </a:stretch>
              </a:blipFill>
            </p:spPr>
            <p:txBody>
              <a:bodyPr/>
              <a:lstStyle/>
              <a:p>
                <a:r>
                  <a:rPr lang="ja-JP" altLang="en-US">
                    <a:noFill/>
                  </a:rPr>
                  <a:t> </a:t>
                </a:r>
              </a:p>
            </p:txBody>
          </p:sp>
        </mc:Fallback>
      </mc:AlternateContent>
      <p:pic>
        <p:nvPicPr>
          <p:cNvPr id="12" name="図 11" descr="テキスト&#10;&#10;中程度の精度で自動的に生成された説明">
            <a:extLst>
              <a:ext uri="{FF2B5EF4-FFF2-40B4-BE49-F238E27FC236}">
                <a16:creationId xmlns:a16="http://schemas.microsoft.com/office/drawing/2014/main" id="{356A81BA-96FD-23D1-3792-9C79AC075238}"/>
              </a:ext>
            </a:extLst>
          </p:cNvPr>
          <p:cNvPicPr>
            <a:picLocks noChangeAspect="1"/>
          </p:cNvPicPr>
          <p:nvPr/>
        </p:nvPicPr>
        <p:blipFill>
          <a:blip r:embed="rId2"/>
          <a:stretch>
            <a:fillRect/>
          </a:stretch>
        </p:blipFill>
        <p:spPr>
          <a:xfrm>
            <a:off x="10226126" y="2448275"/>
            <a:ext cx="1689100" cy="482600"/>
          </a:xfrm>
          <a:prstGeom prst="rect">
            <a:avLst/>
          </a:prstGeom>
        </p:spPr>
      </p:pic>
      <p:sp>
        <p:nvSpPr>
          <p:cNvPr id="13" name="テキスト ボックス 12">
            <a:extLst>
              <a:ext uri="{FF2B5EF4-FFF2-40B4-BE49-F238E27FC236}">
                <a16:creationId xmlns:a16="http://schemas.microsoft.com/office/drawing/2014/main" id="{74F0D8BC-AE33-8396-6076-DE0684E08E3B}"/>
              </a:ext>
            </a:extLst>
          </p:cNvPr>
          <p:cNvSpPr txBox="1"/>
          <p:nvPr/>
        </p:nvSpPr>
        <p:spPr>
          <a:xfrm>
            <a:off x="8498742" y="2511546"/>
            <a:ext cx="1569660" cy="369332"/>
          </a:xfrm>
          <a:prstGeom prst="rect">
            <a:avLst/>
          </a:prstGeom>
          <a:noFill/>
        </p:spPr>
        <p:txBody>
          <a:bodyPr wrap="none" rtlCol="0">
            <a:spAutoFit/>
          </a:bodyPr>
          <a:lstStyle/>
          <a:p>
            <a:r>
              <a:rPr kumimoji="1" lang="ja-JP" altLang="en-US"/>
              <a:t>共同事後分布</a:t>
            </a:r>
          </a:p>
        </p:txBody>
      </p:sp>
      <p:sp>
        <p:nvSpPr>
          <p:cNvPr id="14" name="正方形/長方形 13">
            <a:extLst>
              <a:ext uri="{FF2B5EF4-FFF2-40B4-BE49-F238E27FC236}">
                <a16:creationId xmlns:a16="http://schemas.microsoft.com/office/drawing/2014/main" id="{22585B95-C45C-6078-C287-CABBC0ECA695}"/>
              </a:ext>
            </a:extLst>
          </p:cNvPr>
          <p:cNvSpPr/>
          <p:nvPr/>
        </p:nvSpPr>
        <p:spPr>
          <a:xfrm>
            <a:off x="8484706" y="608878"/>
            <a:ext cx="3463454" cy="237816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A21CBD5-BED1-5F34-252D-33D5078D177F}"/>
                  </a:ext>
                </a:extLst>
              </p:cNvPr>
              <p:cNvSpPr txBox="1"/>
              <p:nvPr/>
            </p:nvSpPr>
            <p:spPr>
              <a:xfrm>
                <a:off x="0" y="770275"/>
                <a:ext cx="8273355" cy="646331"/>
              </a:xfrm>
              <a:prstGeom prst="rect">
                <a:avLst/>
              </a:prstGeom>
              <a:noFill/>
            </p:spPr>
            <p:txBody>
              <a:bodyPr wrap="none" rtlCol="0">
                <a:spAutoFit/>
              </a:bodyPr>
              <a:lstStyle/>
              <a:p>
                <a:r>
                  <a:rPr lang="ja-JP" altLang="en-US"/>
                  <a:t>パラメータの共同事後分布　　　　　　　を計算することによって</a:t>
                </a:r>
                <a:endParaRPr lang="en-US" altLang="ja-JP" dirty="0"/>
              </a:p>
              <a:p>
                <a:r>
                  <a:rPr kumimoji="1" lang="ja-JP" altLang="en-US"/>
                  <a:t>データ</a:t>
                </a:r>
                <a14:m>
                  <m:oMath xmlns:m="http://schemas.openxmlformats.org/officeDocument/2006/math">
                    <m:r>
                      <a:rPr kumimoji="1" lang="en-US" altLang="ja-JP" b="1" i="1" smtClean="0">
                        <a:latin typeface="Cambria Math" panose="02040503050406030204" pitchFamily="18" charset="0"/>
                      </a:rPr>
                      <m:t>𝒅</m:t>
                    </m:r>
                  </m:oMath>
                </a14:m>
                <a:r>
                  <a:rPr kumimoji="1" lang="ja-JP" altLang="en-US"/>
                  <a:t>が与えられた時、信号マップ</a:t>
                </a:r>
                <a14:m>
                  <m:oMath xmlns:m="http://schemas.openxmlformats.org/officeDocument/2006/math">
                    <m:r>
                      <a:rPr kumimoji="1" lang="en-US" altLang="ja-JP" b="1" i="1" smtClean="0">
                        <a:latin typeface="Cambria Math" panose="02040503050406030204" pitchFamily="18" charset="0"/>
                      </a:rPr>
                      <m:t>𝒔</m:t>
                    </m:r>
                  </m:oMath>
                </a14:m>
                <a:r>
                  <a:rPr kumimoji="1" lang="ja-JP" altLang="en-US"/>
                  <a:t>と前景マップ</a:t>
                </a:r>
                <a14:m>
                  <m:oMath xmlns:m="http://schemas.openxmlformats.org/officeDocument/2006/math">
                    <m:r>
                      <a:rPr lang="en-US" altLang="ja-JP" b="1" i="1">
                        <a:latin typeface="Cambria Math" panose="02040503050406030204" pitchFamily="18" charset="0"/>
                      </a:rPr>
                      <m:t>𝒇</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𝑨</m:t>
                        </m:r>
                      </m:e>
                      <m:sub>
                        <m:r>
                          <a:rPr lang="en-US" altLang="ja-JP" b="1" i="1">
                            <a:latin typeface="Cambria Math" panose="02040503050406030204" pitchFamily="18" charset="0"/>
                          </a:rPr>
                          <m:t>𝒊</m:t>
                        </m:r>
                      </m:sub>
                    </m:sSub>
                    <m:r>
                      <a:rPr lang="en-US" altLang="ja-JP" b="1" i="1">
                        <a:latin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𝜽</m:t>
                    </m:r>
                    <m:r>
                      <a:rPr lang="en-US" altLang="ja-JP" b="1" i="1" smtClean="0">
                        <a:latin typeface="Cambria Math" panose="02040503050406030204" pitchFamily="18" charset="0"/>
                        <a:ea typeface="Cambria Math" panose="02040503050406030204" pitchFamily="18" charset="0"/>
                      </a:rPr>
                      <m:t>)</m:t>
                    </m:r>
                  </m:oMath>
                </a14:m>
                <a:r>
                  <a:rPr kumimoji="1" lang="ja-JP" altLang="en-US"/>
                  <a:t>を同時推定する</a:t>
                </a:r>
                <a:r>
                  <a:rPr lang="ja-JP" altLang="en-US"/>
                  <a:t>。</a:t>
                </a:r>
                <a:endParaRPr kumimoji="1" lang="ja-JP" altLang="en-US"/>
              </a:p>
            </p:txBody>
          </p:sp>
        </mc:Choice>
        <mc:Fallback xmlns="">
          <p:sp>
            <p:nvSpPr>
              <p:cNvPr id="15" name="テキスト ボックス 14">
                <a:extLst>
                  <a:ext uri="{FF2B5EF4-FFF2-40B4-BE49-F238E27FC236}">
                    <a16:creationId xmlns:a16="http://schemas.microsoft.com/office/drawing/2014/main" id="{AA21CBD5-BED1-5F34-252D-33D5078D177F}"/>
                  </a:ext>
                </a:extLst>
              </p:cNvPr>
              <p:cNvSpPr txBox="1">
                <a:spLocks noRot="1" noChangeAspect="1" noMove="1" noResize="1" noEditPoints="1" noAdjustHandles="1" noChangeArrowheads="1" noChangeShapeType="1" noTextEdit="1"/>
              </p:cNvSpPr>
              <p:nvPr/>
            </p:nvSpPr>
            <p:spPr>
              <a:xfrm>
                <a:off x="0" y="770275"/>
                <a:ext cx="8273355" cy="646331"/>
              </a:xfrm>
              <a:prstGeom prst="rect">
                <a:avLst/>
              </a:prstGeom>
              <a:blipFill>
                <a:blip r:embed="rId6"/>
                <a:stretch>
                  <a:fillRect l="-613" t="-3846" b="-13462"/>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C7E881-88B0-8BF4-C951-85BB66C1ACB5}"/>
              </a:ext>
            </a:extLst>
          </p:cNvPr>
          <p:cNvSpPr txBox="1"/>
          <p:nvPr/>
        </p:nvSpPr>
        <p:spPr>
          <a:xfrm>
            <a:off x="0" y="1926554"/>
            <a:ext cx="7109639" cy="369332"/>
          </a:xfrm>
          <a:prstGeom prst="rect">
            <a:avLst/>
          </a:prstGeom>
          <a:noFill/>
        </p:spPr>
        <p:txBody>
          <a:bodyPr wrap="none" rtlCol="0">
            <a:spAutoFit/>
          </a:bodyPr>
          <a:lstStyle/>
          <a:p>
            <a:r>
              <a:rPr kumimoji="1" lang="ja-JP" altLang="en-US"/>
              <a:t>共同分布は、</a:t>
            </a:r>
            <a:r>
              <a:rPr lang="ja-JP" altLang="en-US"/>
              <a:t>条件付き分布から以下のようにサンプリングされる。</a:t>
            </a:r>
            <a:endParaRPr kumimoji="1" lang="ja-JP" altLang="en-US"/>
          </a:p>
        </p:txBody>
      </p:sp>
      <p:sp>
        <p:nvSpPr>
          <p:cNvPr id="18" name="テキスト ボックス 17">
            <a:extLst>
              <a:ext uri="{FF2B5EF4-FFF2-40B4-BE49-F238E27FC236}">
                <a16:creationId xmlns:a16="http://schemas.microsoft.com/office/drawing/2014/main" id="{630F0007-6BEB-09C1-479D-D269483A6CB8}"/>
              </a:ext>
            </a:extLst>
          </p:cNvPr>
          <p:cNvSpPr txBox="1"/>
          <p:nvPr/>
        </p:nvSpPr>
        <p:spPr>
          <a:xfrm>
            <a:off x="0" y="3322557"/>
            <a:ext cx="7109639" cy="369332"/>
          </a:xfrm>
          <a:prstGeom prst="rect">
            <a:avLst/>
          </a:prstGeom>
          <a:noFill/>
        </p:spPr>
        <p:txBody>
          <a:bodyPr wrap="none" rtlCol="0">
            <a:spAutoFit/>
          </a:bodyPr>
          <a:lstStyle/>
          <a:p>
            <a:r>
              <a:rPr kumimoji="1" lang="ja-JP" altLang="en-US"/>
              <a:t>ベイズ定理よりガウス尤度を仮定、条件分布は以下のようになる</a:t>
            </a:r>
            <a:r>
              <a:rPr lang="ja-JP" altLang="en-US"/>
              <a:t>。</a:t>
            </a:r>
            <a:endParaRPr kumimoji="1" lang="en-US" altLang="ja-JP"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DE81B3D-F26C-3E7D-B520-C466D40D1A72}"/>
                  </a:ext>
                </a:extLst>
              </p:cNvPr>
              <p:cNvSpPr txBox="1"/>
              <p:nvPr/>
            </p:nvSpPr>
            <p:spPr>
              <a:xfrm>
                <a:off x="6956522" y="3203724"/>
                <a:ext cx="5235478" cy="1989391"/>
              </a:xfrm>
              <a:prstGeom prst="rect">
                <a:avLst/>
              </a:prstGeom>
              <a:noFill/>
              <a:ln>
                <a:solidFill>
                  <a:schemeClr val="accent2"/>
                </a:solidFill>
              </a:ln>
            </p:spPr>
            <p:txBody>
              <a:bodyPr wrap="square" rtlCol="0">
                <a:spAutoFit/>
              </a:bodyPr>
              <a:lstStyle/>
              <a:p>
                <a:r>
                  <a:rPr kumimoji="1" lang="ja-JP" altLang="en-US"/>
                  <a:t>ノイズの共分散行列　：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𝑵</m:t>
                        </m:r>
                      </m:e>
                      <m:sub>
                        <m:r>
                          <a:rPr kumimoji="1" lang="en-US" altLang="ja-JP" b="1" i="1" smtClean="0">
                            <a:latin typeface="Cambria Math" panose="02040503050406030204" pitchFamily="18" charset="0"/>
                            <a:ea typeface="Cambria Math" panose="02040503050406030204" pitchFamily="18" charset="0"/>
                          </a:rPr>
                          <m:t>𝝂</m:t>
                        </m:r>
                      </m:sub>
                    </m:sSub>
                  </m:oMath>
                </a14:m>
                <a:endParaRPr kumimoji="1" lang="en-US" altLang="ja-JP" b="1" dirty="0"/>
              </a:p>
              <a:p>
                <a:endParaRPr lang="en-US" altLang="ja-JP" b="1" dirty="0"/>
              </a:p>
              <a:p>
                <a:r>
                  <a:rPr lang="ja-JP" altLang="en-US"/>
                  <a:t>信号の共分散行列　：　</a:t>
                </a:r>
                <a:r>
                  <a:rPr kumimoji="1" lang="en-US" altLang="ja-JP" b="1" dirty="0"/>
                  <a:t> </a:t>
                </a:r>
                <a14:m>
                  <m:oMath xmlns:m="http://schemas.openxmlformats.org/officeDocument/2006/math">
                    <m:r>
                      <a:rPr kumimoji="1" lang="en-US" altLang="ja-JP" b="1" i="1" smtClean="0">
                        <a:latin typeface="Cambria Math" panose="02040503050406030204" pitchFamily="18" charset="0"/>
                      </a:rPr>
                      <m:t>𝑺</m:t>
                    </m:r>
                  </m:oMath>
                </a14:m>
                <a:r>
                  <a:rPr kumimoji="1" lang="ja-JP" altLang="en-US" dirty="0"/>
                  <a:t>　（</a:t>
                </a:r>
                <a:r>
                  <a:rPr kumimoji="1" lang="ja-JP" altLang="en-US"/>
                  <a:t>調和空間での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𝑙</m:t>
                        </m:r>
                      </m:sub>
                    </m:sSub>
                  </m:oMath>
                </a14:m>
                <a:r>
                  <a:rPr kumimoji="1" lang="ja-JP" altLang="en-US"/>
                  <a:t>）</a:t>
                </a:r>
                <a:endParaRPr kumimoji="1" lang="en-US" altLang="ja-JP" dirty="0"/>
              </a:p>
              <a:p>
                <a:endParaRPr lang="en-US" altLang="ja-JP" dirty="0"/>
              </a:p>
              <a:p>
                <a:r>
                  <a:rPr kumimoji="1" lang="ja-JP" altLang="en-US"/>
                  <a:t>サンプルから推定された信号の分散：　</a:t>
                </a:r>
                <a:r>
                  <a:rPr kumimoji="1" lang="en-US" altLang="ja-JP" b="1" dirty="0"/>
                  <a:t> </a:t>
                </a:r>
              </a:p>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𝜎</m:t>
                          </m:r>
                        </m:e>
                        <m:sub>
                          <m:r>
                            <a:rPr kumimoji="1" lang="en-US" altLang="ja-JP" b="0" i="1" smtClean="0">
                              <a:latin typeface="Cambria Math" panose="02040503050406030204" pitchFamily="18" charset="0"/>
                              <a:ea typeface="Cambria Math" panose="02040503050406030204" pitchFamily="18" charset="0"/>
                            </a:rPr>
                            <m:t>𝑙</m:t>
                          </m:r>
                        </m:sub>
                        <m:sup>
                          <m:r>
                            <a:rPr kumimoji="1" lang="en-US" altLang="ja-JP" b="0" i="1" smtClean="0">
                              <a:latin typeface="Cambria Math" panose="02040503050406030204" pitchFamily="18" charset="0"/>
                              <a:ea typeface="Cambria Math" panose="02040503050406030204" pitchFamily="18" charset="0"/>
                            </a:rPr>
                            <m:t>2</m:t>
                          </m:r>
                        </m:sup>
                      </m:sSubSup>
                      <m:r>
                        <a:rPr kumimoji="1" lang="en-US" altLang="ja-JP" b="0" i="1" smtClean="0">
                          <a:latin typeface="Cambria Math" panose="02040503050406030204" pitchFamily="18" charset="0"/>
                          <a:ea typeface="Cambria Math" panose="02040503050406030204" pitchFamily="18" charset="0"/>
                        </a:rPr>
                        <m:t>=</m:t>
                      </m:r>
                      <m:nary>
                        <m:naryPr>
                          <m:chr m:val="∑"/>
                          <m:limLoc m:val="subSup"/>
                          <m:supHide m:val="on"/>
                          <m:ctrlPr>
                            <a:rPr kumimoji="1" lang="en-US" altLang="ja-JP" i="1" smtClean="0">
                              <a:latin typeface="Cambria Math" panose="02040503050406030204" pitchFamily="18" charset="0"/>
                              <a:ea typeface="Cambria Math" panose="02040503050406030204" pitchFamily="18" charset="0"/>
                            </a:rPr>
                          </m:ctrlPr>
                        </m:naryPr>
                        <m:sub>
                          <m:r>
                            <m:rPr>
                              <m:brk m:alnAt="9"/>
                            </m:rPr>
                            <a:rPr kumimoji="1" lang="en-US" altLang="ja-JP" b="0" i="1" smtClean="0">
                              <a:latin typeface="Cambria Math" panose="02040503050406030204" pitchFamily="18" charset="0"/>
                              <a:ea typeface="Cambria Math" panose="02040503050406030204" pitchFamily="18" charset="0"/>
                            </a:rPr>
                            <m:t>𝑚</m:t>
                          </m:r>
                        </m:sub>
                        <m:sup/>
                        <m:e>
                          <m:sSup>
                            <m:sSupPr>
                              <m:ctrlPr>
                                <a:rPr kumimoji="1" lang="en-US" altLang="ja-JP" i="1" smtClean="0">
                                  <a:latin typeface="Cambria Math" panose="02040503050406030204" pitchFamily="18" charset="0"/>
                                  <a:ea typeface="Cambria Math" panose="02040503050406030204" pitchFamily="18" charset="0"/>
                                </a:rPr>
                              </m:ctrlPr>
                            </m:sSupPr>
                            <m:e>
                              <m:d>
                                <m:dPr>
                                  <m:begChr m:val="|"/>
                                  <m:endChr m:val="|"/>
                                  <m:ctrlPr>
                                    <a:rPr kumimoji="1" lang="en-US" altLang="ja-JP" i="1" smtClean="0">
                                      <a:latin typeface="Cambria Math" panose="02040503050406030204" pitchFamily="18" charset="0"/>
                                      <a:ea typeface="Cambria Math" panose="02040503050406030204" pitchFamily="18" charset="0"/>
                                    </a:rPr>
                                  </m:ctrlPr>
                                </m:dPr>
                                <m:e>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𝑙𝑚</m:t>
                                      </m:r>
                                    </m:sub>
                                  </m:sSub>
                                </m:e>
                              </m:d>
                            </m:e>
                            <m:sup>
                              <m:r>
                                <a:rPr kumimoji="1" lang="en-US" altLang="ja-JP" b="0" i="1" smtClean="0">
                                  <a:latin typeface="Cambria Math" panose="02040503050406030204" pitchFamily="18" charset="0"/>
                                  <a:ea typeface="Cambria Math" panose="02040503050406030204" pitchFamily="18" charset="0"/>
                                </a:rPr>
                                <m:t>2</m:t>
                              </m:r>
                            </m:sup>
                          </m:sSup>
                          <m:r>
                            <a:rPr kumimoji="1" lang="en-US" altLang="ja-JP" b="0" i="1" smtClean="0">
                              <a:latin typeface="Cambria Math" panose="02040503050406030204" pitchFamily="18" charset="0"/>
                              <a:ea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e>
                      </m:nary>
                    </m:oMath>
                  </m:oMathPara>
                </a14:m>
                <a:endParaRPr kumimoji="1" lang="ja-JP" altLang="en-US"/>
              </a:p>
            </p:txBody>
          </p:sp>
        </mc:Choice>
        <mc:Fallback xmlns="">
          <p:sp>
            <p:nvSpPr>
              <p:cNvPr id="21" name="テキスト ボックス 20">
                <a:extLst>
                  <a:ext uri="{FF2B5EF4-FFF2-40B4-BE49-F238E27FC236}">
                    <a16:creationId xmlns:a16="http://schemas.microsoft.com/office/drawing/2014/main" id="{8DE81B3D-F26C-3E7D-B520-C466D40D1A72}"/>
                  </a:ext>
                </a:extLst>
              </p:cNvPr>
              <p:cNvSpPr txBox="1">
                <a:spLocks noRot="1" noChangeAspect="1" noMove="1" noResize="1" noEditPoints="1" noAdjustHandles="1" noChangeArrowheads="1" noChangeShapeType="1" noTextEdit="1"/>
              </p:cNvSpPr>
              <p:nvPr/>
            </p:nvSpPr>
            <p:spPr>
              <a:xfrm>
                <a:off x="6956522" y="3203724"/>
                <a:ext cx="5235478" cy="1989391"/>
              </a:xfrm>
              <a:prstGeom prst="rect">
                <a:avLst/>
              </a:prstGeom>
              <a:blipFill>
                <a:blip r:embed="rId7"/>
                <a:stretch>
                  <a:fillRect l="-966" t="-1266" b="-70253"/>
                </a:stretch>
              </a:blipFill>
              <a:ln>
                <a:solidFill>
                  <a:schemeClr val="accent2"/>
                </a:solidFill>
              </a:ln>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58E17DA0-C9D2-E5DF-7075-6ACA153B518C}"/>
              </a:ext>
            </a:extLst>
          </p:cNvPr>
          <p:cNvSpPr txBox="1"/>
          <p:nvPr/>
        </p:nvSpPr>
        <p:spPr>
          <a:xfrm>
            <a:off x="6956522" y="5359767"/>
            <a:ext cx="1569660" cy="369332"/>
          </a:xfrm>
          <a:prstGeom prst="rect">
            <a:avLst/>
          </a:prstGeom>
          <a:noFill/>
        </p:spPr>
        <p:txBody>
          <a:bodyPr wrap="none" rtlCol="0">
            <a:spAutoFit/>
          </a:bodyPr>
          <a:lstStyle/>
          <a:p>
            <a:r>
              <a:rPr kumimoji="1" lang="ja-JP" altLang="en-US"/>
              <a:t>条件付き分布</a:t>
            </a:r>
          </a:p>
        </p:txBody>
      </p:sp>
      <p:sp>
        <p:nvSpPr>
          <p:cNvPr id="25" name="テキスト ボックス 24">
            <a:extLst>
              <a:ext uri="{FF2B5EF4-FFF2-40B4-BE49-F238E27FC236}">
                <a16:creationId xmlns:a16="http://schemas.microsoft.com/office/drawing/2014/main" id="{5B52B6A1-3550-8E61-46DE-29152C872A99}"/>
              </a:ext>
            </a:extLst>
          </p:cNvPr>
          <p:cNvSpPr txBox="1"/>
          <p:nvPr/>
        </p:nvSpPr>
        <p:spPr>
          <a:xfrm>
            <a:off x="9665791" y="5359767"/>
            <a:ext cx="2031325" cy="369332"/>
          </a:xfrm>
          <a:prstGeom prst="rect">
            <a:avLst/>
          </a:prstGeom>
          <a:noFill/>
        </p:spPr>
        <p:txBody>
          <a:bodyPr wrap="none" rtlCol="0">
            <a:spAutoFit/>
          </a:bodyPr>
          <a:lstStyle/>
          <a:p>
            <a:r>
              <a:rPr kumimoji="1" lang="ja-JP" altLang="en-US"/>
              <a:t>多変量ガウス分布</a:t>
            </a:r>
          </a:p>
        </p:txBody>
      </p:sp>
      <p:pic>
        <p:nvPicPr>
          <p:cNvPr id="27" name="図 26" descr="テキスト&#10;&#10;自動的に生成された説明">
            <a:extLst>
              <a:ext uri="{FF2B5EF4-FFF2-40B4-BE49-F238E27FC236}">
                <a16:creationId xmlns:a16="http://schemas.microsoft.com/office/drawing/2014/main" id="{7C63F66B-DB5C-C55F-D548-E1403091949D}"/>
              </a:ext>
            </a:extLst>
          </p:cNvPr>
          <p:cNvPicPr>
            <a:picLocks noChangeAspect="1"/>
          </p:cNvPicPr>
          <p:nvPr/>
        </p:nvPicPr>
        <p:blipFill>
          <a:blip r:embed="rId8"/>
          <a:stretch>
            <a:fillRect/>
          </a:stretch>
        </p:blipFill>
        <p:spPr>
          <a:xfrm>
            <a:off x="8562577" y="5359767"/>
            <a:ext cx="1155700" cy="1028700"/>
          </a:xfrm>
          <a:prstGeom prst="rect">
            <a:avLst/>
          </a:prstGeom>
        </p:spPr>
      </p:pic>
      <p:sp>
        <p:nvSpPr>
          <p:cNvPr id="28" name="テキスト ボックス 27">
            <a:extLst>
              <a:ext uri="{FF2B5EF4-FFF2-40B4-BE49-F238E27FC236}">
                <a16:creationId xmlns:a16="http://schemas.microsoft.com/office/drawing/2014/main" id="{E50CF4F9-06A2-034F-5873-D026432FF587}"/>
              </a:ext>
            </a:extLst>
          </p:cNvPr>
          <p:cNvSpPr txBox="1"/>
          <p:nvPr/>
        </p:nvSpPr>
        <p:spPr>
          <a:xfrm>
            <a:off x="9664264" y="5878034"/>
            <a:ext cx="1569660" cy="369332"/>
          </a:xfrm>
          <a:prstGeom prst="rect">
            <a:avLst/>
          </a:prstGeom>
          <a:noFill/>
        </p:spPr>
        <p:txBody>
          <a:bodyPr wrap="none" rtlCol="0">
            <a:spAutoFit/>
          </a:bodyPr>
          <a:lstStyle/>
          <a:p>
            <a:r>
              <a:rPr kumimoji="1" lang="ja-JP" altLang="en-US"/>
              <a:t>逆ガンマ分布</a:t>
            </a:r>
          </a:p>
        </p:txBody>
      </p:sp>
      <p:sp>
        <p:nvSpPr>
          <p:cNvPr id="29" name="テキスト ボックス 28">
            <a:extLst>
              <a:ext uri="{FF2B5EF4-FFF2-40B4-BE49-F238E27FC236}">
                <a16:creationId xmlns:a16="http://schemas.microsoft.com/office/drawing/2014/main" id="{55A7A662-DF6D-98C6-D1F0-B8A1D6184832}"/>
              </a:ext>
            </a:extLst>
          </p:cNvPr>
          <p:cNvSpPr txBox="1"/>
          <p:nvPr/>
        </p:nvSpPr>
        <p:spPr>
          <a:xfrm>
            <a:off x="-16081" y="6471361"/>
            <a:ext cx="4801314" cy="369332"/>
          </a:xfrm>
          <a:prstGeom prst="rect">
            <a:avLst/>
          </a:prstGeom>
          <a:noFill/>
        </p:spPr>
        <p:txBody>
          <a:bodyPr wrap="none" rtlCol="0">
            <a:spAutoFit/>
          </a:bodyPr>
          <a:lstStyle/>
          <a:p>
            <a:r>
              <a:rPr kumimoji="1" lang="ja-JP" altLang="en-US"/>
              <a:t>この手法においては</a:t>
            </a:r>
            <a:r>
              <a:rPr kumimoji="1" lang="ja-JP" altLang="en-US">
                <a:highlight>
                  <a:srgbClr val="FFFF00"/>
                </a:highlight>
              </a:rPr>
              <a:t>前景のモデリングが必要</a:t>
            </a:r>
          </a:p>
        </p:txBody>
      </p:sp>
      <p:sp>
        <p:nvSpPr>
          <p:cNvPr id="30" name="テキスト ボックス 29">
            <a:extLst>
              <a:ext uri="{FF2B5EF4-FFF2-40B4-BE49-F238E27FC236}">
                <a16:creationId xmlns:a16="http://schemas.microsoft.com/office/drawing/2014/main" id="{83F5BA92-B90C-64B5-DB75-D2BD90D300FE}"/>
              </a:ext>
            </a:extLst>
          </p:cNvPr>
          <p:cNvSpPr txBox="1"/>
          <p:nvPr/>
        </p:nvSpPr>
        <p:spPr>
          <a:xfrm>
            <a:off x="5318646" y="6471361"/>
            <a:ext cx="7013458" cy="369332"/>
          </a:xfrm>
          <a:prstGeom prst="rect">
            <a:avLst/>
          </a:prstGeom>
          <a:noFill/>
        </p:spPr>
        <p:txBody>
          <a:bodyPr wrap="none" rtlCol="0">
            <a:spAutoFit/>
          </a:bodyPr>
          <a:lstStyle/>
          <a:p>
            <a:r>
              <a:rPr kumimoji="1" lang="ja-JP" altLang="en-US"/>
              <a:t>結果が事前に仮定した前景モデルのパラメータの事前分布に敏感</a:t>
            </a:r>
          </a:p>
        </p:txBody>
      </p:sp>
      <p:sp>
        <p:nvSpPr>
          <p:cNvPr id="31" name="右矢印 30">
            <a:extLst>
              <a:ext uri="{FF2B5EF4-FFF2-40B4-BE49-F238E27FC236}">
                <a16:creationId xmlns:a16="http://schemas.microsoft.com/office/drawing/2014/main" id="{6AC12E29-2EE4-80C1-583D-6AD021C0F1A2}"/>
              </a:ext>
            </a:extLst>
          </p:cNvPr>
          <p:cNvSpPr/>
          <p:nvPr/>
        </p:nvSpPr>
        <p:spPr>
          <a:xfrm>
            <a:off x="4785233" y="6356061"/>
            <a:ext cx="578052"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3074FA82-44D8-3B3A-13C6-02EEB0F75CEC}"/>
              </a:ext>
            </a:extLst>
          </p:cNvPr>
          <p:cNvSpPr/>
          <p:nvPr/>
        </p:nvSpPr>
        <p:spPr>
          <a:xfrm>
            <a:off x="6956522" y="5269087"/>
            <a:ext cx="5235478" cy="121997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FD03475-308B-47B6-17A4-B57687E9F758}"/>
              </a:ext>
            </a:extLst>
          </p:cNvPr>
          <p:cNvSpPr txBox="1"/>
          <p:nvPr/>
        </p:nvSpPr>
        <p:spPr>
          <a:xfrm>
            <a:off x="-16081" y="5290106"/>
            <a:ext cx="5493812" cy="369332"/>
          </a:xfrm>
          <a:prstGeom prst="rect">
            <a:avLst/>
          </a:prstGeom>
          <a:noFill/>
        </p:spPr>
        <p:txBody>
          <a:bodyPr wrap="none" rtlCol="0">
            <a:spAutoFit/>
          </a:bodyPr>
          <a:lstStyle/>
          <a:p>
            <a:r>
              <a:rPr lang="ja-JP" altLang="en-US"/>
              <a:t>この手法は前景パラメータの最良推定値が得られる</a:t>
            </a:r>
            <a:endParaRPr kumimoji="1" lang="ja-JP" altLang="en-US"/>
          </a:p>
        </p:txBody>
      </p:sp>
      <p:sp>
        <p:nvSpPr>
          <p:cNvPr id="34" name="下矢印 33">
            <a:extLst>
              <a:ext uri="{FF2B5EF4-FFF2-40B4-BE49-F238E27FC236}">
                <a16:creationId xmlns:a16="http://schemas.microsoft.com/office/drawing/2014/main" id="{97A74409-FA7A-6619-159B-5088B81D7FF0}"/>
              </a:ext>
            </a:extLst>
          </p:cNvPr>
          <p:cNvSpPr/>
          <p:nvPr/>
        </p:nvSpPr>
        <p:spPr>
          <a:xfrm>
            <a:off x="2384576" y="5625246"/>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C9CE1F0-4521-B56D-E1E6-E3CF138745EB}"/>
              </a:ext>
            </a:extLst>
          </p:cNvPr>
          <p:cNvSpPr txBox="1"/>
          <p:nvPr/>
        </p:nvSpPr>
        <p:spPr>
          <a:xfrm>
            <a:off x="535727" y="6019961"/>
            <a:ext cx="3877985" cy="369332"/>
          </a:xfrm>
          <a:prstGeom prst="rect">
            <a:avLst/>
          </a:prstGeom>
          <a:noFill/>
        </p:spPr>
        <p:txBody>
          <a:bodyPr wrap="none" rtlCol="0">
            <a:spAutoFit/>
          </a:bodyPr>
          <a:lstStyle/>
          <a:p>
            <a:r>
              <a:rPr kumimoji="1" lang="ja-JP" altLang="en-US"/>
              <a:t>除去ではなく</a:t>
            </a:r>
            <a:r>
              <a:rPr kumimoji="1" lang="ja-JP" altLang="en-US">
                <a:highlight>
                  <a:srgbClr val="FFFF00"/>
                </a:highlight>
              </a:rPr>
              <a:t>前景の成分分離が可能</a:t>
            </a:r>
          </a:p>
        </p:txBody>
      </p:sp>
    </p:spTree>
    <p:extLst>
      <p:ext uri="{BB962C8B-B14F-4D97-AF65-F5344CB8AC3E}">
        <p14:creationId xmlns:p14="http://schemas.microsoft.com/office/powerpoint/2010/main" val="14701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340038-7795-1418-A4DA-9E001E3E8AB0}"/>
              </a:ext>
            </a:extLst>
          </p:cNvPr>
          <p:cNvSpPr txBox="1"/>
          <p:nvPr/>
        </p:nvSpPr>
        <p:spPr>
          <a:xfrm>
            <a:off x="0" y="0"/>
            <a:ext cx="12192000" cy="830997"/>
          </a:xfrm>
          <a:prstGeom prst="rect">
            <a:avLst/>
          </a:prstGeom>
          <a:noFill/>
        </p:spPr>
        <p:txBody>
          <a:bodyPr wrap="square" rtlCol="0">
            <a:spAutoFit/>
          </a:bodyPr>
          <a:lstStyle/>
          <a:p>
            <a:r>
              <a:rPr kumimoji="1" lang="ja-JP" altLang="en-US" sz="2400">
                <a:latin typeface="Toppan Bunkyu Midashi Gothic Extrabold" panose="020B0900000000000000" pitchFamily="34" charset="-128"/>
                <a:ea typeface="Toppan Bunkyu Midashi Gothic Extrabold" panose="020B0900000000000000" pitchFamily="34" charset="-128"/>
              </a:rPr>
              <a:t>ノンパラメトリック除去：</a:t>
            </a:r>
            <a:r>
              <a:rPr kumimoji="1" lang="ja-JP" altLang="en-US" sz="2400">
                <a:latin typeface="+mn-ea"/>
              </a:rPr>
              <a:t>前景に関する情報が乏しい時にシンプルで強力　　　　　　　　　　　　　　　　　</a:t>
            </a:r>
            <a:endParaRPr kumimoji="1" lang="en-US" altLang="ja-JP" sz="2400" dirty="0">
              <a:latin typeface="+mn-ea"/>
            </a:endParaRPr>
          </a:p>
          <a:p>
            <a:r>
              <a:rPr kumimoji="1" lang="en-US" altLang="ja-JP" sz="2400" dirty="0">
                <a:latin typeface="Toppan Bunkyu Midashi Gothic Extrabold" panose="020B0900000000000000" pitchFamily="34" charset="-128"/>
                <a:ea typeface="Toppan Bunkyu Midashi Gothic Extrabold" panose="020B0900000000000000" pitchFamily="34" charset="-128"/>
              </a:rPr>
              <a:t>     </a:t>
            </a:r>
            <a:r>
              <a:rPr kumimoji="1" lang="ja-JP" altLang="en-US" sz="2400">
                <a:latin typeface="Toppan Bunkyu Midashi Gothic Extrabold" panose="020B0900000000000000" pitchFamily="34" charset="-128"/>
                <a:ea typeface="Toppan Bunkyu Midashi Gothic Extrabold" panose="020B0900000000000000" pitchFamily="34" charset="-128"/>
              </a:rPr>
              <a:t>内部線形結合（</a:t>
            </a:r>
            <a:r>
              <a:rPr kumimoji="1" lang="en-US" altLang="ja-JP" sz="2400" dirty="0">
                <a:latin typeface="Toppan Bunkyu Midashi Gothic Extrabold" panose="020B0900000000000000" pitchFamily="34" charset="-128"/>
                <a:ea typeface="Toppan Bunkyu Midashi Gothic Extrabold" panose="020B0900000000000000" pitchFamily="34" charset="-128"/>
              </a:rPr>
              <a:t>ILC)</a:t>
            </a:r>
            <a:endParaRPr kumimoji="1" lang="ja-JP" altLang="en-US" sz="2400">
              <a:latin typeface="Toppan Bunkyu Midashi Gothic Extrabold" panose="020B0900000000000000" pitchFamily="34" charset="-128"/>
              <a:ea typeface="Toppan Bunkyu Midashi Gothic Extrabold" panose="020B0900000000000000" pitchFamily="34" charset="-128"/>
            </a:endParaRPr>
          </a:p>
        </p:txBody>
      </p:sp>
      <p:sp>
        <p:nvSpPr>
          <p:cNvPr id="3" name="テキスト ボックス 2">
            <a:extLst>
              <a:ext uri="{FF2B5EF4-FFF2-40B4-BE49-F238E27FC236}">
                <a16:creationId xmlns:a16="http://schemas.microsoft.com/office/drawing/2014/main" id="{A52556CF-D78A-7AFD-D212-7022F62D6C9D}"/>
              </a:ext>
            </a:extLst>
          </p:cNvPr>
          <p:cNvSpPr txBox="1"/>
          <p:nvPr/>
        </p:nvSpPr>
        <p:spPr>
          <a:xfrm>
            <a:off x="0" y="1121664"/>
            <a:ext cx="7468711" cy="369332"/>
          </a:xfrm>
          <a:prstGeom prst="rect">
            <a:avLst/>
          </a:prstGeom>
          <a:noFill/>
        </p:spPr>
        <p:txBody>
          <a:bodyPr wrap="none" rtlCol="0">
            <a:spAutoFit/>
          </a:bodyPr>
          <a:lstStyle/>
          <a:p>
            <a:r>
              <a:rPr kumimoji="1" lang="ja-JP" altLang="en-US"/>
              <a:t>仮定　：　</a:t>
            </a:r>
            <a:r>
              <a:rPr kumimoji="1" lang="en-US" altLang="ja-JP" dirty="0"/>
              <a:t>CMB</a:t>
            </a:r>
            <a:r>
              <a:rPr kumimoji="1" lang="ja-JP" altLang="en-US"/>
              <a:t>が黒体スペクトルに従い、</a:t>
            </a:r>
            <a:r>
              <a:rPr kumimoji="1" lang="en-US" altLang="ja-JP" dirty="0"/>
              <a:t>CMB</a:t>
            </a:r>
            <a:r>
              <a:rPr kumimoji="1" lang="ja-JP" altLang="en-US"/>
              <a:t>と前景が相関なし　</a:t>
            </a:r>
          </a:p>
        </p:txBody>
      </p:sp>
      <p:sp>
        <p:nvSpPr>
          <p:cNvPr id="4" name="下矢印 3">
            <a:extLst>
              <a:ext uri="{FF2B5EF4-FFF2-40B4-BE49-F238E27FC236}">
                <a16:creationId xmlns:a16="http://schemas.microsoft.com/office/drawing/2014/main" id="{6EA4D0E4-65D6-2D91-77C0-743BE31B4F46}"/>
              </a:ext>
            </a:extLst>
          </p:cNvPr>
          <p:cNvSpPr/>
          <p:nvPr/>
        </p:nvSpPr>
        <p:spPr>
          <a:xfrm>
            <a:off x="2360192" y="1490996"/>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94A653-5622-F6CC-715C-F92DC647F6FE}"/>
              </a:ext>
            </a:extLst>
          </p:cNvPr>
          <p:cNvSpPr txBox="1"/>
          <p:nvPr/>
        </p:nvSpPr>
        <p:spPr>
          <a:xfrm>
            <a:off x="1109754" y="1931149"/>
            <a:ext cx="3207929" cy="369332"/>
          </a:xfrm>
          <a:prstGeom prst="rect">
            <a:avLst/>
          </a:prstGeom>
          <a:noFill/>
        </p:spPr>
        <p:txBody>
          <a:bodyPr wrap="none" rtlCol="0">
            <a:spAutoFit/>
          </a:bodyPr>
          <a:lstStyle/>
          <a:p>
            <a:r>
              <a:rPr lang="ja-JP" altLang="en-US"/>
              <a:t>各周波数</a:t>
            </a:r>
            <a:r>
              <a:rPr lang="en-US" altLang="ja-JP" dirty="0" err="1"/>
              <a:t>ch</a:t>
            </a:r>
            <a:r>
              <a:rPr lang="ja-JP" altLang="en-US"/>
              <a:t>に等しく寄与する</a:t>
            </a:r>
            <a:endParaRPr kumimoji="1" lang="ja-JP" altLang="en-US"/>
          </a:p>
        </p:txBody>
      </p:sp>
      <p:sp>
        <p:nvSpPr>
          <p:cNvPr id="7" name="右中かっこ 6">
            <a:extLst>
              <a:ext uri="{FF2B5EF4-FFF2-40B4-BE49-F238E27FC236}">
                <a16:creationId xmlns:a16="http://schemas.microsoft.com/office/drawing/2014/main" id="{FE58E73D-A5E7-40D5-0E60-8C23DC0B010E}"/>
              </a:ext>
            </a:extLst>
          </p:cNvPr>
          <p:cNvSpPr/>
          <p:nvPr/>
        </p:nvSpPr>
        <p:spPr>
          <a:xfrm>
            <a:off x="6677875" y="905677"/>
            <a:ext cx="551634" cy="1610790"/>
          </a:xfrm>
          <a:prstGeom prst="rightBrace">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9264A0-830E-4BCC-5D0B-1559E59C35EB}"/>
              </a:ext>
            </a:extLst>
          </p:cNvPr>
          <p:cNvSpPr txBox="1"/>
          <p:nvPr/>
        </p:nvSpPr>
        <p:spPr>
          <a:xfrm>
            <a:off x="7290487" y="1251468"/>
            <a:ext cx="4901514" cy="1200329"/>
          </a:xfrm>
          <a:prstGeom prst="rect">
            <a:avLst/>
          </a:prstGeom>
          <a:noFill/>
          <a:ln>
            <a:solidFill>
              <a:schemeClr val="accent2"/>
            </a:solidFill>
          </a:ln>
        </p:spPr>
        <p:txBody>
          <a:bodyPr wrap="square" rtlCol="0">
            <a:spAutoFit/>
          </a:bodyPr>
          <a:lstStyle/>
          <a:p>
            <a:r>
              <a:rPr lang="ja-JP" altLang="en-US"/>
              <a:t>観測値</a:t>
            </a:r>
            <a:r>
              <a:rPr kumimoji="1" lang="ja-JP" altLang="en-US"/>
              <a:t>に対して重みを作用させ、前景を打ち消し</a:t>
            </a:r>
            <a:r>
              <a:rPr lang="en-US" altLang="ja-JP" dirty="0"/>
              <a:t>CMB</a:t>
            </a:r>
            <a:r>
              <a:rPr lang="ja-JP" altLang="en-US"/>
              <a:t>成分を変えないように選んだ重みは</a:t>
            </a:r>
            <a:r>
              <a:rPr kumimoji="1" lang="ja-JP" altLang="en-US"/>
              <a:t>線形結合マップの合計最小分散を持つという考え方</a:t>
            </a:r>
          </a:p>
        </p:txBody>
      </p:sp>
      <p:pic>
        <p:nvPicPr>
          <p:cNvPr id="10" name="図 9" descr="ダイアグラム&#10;&#10;低い精度で自動的に生成された説明">
            <a:extLst>
              <a:ext uri="{FF2B5EF4-FFF2-40B4-BE49-F238E27FC236}">
                <a16:creationId xmlns:a16="http://schemas.microsoft.com/office/drawing/2014/main" id="{78DDECB4-E5C0-67B2-0434-3E9D9AAF4BF5}"/>
              </a:ext>
            </a:extLst>
          </p:cNvPr>
          <p:cNvPicPr>
            <a:picLocks noChangeAspect="1"/>
          </p:cNvPicPr>
          <p:nvPr/>
        </p:nvPicPr>
        <p:blipFill>
          <a:blip r:embed="rId2"/>
          <a:stretch>
            <a:fillRect/>
          </a:stretch>
        </p:blipFill>
        <p:spPr>
          <a:xfrm>
            <a:off x="609600" y="3810020"/>
            <a:ext cx="2717800" cy="406400"/>
          </a:xfrm>
          <a:prstGeom prst="rect">
            <a:avLst/>
          </a:prstGeom>
        </p:spPr>
      </p:pic>
      <p:pic>
        <p:nvPicPr>
          <p:cNvPr id="12" name="図 11" descr="テキスト&#10;&#10;低い精度で自動的に生成された説明">
            <a:extLst>
              <a:ext uri="{FF2B5EF4-FFF2-40B4-BE49-F238E27FC236}">
                <a16:creationId xmlns:a16="http://schemas.microsoft.com/office/drawing/2014/main" id="{1691A20F-C527-C552-15FA-6FE0A8B89F14}"/>
              </a:ext>
            </a:extLst>
          </p:cNvPr>
          <p:cNvPicPr>
            <a:picLocks noChangeAspect="1"/>
          </p:cNvPicPr>
          <p:nvPr/>
        </p:nvPicPr>
        <p:blipFill>
          <a:blip r:embed="rId3"/>
          <a:stretch>
            <a:fillRect/>
          </a:stretch>
        </p:blipFill>
        <p:spPr>
          <a:xfrm>
            <a:off x="0" y="4566904"/>
            <a:ext cx="1968500" cy="444500"/>
          </a:xfrm>
          <a:prstGeom prst="rect">
            <a:avLst/>
          </a:prstGeom>
        </p:spPr>
      </p:pic>
      <p:pic>
        <p:nvPicPr>
          <p:cNvPr id="14" name="図 13" descr="テキスト&#10;&#10;自動的に生成された説明">
            <a:extLst>
              <a:ext uri="{FF2B5EF4-FFF2-40B4-BE49-F238E27FC236}">
                <a16:creationId xmlns:a16="http://schemas.microsoft.com/office/drawing/2014/main" id="{E603DFCD-D621-6E6B-86BA-318695BC9AD8}"/>
              </a:ext>
            </a:extLst>
          </p:cNvPr>
          <p:cNvPicPr>
            <a:picLocks noChangeAspect="1"/>
          </p:cNvPicPr>
          <p:nvPr/>
        </p:nvPicPr>
        <p:blipFill>
          <a:blip r:embed="rId4"/>
          <a:stretch>
            <a:fillRect/>
          </a:stretch>
        </p:blipFill>
        <p:spPr>
          <a:xfrm>
            <a:off x="0" y="5650096"/>
            <a:ext cx="1930400" cy="1028700"/>
          </a:xfrm>
          <a:prstGeom prst="rect">
            <a:avLst/>
          </a:prstGeom>
        </p:spPr>
      </p:pic>
      <p:pic>
        <p:nvPicPr>
          <p:cNvPr id="16" name="図 15" descr="時計 が含まれている画像&#10;&#10;自動的に生成された説明">
            <a:extLst>
              <a:ext uri="{FF2B5EF4-FFF2-40B4-BE49-F238E27FC236}">
                <a16:creationId xmlns:a16="http://schemas.microsoft.com/office/drawing/2014/main" id="{1529F135-4343-A02C-0133-CE12CCFA9D73}"/>
              </a:ext>
            </a:extLst>
          </p:cNvPr>
          <p:cNvPicPr>
            <a:picLocks noChangeAspect="1"/>
          </p:cNvPicPr>
          <p:nvPr/>
        </p:nvPicPr>
        <p:blipFill>
          <a:blip r:embed="rId5"/>
          <a:stretch>
            <a:fillRect/>
          </a:stretch>
        </p:blipFill>
        <p:spPr>
          <a:xfrm>
            <a:off x="2487322" y="5878696"/>
            <a:ext cx="3048000" cy="800100"/>
          </a:xfrm>
          <a:prstGeom prst="rect">
            <a:avLst/>
          </a:prstGeom>
        </p:spPr>
      </p:pic>
      <p:sp>
        <p:nvSpPr>
          <p:cNvPr id="20" name="下矢印 19">
            <a:extLst>
              <a:ext uri="{FF2B5EF4-FFF2-40B4-BE49-F238E27FC236}">
                <a16:creationId xmlns:a16="http://schemas.microsoft.com/office/drawing/2014/main" id="{1AAFA222-39EB-CBAC-C522-4268712CA7D2}"/>
              </a:ext>
            </a:extLst>
          </p:cNvPr>
          <p:cNvSpPr/>
          <p:nvPr/>
        </p:nvSpPr>
        <p:spPr>
          <a:xfrm>
            <a:off x="9347385" y="2509940"/>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053EE3A-7B50-787F-96A8-4E226382FF8C}"/>
              </a:ext>
            </a:extLst>
          </p:cNvPr>
          <p:cNvSpPr txBox="1"/>
          <p:nvPr/>
        </p:nvSpPr>
        <p:spPr>
          <a:xfrm>
            <a:off x="7290487" y="3033327"/>
            <a:ext cx="4901514" cy="646331"/>
          </a:xfrm>
          <a:prstGeom prst="rect">
            <a:avLst/>
          </a:prstGeom>
          <a:noFill/>
          <a:ln>
            <a:solidFill>
              <a:schemeClr val="accent2"/>
            </a:solidFill>
          </a:ln>
        </p:spPr>
        <p:txBody>
          <a:bodyPr wrap="square" rtlCol="0">
            <a:spAutoFit/>
          </a:bodyPr>
          <a:lstStyle/>
          <a:p>
            <a:r>
              <a:rPr lang="ja-JP" altLang="en-US"/>
              <a:t>分散を最小にするような重みを選ぶ、前景がうまく取り除かれる</a:t>
            </a:r>
            <a:endParaRPr kumimoji="1" lang="ja-JP" altLang="en-US"/>
          </a:p>
        </p:txBody>
      </p:sp>
      <p:sp>
        <p:nvSpPr>
          <p:cNvPr id="22" name="テキスト ボックス 21">
            <a:extLst>
              <a:ext uri="{FF2B5EF4-FFF2-40B4-BE49-F238E27FC236}">
                <a16:creationId xmlns:a16="http://schemas.microsoft.com/office/drawing/2014/main" id="{A069C789-38C9-2676-D417-A30BE6DD8152}"/>
              </a:ext>
            </a:extLst>
          </p:cNvPr>
          <p:cNvSpPr txBox="1"/>
          <p:nvPr/>
        </p:nvSpPr>
        <p:spPr>
          <a:xfrm>
            <a:off x="0" y="2448386"/>
            <a:ext cx="3861955" cy="369332"/>
          </a:xfrm>
          <a:prstGeom prst="rect">
            <a:avLst/>
          </a:prstGeom>
          <a:noFill/>
        </p:spPr>
        <p:txBody>
          <a:bodyPr wrap="none" rtlCol="0">
            <a:spAutoFit/>
          </a:bodyPr>
          <a:lstStyle/>
          <a:p>
            <a:r>
              <a:rPr kumimoji="1" lang="en-US" altLang="ja-JP" dirty="0"/>
              <a:t>ILC</a:t>
            </a:r>
            <a:r>
              <a:rPr kumimoji="1" lang="ja-JP" altLang="en-US"/>
              <a:t>モデル（</a:t>
            </a:r>
            <a:r>
              <a:rPr lang="en-US" altLang="ja-JP" dirty="0"/>
              <a:t>j</a:t>
            </a:r>
            <a:r>
              <a:rPr kumimoji="1" lang="ja-JP" altLang="en-US"/>
              <a:t>は各周波数</a:t>
            </a:r>
            <a:r>
              <a:rPr kumimoji="1" lang="en-US" altLang="ja-JP" dirty="0" err="1"/>
              <a:t>ch</a:t>
            </a:r>
            <a:r>
              <a:rPr lang="ja-JP" altLang="en-US"/>
              <a:t>に対応</a:t>
            </a:r>
            <a:r>
              <a:rPr kumimoji="1" lang="ja-JP" altLang="en-US"/>
              <a:t>）</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C0B916F-5E3F-4E6A-F10D-501DBB646795}"/>
                  </a:ext>
                </a:extLst>
              </p:cNvPr>
              <p:cNvSpPr txBox="1"/>
              <p:nvPr/>
            </p:nvSpPr>
            <p:spPr>
              <a:xfrm>
                <a:off x="3937000" y="2880462"/>
                <a:ext cx="3196644" cy="1477328"/>
              </a:xfrm>
              <a:prstGeom prst="rect">
                <a:avLst/>
              </a:prstGeom>
              <a:noFill/>
              <a:ln>
                <a:solidFill>
                  <a:schemeClr val="accent2"/>
                </a:solidFill>
              </a:ln>
            </p:spPr>
            <p:txBody>
              <a:bodyPr wrap="none" rtlCol="0">
                <a:spAutoFit/>
              </a:bodyPr>
              <a:lstStyle/>
              <a:p>
                <a:r>
                  <a:rPr kumimoji="1" lang="en-US" altLang="ja-JP" dirty="0"/>
                  <a:t>CMB</a:t>
                </a:r>
                <a:r>
                  <a:rPr kumimoji="1" lang="ja-JP" altLang="en-US"/>
                  <a:t>スペクトル　：　</a:t>
                </a:r>
                <a14:m>
                  <m:oMath xmlns:m="http://schemas.openxmlformats.org/officeDocument/2006/math">
                    <m:r>
                      <a:rPr kumimoji="1" lang="en-US" altLang="ja-JP" b="0" i="1" smtClean="0">
                        <a:latin typeface="Cambria Math" panose="02040503050406030204" pitchFamily="18" charset="0"/>
                      </a:rPr>
                      <m:t>𝑎</m:t>
                    </m:r>
                  </m:oMath>
                </a14:m>
                <a:endParaRPr kumimoji="1" lang="en-US" altLang="ja-JP" dirty="0"/>
              </a:p>
              <a:p>
                <a:endParaRPr lang="en-US" altLang="ja-JP" dirty="0"/>
              </a:p>
              <a:p>
                <a:r>
                  <a:rPr kumimoji="1" lang="ja-JP" altLang="en-US"/>
                  <a:t>前景とノイズ　：　</a:t>
                </a:r>
                <a:r>
                  <a:rPr kumimoji="1" lang="en-US" altLang="ja-JP" b="0" dirty="0"/>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oMath>
                </a14:m>
                <a:endParaRPr kumimoji="1" lang="en-US" altLang="ja-JP" dirty="0"/>
              </a:p>
              <a:p>
                <a:endParaRPr lang="en-US" altLang="ja-JP" dirty="0"/>
              </a:p>
              <a:p>
                <a:r>
                  <a:rPr lang="ja-JP" altLang="en-US"/>
                  <a:t>推定したい</a:t>
                </a:r>
                <a:r>
                  <a:rPr lang="en-US" altLang="ja-JP" dirty="0"/>
                  <a:t>CMB</a:t>
                </a:r>
                <a:r>
                  <a:rPr lang="ja-JP" altLang="en-US"/>
                  <a:t>信号　：　</a:t>
                </a:r>
                <a:r>
                  <a:rPr kumimoji="1" lang="en-US" altLang="ja-JP" b="0" dirty="0"/>
                  <a:t> </a:t>
                </a:r>
                <a14:m>
                  <m:oMath xmlns:m="http://schemas.openxmlformats.org/officeDocument/2006/math">
                    <m:r>
                      <a:rPr kumimoji="1" lang="en-US" altLang="ja-JP" b="0" i="1" smtClean="0">
                        <a:latin typeface="Cambria Math" panose="02040503050406030204" pitchFamily="18" charset="0"/>
                      </a:rPr>
                      <m:t>𝑠</m:t>
                    </m:r>
                  </m:oMath>
                </a14:m>
                <a:endParaRPr kumimoji="1" lang="ja-JP" altLang="en-US"/>
              </a:p>
            </p:txBody>
          </p:sp>
        </mc:Choice>
        <mc:Fallback xmlns="">
          <p:sp>
            <p:nvSpPr>
              <p:cNvPr id="23" name="テキスト ボックス 22">
                <a:extLst>
                  <a:ext uri="{FF2B5EF4-FFF2-40B4-BE49-F238E27FC236}">
                    <a16:creationId xmlns:a16="http://schemas.microsoft.com/office/drawing/2014/main" id="{8C0B916F-5E3F-4E6A-F10D-501DBB646795}"/>
                  </a:ext>
                </a:extLst>
              </p:cNvPr>
              <p:cNvSpPr txBox="1">
                <a:spLocks noRot="1" noChangeAspect="1" noMove="1" noResize="1" noEditPoints="1" noAdjustHandles="1" noChangeArrowheads="1" noChangeShapeType="1" noTextEdit="1"/>
              </p:cNvSpPr>
              <p:nvPr/>
            </p:nvSpPr>
            <p:spPr>
              <a:xfrm>
                <a:off x="3937000" y="2880462"/>
                <a:ext cx="3196644" cy="1477328"/>
              </a:xfrm>
              <a:prstGeom prst="rect">
                <a:avLst/>
              </a:prstGeom>
              <a:blipFill>
                <a:blip r:embed="rId6"/>
                <a:stretch>
                  <a:fillRect l="-1575" t="-1695" b="-5085"/>
                </a:stretch>
              </a:blipFill>
              <a:ln>
                <a:solidFill>
                  <a:schemeClr val="accent2"/>
                </a:solidFill>
              </a:ln>
            </p:spPr>
            <p:txBody>
              <a:bodyPr/>
              <a:lstStyle/>
              <a:p>
                <a:r>
                  <a:rPr lang="ja-JP" altLang="en-US">
                    <a:noFill/>
                  </a:rPr>
                  <a:t> </a:t>
                </a:r>
              </a:p>
            </p:txBody>
          </p:sp>
        </mc:Fallback>
      </mc:AlternateContent>
      <p:pic>
        <p:nvPicPr>
          <p:cNvPr id="25" name="図 24" descr="ダイアグラム&#10;&#10;自動的に生成された説明">
            <a:extLst>
              <a:ext uri="{FF2B5EF4-FFF2-40B4-BE49-F238E27FC236}">
                <a16:creationId xmlns:a16="http://schemas.microsoft.com/office/drawing/2014/main" id="{B607B4C8-FEAB-C26F-8B4A-4C9A7A855C8C}"/>
              </a:ext>
            </a:extLst>
          </p:cNvPr>
          <p:cNvPicPr>
            <a:picLocks noChangeAspect="1"/>
          </p:cNvPicPr>
          <p:nvPr/>
        </p:nvPicPr>
        <p:blipFill>
          <a:blip r:embed="rId7"/>
          <a:stretch>
            <a:fillRect/>
          </a:stretch>
        </p:blipFill>
        <p:spPr>
          <a:xfrm>
            <a:off x="31750" y="2880462"/>
            <a:ext cx="3873500" cy="533400"/>
          </a:xfrm>
          <a:prstGeom prst="rect">
            <a:avLst/>
          </a:prstGeom>
        </p:spPr>
      </p:pic>
      <p:sp>
        <p:nvSpPr>
          <p:cNvPr id="26" name="下矢印 25">
            <a:extLst>
              <a:ext uri="{FF2B5EF4-FFF2-40B4-BE49-F238E27FC236}">
                <a16:creationId xmlns:a16="http://schemas.microsoft.com/office/drawing/2014/main" id="{ADC47EAF-EFB8-105D-823B-DFDEDC899D8F}"/>
              </a:ext>
            </a:extLst>
          </p:cNvPr>
          <p:cNvSpPr/>
          <p:nvPr/>
        </p:nvSpPr>
        <p:spPr>
          <a:xfrm>
            <a:off x="1726184" y="3396295"/>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descr="挿絵, 時計 が含まれている画像&#10;&#10;自動的に生成された説明">
            <a:extLst>
              <a:ext uri="{FF2B5EF4-FFF2-40B4-BE49-F238E27FC236}">
                <a16:creationId xmlns:a16="http://schemas.microsoft.com/office/drawing/2014/main" id="{6B7AA5CC-0C82-168E-C6A9-E834B081670B}"/>
              </a:ext>
            </a:extLst>
          </p:cNvPr>
          <p:cNvPicPr>
            <a:picLocks noChangeAspect="1"/>
          </p:cNvPicPr>
          <p:nvPr/>
        </p:nvPicPr>
        <p:blipFill rotWithShape="1">
          <a:blip r:embed="rId8"/>
          <a:srcRect l="9119" t="-16667"/>
          <a:stretch/>
        </p:blipFill>
        <p:spPr>
          <a:xfrm>
            <a:off x="3445238" y="4505159"/>
            <a:ext cx="1038773" cy="444500"/>
          </a:xfrm>
          <a:prstGeom prst="rect">
            <a:avLst/>
          </a:prstGeom>
        </p:spPr>
      </p:pic>
      <p:sp>
        <p:nvSpPr>
          <p:cNvPr id="29" name="テキスト ボックス 28">
            <a:extLst>
              <a:ext uri="{FF2B5EF4-FFF2-40B4-BE49-F238E27FC236}">
                <a16:creationId xmlns:a16="http://schemas.microsoft.com/office/drawing/2014/main" id="{B915736C-0348-7C47-AD2B-313D4A86645C}"/>
              </a:ext>
            </a:extLst>
          </p:cNvPr>
          <p:cNvSpPr txBox="1"/>
          <p:nvPr/>
        </p:nvSpPr>
        <p:spPr>
          <a:xfrm>
            <a:off x="2290826" y="4642072"/>
            <a:ext cx="1107996" cy="369332"/>
          </a:xfrm>
          <a:prstGeom prst="rect">
            <a:avLst/>
          </a:prstGeom>
          <a:noFill/>
        </p:spPr>
        <p:txBody>
          <a:bodyPr wrap="none" rtlCol="0">
            <a:spAutoFit/>
          </a:bodyPr>
          <a:lstStyle/>
          <a:p>
            <a:r>
              <a:rPr kumimoji="1" lang="ja-JP" altLang="en-US"/>
              <a:t>制約条件</a:t>
            </a:r>
          </a:p>
        </p:txBody>
      </p:sp>
      <p:sp>
        <p:nvSpPr>
          <p:cNvPr id="31" name="正方形/長方形 30">
            <a:extLst>
              <a:ext uri="{FF2B5EF4-FFF2-40B4-BE49-F238E27FC236}">
                <a16:creationId xmlns:a16="http://schemas.microsoft.com/office/drawing/2014/main" id="{02A56C23-42A2-7EE7-506C-4019522D1219}"/>
              </a:ext>
            </a:extLst>
          </p:cNvPr>
          <p:cNvSpPr/>
          <p:nvPr/>
        </p:nvSpPr>
        <p:spPr>
          <a:xfrm>
            <a:off x="2330181" y="4649120"/>
            <a:ext cx="3539277" cy="300539"/>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7DCAE25-6DBD-5211-F53A-D6DE9264BB44}"/>
                  </a:ext>
                </a:extLst>
              </p:cNvPr>
              <p:cNvSpPr txBox="1"/>
              <p:nvPr/>
            </p:nvSpPr>
            <p:spPr>
              <a:xfrm>
                <a:off x="4628834" y="4619847"/>
                <a:ext cx="1010213" cy="369332"/>
              </a:xfrm>
              <a:prstGeom prst="rect">
                <a:avLst/>
              </a:prstGeom>
              <a:noFill/>
            </p:spPr>
            <p:txBody>
              <a:bodyPr wrap="none" rtlCol="0">
                <a:spAutoFit/>
              </a:bodyPr>
              <a:lstStyle/>
              <a:p>
                <a:r>
                  <a:rPr kumimoji="1" lang="en-US" altLang="ja-JP" dirty="0"/>
                  <a:t>(</a:t>
                </a:r>
                <a:r>
                  <a:rPr kumimoji="1" lang="ja-JP" altLang="en-US"/>
                  <a:t>重み</a:t>
                </a:r>
                <a14:m>
                  <m:oMath xmlns:m="http://schemas.openxmlformats.org/officeDocument/2006/math">
                    <m:r>
                      <a:rPr kumimoji="1" lang="en-US" altLang="ja-JP" b="1" i="1" smtClean="0">
                        <a:latin typeface="Cambria Math" panose="02040503050406030204" pitchFamily="18" charset="0"/>
                      </a:rPr>
                      <m:t>𝒘</m:t>
                    </m:r>
                  </m:oMath>
                </a14:m>
                <a:r>
                  <a:rPr kumimoji="1" lang="en-US" altLang="ja-JP" b="1" dirty="0"/>
                  <a:t>)</a:t>
                </a:r>
                <a:endParaRPr kumimoji="1" lang="ja-JP" altLang="en-US" b="1"/>
              </a:p>
            </p:txBody>
          </p:sp>
        </mc:Choice>
        <mc:Fallback xmlns="">
          <p:sp>
            <p:nvSpPr>
              <p:cNvPr id="32" name="テキスト ボックス 31">
                <a:extLst>
                  <a:ext uri="{FF2B5EF4-FFF2-40B4-BE49-F238E27FC236}">
                    <a16:creationId xmlns:a16="http://schemas.microsoft.com/office/drawing/2014/main" id="{27DCAE25-6DBD-5211-F53A-D6DE9264BB44}"/>
                  </a:ext>
                </a:extLst>
              </p:cNvPr>
              <p:cNvSpPr txBox="1">
                <a:spLocks noRot="1" noChangeAspect="1" noMove="1" noResize="1" noEditPoints="1" noAdjustHandles="1" noChangeArrowheads="1" noChangeShapeType="1" noTextEdit="1"/>
              </p:cNvSpPr>
              <p:nvPr/>
            </p:nvSpPr>
            <p:spPr>
              <a:xfrm>
                <a:off x="4628834" y="4619847"/>
                <a:ext cx="1010213" cy="369332"/>
              </a:xfrm>
              <a:prstGeom prst="rect">
                <a:avLst/>
              </a:prstGeom>
              <a:blipFill>
                <a:blip r:embed="rId10"/>
                <a:stretch>
                  <a:fillRect l="-4938" t="-6667" r="-3704" b="-26667"/>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00C2423-B921-26D6-F6A8-887C9FD7B935}"/>
              </a:ext>
            </a:extLst>
          </p:cNvPr>
          <p:cNvSpPr txBox="1"/>
          <p:nvPr/>
        </p:nvSpPr>
        <p:spPr>
          <a:xfrm>
            <a:off x="2037026" y="6091819"/>
            <a:ext cx="646331" cy="369332"/>
          </a:xfrm>
          <a:prstGeom prst="rect">
            <a:avLst/>
          </a:prstGeom>
          <a:noFill/>
        </p:spPr>
        <p:txBody>
          <a:bodyPr wrap="none" rtlCol="0">
            <a:spAutoFit/>
          </a:bodyPr>
          <a:lstStyle/>
          <a:p>
            <a:r>
              <a:rPr kumimoji="1" lang="ja-JP" altLang="en-US"/>
              <a:t>但し</a:t>
            </a:r>
          </a:p>
        </p:txBody>
      </p:sp>
      <p:sp>
        <p:nvSpPr>
          <p:cNvPr id="35" name="下矢印 34">
            <a:extLst>
              <a:ext uri="{FF2B5EF4-FFF2-40B4-BE49-F238E27FC236}">
                <a16:creationId xmlns:a16="http://schemas.microsoft.com/office/drawing/2014/main" id="{94ADFE72-DF9F-027E-F0F4-F20C13238998}"/>
              </a:ext>
            </a:extLst>
          </p:cNvPr>
          <p:cNvSpPr/>
          <p:nvPr/>
        </p:nvSpPr>
        <p:spPr>
          <a:xfrm>
            <a:off x="867438" y="5209943"/>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562B4DB-57AA-60B6-7906-5FDC1C4F42E2}"/>
                  </a:ext>
                </a:extLst>
              </p:cNvPr>
              <p:cNvSpPr txBox="1"/>
              <p:nvPr/>
            </p:nvSpPr>
            <p:spPr>
              <a:xfrm>
                <a:off x="1461497" y="5288125"/>
                <a:ext cx="355148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&lt;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𝑙𝑚</m:t>
                                </m:r>
                              </m:sub>
                            </m:sSub>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&gt;</m:t>
                    </m:r>
                  </m:oMath>
                </a14:m>
                <a:r>
                  <a:rPr kumimoji="1" lang="ja-JP" altLang="en-US"/>
                  <a:t>　の分散を最小にする</a:t>
                </a:r>
              </a:p>
            </p:txBody>
          </p:sp>
        </mc:Choice>
        <mc:Fallback xmlns="">
          <p:sp>
            <p:nvSpPr>
              <p:cNvPr id="36" name="テキスト ボックス 35">
                <a:extLst>
                  <a:ext uri="{FF2B5EF4-FFF2-40B4-BE49-F238E27FC236}">
                    <a16:creationId xmlns:a16="http://schemas.microsoft.com/office/drawing/2014/main" id="{6562B4DB-57AA-60B6-7906-5FDC1C4F42E2}"/>
                  </a:ext>
                </a:extLst>
              </p:cNvPr>
              <p:cNvSpPr txBox="1">
                <a:spLocks noRot="1" noChangeAspect="1" noMove="1" noResize="1" noEditPoints="1" noAdjustHandles="1" noChangeArrowheads="1" noChangeShapeType="1" noTextEdit="1"/>
              </p:cNvSpPr>
              <p:nvPr/>
            </p:nvSpPr>
            <p:spPr>
              <a:xfrm>
                <a:off x="1461497" y="5288125"/>
                <a:ext cx="3551485" cy="369332"/>
              </a:xfrm>
              <a:prstGeom prst="rect">
                <a:avLst/>
              </a:prstGeom>
              <a:blipFill>
                <a:blip r:embed="rId11"/>
                <a:stretch>
                  <a:fillRect t="-6667" r="-357" b="-26667"/>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59EE5CC8-AF1C-9D8D-11C2-D2AE0CA9E385}"/>
              </a:ext>
            </a:extLst>
          </p:cNvPr>
          <p:cNvSpPr txBox="1"/>
          <p:nvPr/>
        </p:nvSpPr>
        <p:spPr>
          <a:xfrm>
            <a:off x="5226908" y="6091819"/>
            <a:ext cx="3185487" cy="369332"/>
          </a:xfrm>
          <a:prstGeom prst="rect">
            <a:avLst/>
          </a:prstGeom>
          <a:noFill/>
        </p:spPr>
        <p:txBody>
          <a:bodyPr wrap="none" rtlCol="0">
            <a:spAutoFit/>
          </a:bodyPr>
          <a:lstStyle/>
          <a:p>
            <a:r>
              <a:rPr kumimoji="1" lang="ja-JP" altLang="en-US"/>
              <a:t>（クロスパワースペクトル）</a:t>
            </a:r>
          </a:p>
        </p:txBody>
      </p:sp>
      <p:sp>
        <p:nvSpPr>
          <p:cNvPr id="38" name="テキスト ボックス 37">
            <a:extLst>
              <a:ext uri="{FF2B5EF4-FFF2-40B4-BE49-F238E27FC236}">
                <a16:creationId xmlns:a16="http://schemas.microsoft.com/office/drawing/2014/main" id="{4FDA4D5A-A84A-7135-DDA3-1373675515FA}"/>
              </a:ext>
            </a:extLst>
          </p:cNvPr>
          <p:cNvSpPr txBox="1"/>
          <p:nvPr/>
        </p:nvSpPr>
        <p:spPr>
          <a:xfrm>
            <a:off x="7326566" y="4261188"/>
            <a:ext cx="4865434" cy="923330"/>
          </a:xfrm>
          <a:prstGeom prst="rect">
            <a:avLst/>
          </a:prstGeom>
          <a:noFill/>
          <a:ln>
            <a:solidFill>
              <a:schemeClr val="accent2"/>
            </a:solidFill>
          </a:ln>
        </p:spPr>
        <p:txBody>
          <a:bodyPr wrap="none" rtlCol="0">
            <a:spAutoFit/>
          </a:bodyPr>
          <a:lstStyle/>
          <a:p>
            <a:r>
              <a:rPr kumimoji="1" lang="ja-JP" altLang="en-US"/>
              <a:t>この手法では</a:t>
            </a:r>
            <a:r>
              <a:rPr kumimoji="1" lang="en-US" altLang="ja-JP" dirty="0"/>
              <a:t>CMB</a:t>
            </a:r>
            <a:r>
              <a:rPr kumimoji="1" lang="ja-JP" altLang="en-US"/>
              <a:t>と前景を独立とした過程に</a:t>
            </a:r>
            <a:endParaRPr kumimoji="1" lang="en-US" altLang="ja-JP" dirty="0"/>
          </a:p>
          <a:p>
            <a:r>
              <a:rPr kumimoji="1" lang="ja-JP" altLang="en-US"/>
              <a:t>基づいていることからここの前景成分を推</a:t>
            </a:r>
            <a:endParaRPr kumimoji="1" lang="en-US" altLang="ja-JP" dirty="0"/>
          </a:p>
          <a:p>
            <a:r>
              <a:rPr kumimoji="1" lang="ja-JP" altLang="en-US"/>
              <a:t>定することはできない</a:t>
            </a:r>
          </a:p>
        </p:txBody>
      </p:sp>
      <p:sp>
        <p:nvSpPr>
          <p:cNvPr id="39" name="下矢印 38">
            <a:extLst>
              <a:ext uri="{FF2B5EF4-FFF2-40B4-BE49-F238E27FC236}">
                <a16:creationId xmlns:a16="http://schemas.microsoft.com/office/drawing/2014/main" id="{16C5E799-4FFF-318B-FDD1-027B06A6701C}"/>
              </a:ext>
            </a:extLst>
          </p:cNvPr>
          <p:cNvSpPr/>
          <p:nvPr/>
        </p:nvSpPr>
        <p:spPr>
          <a:xfrm>
            <a:off x="9347385" y="5252714"/>
            <a:ext cx="484632" cy="440153"/>
          </a:xfrm>
          <a:prstGeom prst="down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49F49D3-69B4-CB6B-7F33-AD1963DDA00F}"/>
              </a:ext>
            </a:extLst>
          </p:cNvPr>
          <p:cNvSpPr txBox="1"/>
          <p:nvPr/>
        </p:nvSpPr>
        <p:spPr>
          <a:xfrm>
            <a:off x="7881102" y="5722487"/>
            <a:ext cx="3647152" cy="369332"/>
          </a:xfrm>
          <a:prstGeom prst="rect">
            <a:avLst/>
          </a:prstGeom>
          <a:noFill/>
          <a:ln>
            <a:solidFill>
              <a:schemeClr val="accent2"/>
            </a:solidFill>
          </a:ln>
        </p:spPr>
        <p:txBody>
          <a:bodyPr wrap="none" rtlCol="0">
            <a:spAutoFit/>
          </a:bodyPr>
          <a:lstStyle/>
          <a:p>
            <a:r>
              <a:rPr kumimoji="1" lang="ja-JP" altLang="en-US"/>
              <a:t>前景成分分離ではなく、前景除去</a:t>
            </a:r>
          </a:p>
        </p:txBody>
      </p:sp>
      <p:pic>
        <p:nvPicPr>
          <p:cNvPr id="6" name="図 5" descr="テキスト&#10;&#10;低い精度で自動的に生成された説明">
            <a:extLst>
              <a:ext uri="{FF2B5EF4-FFF2-40B4-BE49-F238E27FC236}">
                <a16:creationId xmlns:a16="http://schemas.microsoft.com/office/drawing/2014/main" id="{01368414-529A-6C09-5D7A-90AF587C6DCD}"/>
              </a:ext>
            </a:extLst>
          </p:cNvPr>
          <p:cNvPicPr>
            <a:picLocks noChangeAspect="1"/>
          </p:cNvPicPr>
          <p:nvPr/>
        </p:nvPicPr>
        <p:blipFill>
          <a:blip r:embed="rId12"/>
          <a:stretch>
            <a:fillRect/>
          </a:stretch>
        </p:blipFill>
        <p:spPr>
          <a:xfrm>
            <a:off x="7290487" y="370343"/>
            <a:ext cx="4382440" cy="881125"/>
          </a:xfrm>
          <a:prstGeom prst="rect">
            <a:avLst/>
          </a:prstGeom>
        </p:spPr>
      </p:pic>
      <p:cxnSp>
        <p:nvCxnSpPr>
          <p:cNvPr id="11" name="直線矢印コネクタ 10">
            <a:extLst>
              <a:ext uri="{FF2B5EF4-FFF2-40B4-BE49-F238E27FC236}">
                <a16:creationId xmlns:a16="http://schemas.microsoft.com/office/drawing/2014/main" id="{C133B811-EB04-B6E0-BAD8-B4F1F8E983BB}"/>
              </a:ext>
            </a:extLst>
          </p:cNvPr>
          <p:cNvCxnSpPr/>
          <p:nvPr/>
        </p:nvCxnSpPr>
        <p:spPr>
          <a:xfrm flipH="1">
            <a:off x="867438" y="518984"/>
            <a:ext cx="8190065" cy="33174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7481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196C53A5-08DB-CD50-C9F0-D6FF0F14317D}"/>
                  </a:ext>
                </a:extLst>
              </p:cNvPr>
              <p:cNvSpPr txBox="1"/>
              <p:nvPr/>
            </p:nvSpPr>
            <p:spPr>
              <a:xfrm>
                <a:off x="0" y="0"/>
                <a:ext cx="12192000" cy="2592826"/>
              </a:xfrm>
              <a:prstGeom prst="rect">
                <a:avLst/>
              </a:prstGeom>
              <a:noFill/>
            </p:spPr>
            <p:txBody>
              <a:bodyPr wrap="square" rtlCol="0">
                <a:spAutoFit/>
              </a:bodyPr>
              <a:lstStyle/>
              <a:p>
                <a:r>
                  <a:rPr kumimoji="1" lang="ja-JP" altLang="en-US"/>
                  <a:t>観測強度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ea typeface="Cambria Math" panose="02040503050406030204" pitchFamily="18" charset="0"/>
                          </a:rPr>
                          <m:t>𝜈</m:t>
                        </m:r>
                      </m:sub>
                    </m:sSub>
                  </m:oMath>
                </a14:m>
                <a:r>
                  <a:rPr kumimoji="1" lang="ja-JP" altLang="en-US"/>
                  <a:t>、輝度温度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𝐵</m:t>
                        </m:r>
                      </m:sub>
                    </m:sSub>
                    <m:r>
                      <a:rPr lang="ja-JP" altLang="en-US" i="1">
                        <a:latin typeface="Cambria Math" panose="02040503050406030204" pitchFamily="18" charset="0"/>
                      </a:rPr>
                      <m:t>（</m:t>
                    </m:r>
                    <m:r>
                      <a:rPr lang="ja-JP" altLang="en-US" i="1" smtClean="0">
                        <a:latin typeface="Cambria Math" panose="02040503050406030204" pitchFamily="18" charset="0"/>
                      </a:rPr>
                      <m:t>レイリージーンズ</m:t>
                    </m:r>
                    <m:r>
                      <a:rPr lang="ja-JP" altLang="en-US" i="1">
                        <a:latin typeface="Cambria Math" panose="02040503050406030204" pitchFamily="18" charset="0"/>
                      </a:rPr>
                      <m:t>）または</m:t>
                    </m:r>
                  </m:oMath>
                </a14:m>
                <a:r>
                  <a:rPr lang="ja-JP" altLang="en-US"/>
                  <a:t>熱力学温度揺らぎ</a:t>
                </a:r>
                <a14:m>
                  <m:oMath xmlns:m="http://schemas.openxmlformats.org/officeDocument/2006/math">
                    <m:r>
                      <m:rPr>
                        <m:sty m:val="p"/>
                      </m:rPr>
                      <a:rPr lang="en-US" altLang="ja-JP" i="1">
                        <a:latin typeface="Cambria Math" panose="02040503050406030204" pitchFamily="18" charset="0"/>
                      </a:rPr>
                      <m:t>Δ</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𝐶𝑀𝐵</m:t>
                        </m:r>
                      </m:sub>
                    </m:sSub>
                  </m:oMath>
                </a14:m>
                <a:r>
                  <a:rPr lang="ja-JP" altLang="en-US"/>
                  <a:t>の関係</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mc:Choice>
        <mc:Fallback>
          <p:sp>
            <p:nvSpPr>
              <p:cNvPr id="2" name="テキスト ボックス 1">
                <a:extLst>
                  <a:ext uri="{FF2B5EF4-FFF2-40B4-BE49-F238E27FC236}">
                    <a16:creationId xmlns:a16="http://schemas.microsoft.com/office/drawing/2014/main" id="{196C53A5-08DB-CD50-C9F0-D6FF0F14317D}"/>
                  </a:ext>
                </a:extLst>
              </p:cNvPr>
              <p:cNvSpPr txBox="1">
                <a:spLocks noRot="1" noChangeAspect="1" noMove="1" noResize="1" noEditPoints="1" noAdjustHandles="1" noChangeArrowheads="1" noChangeShapeType="1" noTextEdit="1"/>
              </p:cNvSpPr>
              <p:nvPr/>
            </p:nvSpPr>
            <p:spPr>
              <a:xfrm>
                <a:off x="0" y="0"/>
                <a:ext cx="12192000" cy="2592826"/>
              </a:xfrm>
              <a:prstGeom prst="rect">
                <a:avLst/>
              </a:prstGeom>
              <a:blipFill>
                <a:blip r:embed="rId2"/>
                <a:stretch>
                  <a:fillRect l="-416" t="-976"/>
                </a:stretch>
              </a:blipFill>
            </p:spPr>
            <p:txBody>
              <a:bodyPr/>
              <a:lstStyle/>
              <a:p>
                <a:r>
                  <a:rPr lang="ja-JP" altLang="en-US">
                    <a:noFill/>
                  </a:rPr>
                  <a:t> </a:t>
                </a:r>
              </a:p>
            </p:txBody>
          </p:sp>
        </mc:Fallback>
      </mc:AlternateContent>
      <p:pic>
        <p:nvPicPr>
          <p:cNvPr id="4" name="図 3" descr="テキスト, 手紙&#10;&#10;自動的に生成された説明">
            <a:extLst>
              <a:ext uri="{FF2B5EF4-FFF2-40B4-BE49-F238E27FC236}">
                <a16:creationId xmlns:a16="http://schemas.microsoft.com/office/drawing/2014/main" id="{A763CFA1-5AC2-7B8B-F537-864F3215E958}"/>
              </a:ext>
            </a:extLst>
          </p:cNvPr>
          <p:cNvPicPr>
            <a:picLocks noChangeAspect="1"/>
          </p:cNvPicPr>
          <p:nvPr/>
        </p:nvPicPr>
        <p:blipFill>
          <a:blip r:embed="rId3"/>
          <a:stretch>
            <a:fillRect/>
          </a:stretch>
        </p:blipFill>
        <p:spPr>
          <a:xfrm>
            <a:off x="0" y="537518"/>
            <a:ext cx="4787900" cy="914400"/>
          </a:xfrm>
          <a:prstGeom prst="rect">
            <a:avLst/>
          </a:prstGeom>
        </p:spPr>
      </p:pic>
      <p:pic>
        <p:nvPicPr>
          <p:cNvPr id="3" name="図 2">
            <a:extLst>
              <a:ext uri="{FF2B5EF4-FFF2-40B4-BE49-F238E27FC236}">
                <a16:creationId xmlns:a16="http://schemas.microsoft.com/office/drawing/2014/main" id="{C68A2F95-85D9-86CB-802F-B0AE0EC392ED}"/>
              </a:ext>
            </a:extLst>
          </p:cNvPr>
          <p:cNvPicPr>
            <a:picLocks noChangeAspect="1"/>
          </p:cNvPicPr>
          <p:nvPr/>
        </p:nvPicPr>
        <p:blipFill>
          <a:blip r:embed="rId4"/>
          <a:stretch>
            <a:fillRect/>
          </a:stretch>
        </p:blipFill>
        <p:spPr>
          <a:xfrm>
            <a:off x="0" y="5491898"/>
            <a:ext cx="4300151" cy="1100432"/>
          </a:xfrm>
          <a:prstGeom prst="rect">
            <a:avLst/>
          </a:prstGeom>
        </p:spPr>
      </p:pic>
    </p:spTree>
    <p:extLst>
      <p:ext uri="{BB962C8B-B14F-4D97-AF65-F5344CB8AC3E}">
        <p14:creationId xmlns:p14="http://schemas.microsoft.com/office/powerpoint/2010/main" val="41819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DE028E-5F23-448F-1D97-B5642F102655}"/>
              </a:ext>
            </a:extLst>
          </p:cNvPr>
          <p:cNvSpPr txBox="1"/>
          <p:nvPr/>
        </p:nvSpPr>
        <p:spPr>
          <a:xfrm>
            <a:off x="0" y="904033"/>
            <a:ext cx="3185487" cy="369332"/>
          </a:xfrm>
          <a:prstGeom prst="rect">
            <a:avLst/>
          </a:prstGeom>
          <a:noFill/>
        </p:spPr>
        <p:txBody>
          <a:bodyPr wrap="none" rtlCol="0">
            <a:spAutoFit/>
          </a:bodyPr>
          <a:lstStyle/>
          <a:p>
            <a:r>
              <a:rPr lang="ja-JP" altLang="en-US"/>
              <a:t>前景放射除去が必要な理由：</a:t>
            </a:r>
            <a:endParaRPr lang="en-US" altLang="ja-JP" dirty="0"/>
          </a:p>
        </p:txBody>
      </p:sp>
      <p:pic>
        <p:nvPicPr>
          <p:cNvPr id="4" name="図 3">
            <a:extLst>
              <a:ext uri="{FF2B5EF4-FFF2-40B4-BE49-F238E27FC236}">
                <a16:creationId xmlns:a16="http://schemas.microsoft.com/office/drawing/2014/main" id="{DF72ED92-A17A-C6FC-8C81-48624F11146B}"/>
              </a:ext>
            </a:extLst>
          </p:cNvPr>
          <p:cNvPicPr>
            <a:picLocks noChangeAspect="1"/>
          </p:cNvPicPr>
          <p:nvPr/>
        </p:nvPicPr>
        <p:blipFill>
          <a:blip r:embed="rId2"/>
          <a:stretch>
            <a:fillRect/>
          </a:stretch>
        </p:blipFill>
        <p:spPr>
          <a:xfrm>
            <a:off x="-5170" y="1309885"/>
            <a:ext cx="7107024" cy="3958888"/>
          </a:xfrm>
          <a:prstGeom prst="rect">
            <a:avLst/>
          </a:prstGeom>
        </p:spPr>
      </p:pic>
      <p:sp>
        <p:nvSpPr>
          <p:cNvPr id="6" name="テキスト ボックス 5">
            <a:extLst>
              <a:ext uri="{FF2B5EF4-FFF2-40B4-BE49-F238E27FC236}">
                <a16:creationId xmlns:a16="http://schemas.microsoft.com/office/drawing/2014/main" id="{8B8EE39B-2EF4-D98A-D95A-84A28B4AF943}"/>
              </a:ext>
            </a:extLst>
          </p:cNvPr>
          <p:cNvSpPr txBox="1"/>
          <p:nvPr/>
        </p:nvSpPr>
        <p:spPr>
          <a:xfrm>
            <a:off x="3004339" y="891085"/>
            <a:ext cx="4865434" cy="369332"/>
          </a:xfrm>
          <a:prstGeom prst="rect">
            <a:avLst/>
          </a:prstGeom>
          <a:noFill/>
        </p:spPr>
        <p:txBody>
          <a:bodyPr wrap="none" rtlCol="0">
            <a:spAutoFit/>
          </a:bodyPr>
          <a:lstStyle/>
          <a:p>
            <a:r>
              <a:rPr kumimoji="1" lang="ja-JP" altLang="en-US"/>
              <a:t>前景放射</a:t>
            </a:r>
            <a:r>
              <a:rPr lang="ja-JP" altLang="en-US"/>
              <a:t>除去しないと</a:t>
            </a:r>
            <a:r>
              <a:rPr lang="en-US" altLang="ja-JP" dirty="0"/>
              <a:t>CMB</a:t>
            </a:r>
            <a:r>
              <a:rPr lang="ja-JP" altLang="en-US"/>
              <a:t>が観測ができない</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EA78D55-3FB2-4B15-7554-615E22C9A62E}"/>
                  </a:ext>
                </a:extLst>
              </p:cNvPr>
              <p:cNvSpPr txBox="1"/>
              <p:nvPr/>
            </p:nvSpPr>
            <p:spPr>
              <a:xfrm>
                <a:off x="0" y="5318241"/>
                <a:ext cx="3367717" cy="1477328"/>
              </a:xfrm>
              <a:prstGeom prst="rect">
                <a:avLst/>
              </a:prstGeom>
              <a:noFill/>
            </p:spPr>
            <p:txBody>
              <a:bodyPr wrap="none" rtlCol="0">
                <a:spAutoFit/>
              </a:bodyPr>
              <a:lstStyle/>
              <a:p>
                <a14:m>
                  <m:oMath xmlns:m="http://schemas.openxmlformats.org/officeDocument/2006/math">
                    <m:r>
                      <a:rPr lang="en-US" altLang="ja-JP" i="1" smtClean="0">
                        <a:latin typeface="Cambria Math" panose="02040503050406030204" pitchFamily="18" charset="0"/>
                      </a:rPr>
                      <m:t>30</m:t>
                    </m:r>
                    <m:r>
                      <a:rPr lang="en-US" altLang="ja-JP" i="1" smtClean="0">
                        <a:latin typeface="Cambria Math" panose="02040503050406030204" pitchFamily="18" charset="0"/>
                      </a:rPr>
                      <m:t>𝐺𝐻𝑧</m:t>
                    </m:r>
                    <m:r>
                      <a:rPr lang="ja-JP" altLang="en-US" i="1">
                        <a:latin typeface="Cambria Math" panose="02040503050406030204" pitchFamily="18" charset="0"/>
                      </a:rPr>
                      <m:t>≤</m:t>
                    </m:r>
                    <m:r>
                      <a:rPr kumimoji="1" lang="ja-JP" altLang="en-US" i="1" smtClean="0">
                        <a:latin typeface="Cambria Math" panose="02040503050406030204" pitchFamily="18" charset="0"/>
                      </a:rPr>
                      <m:t>𝜈</m:t>
                    </m:r>
                    <m:r>
                      <a:rPr kumimoji="1" lang="ja-JP" altLang="en-US" i="1" smtClean="0">
                        <a:latin typeface="Cambria Math" panose="02040503050406030204" pitchFamily="18" charset="0"/>
                      </a:rPr>
                      <m:t>≤70</m:t>
                    </m:r>
                    <m:r>
                      <a:rPr kumimoji="1" lang="en-US" altLang="ja-JP" b="0" i="1" smtClean="0">
                        <a:latin typeface="Cambria Math" panose="02040503050406030204" pitchFamily="18" charset="0"/>
                      </a:rPr>
                      <m:t>𝐺𝐻𝑧</m:t>
                    </m:r>
                  </m:oMath>
                </a14:m>
                <a:r>
                  <a:rPr lang="en-US" altLang="ja-JP" i="1" dirty="0">
                    <a:latin typeface="Cambria Math" panose="02040503050406030204" pitchFamily="18" charset="0"/>
                  </a:rPr>
                  <a:t>  </a:t>
                </a:r>
                <a:r>
                  <a:rPr lang="en-US" altLang="ja-JP" dirty="0">
                    <a:latin typeface="Cambria Math" panose="02040503050406030204" pitchFamily="18" charset="0"/>
                  </a:rPr>
                  <a:t>CMB</a:t>
                </a:r>
              </a:p>
              <a:p>
                <a:endParaRPr lang="en-US" altLang="ja-JP" i="1" dirty="0">
                  <a:latin typeface="Cambria Math" panose="02040503050406030204" pitchFamily="18" charset="0"/>
                </a:endParaRPr>
              </a:p>
              <a:p>
                <a14:m>
                  <m:oMath xmlns:m="http://schemas.openxmlformats.org/officeDocument/2006/math">
                    <m:r>
                      <a:rPr kumimoji="1" lang="ja-JP" altLang="en-US" i="1" smtClean="0">
                        <a:latin typeface="Cambria Math" panose="02040503050406030204" pitchFamily="18" charset="0"/>
                      </a:rPr>
                      <m:t>𝜈</m:t>
                    </m:r>
                    <m:r>
                      <a:rPr kumimoji="1" lang="ja-JP" altLang="en-US" i="1" smtClean="0">
                        <a:latin typeface="Cambria Math" panose="02040503050406030204" pitchFamily="18" charset="0"/>
                      </a:rPr>
                      <m:t>≤30</m:t>
                    </m:r>
                    <m:r>
                      <a:rPr kumimoji="1" lang="en-US" altLang="ja-JP" b="0" i="1" smtClean="0">
                        <a:latin typeface="Cambria Math" panose="02040503050406030204" pitchFamily="18" charset="0"/>
                      </a:rPr>
                      <m:t>𝐺𝐻𝑧</m:t>
                    </m:r>
                  </m:oMath>
                </a14:m>
                <a:r>
                  <a:rPr kumimoji="1" lang="en-US" altLang="ja-JP" dirty="0"/>
                  <a:t>. : Synchrotron</a:t>
                </a:r>
                <a:r>
                  <a:rPr kumimoji="1" lang="ja-JP" altLang="en-US"/>
                  <a:t>　</a:t>
                </a:r>
                <a:endParaRPr kumimoji="1" lang="en-US" altLang="ja-JP" dirty="0"/>
              </a:p>
              <a:p>
                <a:endParaRPr lang="en-US" altLang="ja-JP" dirty="0"/>
              </a:p>
              <a:p>
                <a14:m>
                  <m:oMath xmlns:m="http://schemas.openxmlformats.org/officeDocument/2006/math">
                    <m:r>
                      <a:rPr kumimoji="1" lang="ja-JP" altLang="en-US" i="1" smtClean="0">
                        <a:latin typeface="Cambria Math" panose="02040503050406030204" pitchFamily="18" charset="0"/>
                      </a:rPr>
                      <m:t>𝜈</m:t>
                    </m:r>
                    <m:r>
                      <a:rPr kumimoji="1" lang="ja-JP" altLang="en-US" i="1" smtClean="0">
                        <a:latin typeface="Cambria Math" panose="02040503050406030204" pitchFamily="18" charset="0"/>
                      </a:rPr>
                      <m:t>≥70</m:t>
                    </m:r>
                    <m:r>
                      <a:rPr kumimoji="1" lang="en-US" altLang="ja-JP" b="0" i="1" smtClean="0">
                        <a:latin typeface="Cambria Math" panose="02040503050406030204" pitchFamily="18" charset="0"/>
                      </a:rPr>
                      <m:t>𝐺𝐻𝑧</m:t>
                    </m:r>
                  </m:oMath>
                </a14:m>
                <a:r>
                  <a:rPr kumimoji="1" lang="en-US" altLang="ja-JP" dirty="0"/>
                  <a:t>  : </a:t>
                </a:r>
                <a:r>
                  <a:rPr lang="en-US" altLang="ja-JP" dirty="0"/>
                  <a:t>Thermal Dust</a:t>
                </a:r>
                <a:r>
                  <a:rPr kumimoji="1" lang="en-US" altLang="ja-JP" dirty="0"/>
                  <a:t> </a:t>
                </a:r>
                <a:r>
                  <a:rPr kumimoji="1" lang="ja-JP" altLang="en-US"/>
                  <a:t>　</a:t>
                </a:r>
                <a:endParaRPr kumimoji="1" lang="en-US" altLang="ja-JP" dirty="0"/>
              </a:p>
            </p:txBody>
          </p:sp>
        </mc:Choice>
        <mc:Fallback xmlns="">
          <p:sp>
            <p:nvSpPr>
              <p:cNvPr id="7" name="テキスト ボックス 6">
                <a:extLst>
                  <a:ext uri="{FF2B5EF4-FFF2-40B4-BE49-F238E27FC236}">
                    <a16:creationId xmlns:a16="http://schemas.microsoft.com/office/drawing/2014/main" id="{FEA78D55-3FB2-4B15-7554-615E22C9A62E}"/>
                  </a:ext>
                </a:extLst>
              </p:cNvPr>
              <p:cNvSpPr txBox="1">
                <a:spLocks noRot="1" noChangeAspect="1" noMove="1" noResize="1" noEditPoints="1" noAdjustHandles="1" noChangeArrowheads="1" noChangeShapeType="1" noTextEdit="1"/>
              </p:cNvSpPr>
              <p:nvPr/>
            </p:nvSpPr>
            <p:spPr>
              <a:xfrm>
                <a:off x="0" y="5318241"/>
                <a:ext cx="3367717" cy="1477328"/>
              </a:xfrm>
              <a:prstGeom prst="rect">
                <a:avLst/>
              </a:prstGeom>
              <a:blipFill>
                <a:blip r:embed="rId3"/>
                <a:stretch>
                  <a:fillRect t="-1695"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3E9D0D-C182-28D4-847B-925C459BEEDE}"/>
                  </a:ext>
                </a:extLst>
              </p:cNvPr>
              <p:cNvSpPr txBox="1"/>
              <p:nvPr/>
            </p:nvSpPr>
            <p:spPr>
              <a:xfrm>
                <a:off x="-5170" y="534701"/>
                <a:ext cx="9930219" cy="369332"/>
              </a:xfrm>
              <a:prstGeom prst="rect">
                <a:avLst/>
              </a:prstGeom>
              <a:noFill/>
            </p:spPr>
            <p:txBody>
              <a:bodyPr wrap="none" rtlCol="0">
                <a:spAutoFit/>
              </a:bodyPr>
              <a:lstStyle/>
              <a:p>
                <a:r>
                  <a:rPr kumimoji="1" lang="ja-JP" altLang="en-US"/>
                  <a:t>原始重力波由来の</a:t>
                </a:r>
                <a:r>
                  <a:rPr kumimoji="1" lang="en-US" altLang="ja-JP" dirty="0"/>
                  <a:t>B</a:t>
                </a:r>
                <a:r>
                  <a:rPr kumimoji="1" lang="ja-JP" altLang="en-US"/>
                  <a:t>モードからの確実な予測　広い領域の観測で再電離バンプの計測</a:t>
                </a:r>
                <a:r>
                  <a:rPr kumimoji="1" lang="en-US" altLang="ja-JP" dirty="0"/>
                  <a:t>(</a:t>
                </a:r>
                <a14:m>
                  <m:oMath xmlns:m="http://schemas.openxmlformats.org/officeDocument/2006/math">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≤10</m:t>
                    </m:r>
                  </m:oMath>
                </a14:m>
                <a:r>
                  <a:rPr kumimoji="1" lang="en-US" altLang="ja-JP" dirty="0"/>
                  <a:t>)</a:t>
                </a:r>
                <a:endParaRPr kumimoji="1" lang="ja-JP" altLang="en-US"/>
              </a:p>
            </p:txBody>
          </p:sp>
        </mc:Choice>
        <mc:Fallback xmlns="">
          <p:sp>
            <p:nvSpPr>
              <p:cNvPr id="16" name="テキスト ボックス 15">
                <a:extLst>
                  <a:ext uri="{FF2B5EF4-FFF2-40B4-BE49-F238E27FC236}">
                    <a16:creationId xmlns:a16="http://schemas.microsoft.com/office/drawing/2014/main" id="{993E9D0D-C182-28D4-847B-925C459BEEDE}"/>
                  </a:ext>
                </a:extLst>
              </p:cNvPr>
              <p:cNvSpPr txBox="1">
                <a:spLocks noRot="1" noChangeAspect="1" noMove="1" noResize="1" noEditPoints="1" noAdjustHandles="1" noChangeArrowheads="1" noChangeShapeType="1" noTextEdit="1"/>
              </p:cNvSpPr>
              <p:nvPr/>
            </p:nvSpPr>
            <p:spPr>
              <a:xfrm>
                <a:off x="-5170" y="534701"/>
                <a:ext cx="9930219" cy="369332"/>
              </a:xfrm>
              <a:prstGeom prst="rect">
                <a:avLst/>
              </a:prstGeom>
              <a:blipFill>
                <a:blip r:embed="rId4"/>
                <a:stretch>
                  <a:fillRect l="-511" t="-10000" b="-2333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41F61859-8001-6E34-6FB2-03765EBE0AF3}"/>
              </a:ext>
            </a:extLst>
          </p:cNvPr>
          <p:cNvSpPr txBox="1"/>
          <p:nvPr/>
        </p:nvSpPr>
        <p:spPr>
          <a:xfrm>
            <a:off x="-5170" y="-16409"/>
            <a:ext cx="3262432" cy="461665"/>
          </a:xfrm>
          <a:prstGeom prst="rect">
            <a:avLst/>
          </a:prstGeom>
          <a:noFill/>
        </p:spPr>
        <p:txBody>
          <a:bodyPr wrap="none" rtlCol="0">
            <a:spAutoFit/>
          </a:bodyPr>
          <a:lstStyle/>
          <a:p>
            <a:r>
              <a:rPr kumimoji="1" lang="ja-JP" altLang="en-US" sz="2400">
                <a:latin typeface="Toppan Bunkyu Midashi Gothic Extrabold" panose="020B0900000000000000" pitchFamily="34" charset="-128"/>
                <a:ea typeface="Toppan Bunkyu Midashi Gothic Extrabold" panose="020B0900000000000000" pitchFamily="34" charset="-128"/>
              </a:rPr>
              <a:t>前景放射除去の必要性</a:t>
            </a:r>
          </a:p>
        </p:txBody>
      </p:sp>
    </p:spTree>
    <p:extLst>
      <p:ext uri="{BB962C8B-B14F-4D97-AF65-F5344CB8AC3E}">
        <p14:creationId xmlns:p14="http://schemas.microsoft.com/office/powerpoint/2010/main" val="17383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F7A8-6A3C-6A0E-5A5C-3482D4EC029F}"/>
              </a:ext>
            </a:extLst>
          </p:cNvPr>
          <p:cNvSpPr>
            <a:spLocks noGrp="1"/>
          </p:cNvSpPr>
          <p:nvPr>
            <p:ph type="title"/>
          </p:nvPr>
        </p:nvSpPr>
        <p:spPr>
          <a:xfrm>
            <a:off x="838200" y="2766218"/>
            <a:ext cx="10515600" cy="1325563"/>
          </a:xfrm>
        </p:spPr>
        <p:txBody>
          <a:bodyPr/>
          <a:lstStyle/>
          <a:p>
            <a:pPr algn="ctr"/>
            <a:r>
              <a:rPr kumimoji="1" lang="ja-JP" altLang="en-US">
                <a:latin typeface="Toppan Bunkyu Midashi Gothic Extrabold" panose="020B0900000000000000" pitchFamily="34" charset="-128"/>
                <a:ea typeface="Toppan Bunkyu Midashi Gothic Extrabold" panose="020B0900000000000000" pitchFamily="34" charset="-128"/>
              </a:rPr>
              <a:t>代表的な前景放射</a:t>
            </a:r>
          </a:p>
        </p:txBody>
      </p:sp>
    </p:spTree>
    <p:extLst>
      <p:ext uri="{BB962C8B-B14F-4D97-AF65-F5344CB8AC3E}">
        <p14:creationId xmlns:p14="http://schemas.microsoft.com/office/powerpoint/2010/main" val="17692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0A96768-4F5D-F206-7ED6-FC1285D4339D}"/>
              </a:ext>
            </a:extLst>
          </p:cNvPr>
          <p:cNvSpPr txBox="1"/>
          <p:nvPr/>
        </p:nvSpPr>
        <p:spPr>
          <a:xfrm>
            <a:off x="0" y="0"/>
            <a:ext cx="9725739" cy="461665"/>
          </a:xfrm>
          <a:prstGeom prst="rect">
            <a:avLst/>
          </a:prstGeom>
          <a:noFill/>
        </p:spPr>
        <p:txBody>
          <a:bodyPr wrap="none" rtlCol="0">
            <a:spAutoFit/>
          </a:bodyPr>
          <a:lstStyle/>
          <a:p>
            <a:r>
              <a:rPr kumimoji="1" lang="ja-JP" altLang="en-US" sz="2400">
                <a:latin typeface="Toppan Bunkyu Midashi Gothic Extrabold" panose="020B0900000000000000" pitchFamily="34" charset="-128"/>
                <a:ea typeface="Toppan Bunkyu Midashi Gothic Extrabold" panose="020B0900000000000000" pitchFamily="34" charset="-128"/>
              </a:rPr>
              <a:t>①シンクロトロン放射　</a:t>
            </a:r>
            <a:r>
              <a:rPr kumimoji="1" lang="ja-JP" altLang="en-US" sz="2400"/>
              <a:t>：　低周波領域を占める銀河からの前景放射</a:t>
            </a:r>
          </a:p>
        </p:txBody>
      </p:sp>
      <p:sp>
        <p:nvSpPr>
          <p:cNvPr id="5" name="右矢印 4">
            <a:extLst>
              <a:ext uri="{FF2B5EF4-FFF2-40B4-BE49-F238E27FC236}">
                <a16:creationId xmlns:a16="http://schemas.microsoft.com/office/drawing/2014/main" id="{9727E8E8-7870-3CB4-546F-98097DDDD1A7}"/>
              </a:ext>
            </a:extLst>
          </p:cNvPr>
          <p:cNvSpPr/>
          <p:nvPr/>
        </p:nvSpPr>
        <p:spPr>
          <a:xfrm rot="5400000">
            <a:off x="5932253" y="1402430"/>
            <a:ext cx="466344"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9E98A-70B2-F8C0-D37F-62D2AA1DB7C2}"/>
              </a:ext>
            </a:extLst>
          </p:cNvPr>
          <p:cNvSpPr txBox="1"/>
          <p:nvPr/>
        </p:nvSpPr>
        <p:spPr>
          <a:xfrm>
            <a:off x="3313270" y="1921006"/>
            <a:ext cx="5955476" cy="646331"/>
          </a:xfrm>
          <a:prstGeom prst="rect">
            <a:avLst/>
          </a:prstGeom>
          <a:noFill/>
        </p:spPr>
        <p:txBody>
          <a:bodyPr wrap="none" rtlCol="0">
            <a:spAutoFit/>
          </a:bodyPr>
          <a:lstStyle/>
          <a:p>
            <a:r>
              <a:rPr lang="ja-JP" altLang="en-US"/>
              <a:t>宇宙線電子</a:t>
            </a:r>
            <a:r>
              <a:rPr kumimoji="1" lang="ja-JP" altLang="en-US"/>
              <a:t>と銀河内磁場と、宇宙線のエネルギーに依存</a:t>
            </a:r>
            <a:endParaRPr kumimoji="1" lang="en-US" altLang="ja-JP" dirty="0"/>
          </a:p>
          <a:p>
            <a:pPr algn="ctr"/>
            <a:r>
              <a:rPr lang="ja-JP" altLang="en-US"/>
              <a:t>天球上で</a:t>
            </a:r>
            <a:r>
              <a:rPr lang="ja-JP" altLang="en-US">
                <a:highlight>
                  <a:srgbClr val="FFFF00"/>
                </a:highlight>
              </a:rPr>
              <a:t>空間変動</a:t>
            </a:r>
            <a:r>
              <a:rPr lang="ja-JP" altLang="en-US"/>
              <a:t>あり</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2871FEA-A52E-87CA-15AD-53843B1E20EA}"/>
                  </a:ext>
                </a:extLst>
              </p:cNvPr>
              <p:cNvSpPr txBox="1"/>
              <p:nvPr/>
            </p:nvSpPr>
            <p:spPr>
              <a:xfrm>
                <a:off x="0" y="2766252"/>
                <a:ext cx="7240700" cy="936282"/>
              </a:xfrm>
              <a:prstGeom prst="rect">
                <a:avLst/>
              </a:prstGeom>
              <a:noFill/>
            </p:spPr>
            <p:txBody>
              <a:bodyPr wrap="none" rtlCol="0">
                <a:spAutoFit/>
              </a:bodyPr>
              <a:lstStyle/>
              <a:p>
                <a:r>
                  <a:rPr kumimoji="1" lang="ja-JP" altLang="en-US"/>
                  <a:t>エネルギー分布</a:t>
                </a:r>
                <a:r>
                  <a:rPr kumimoji="1" lang="en-US" altLang="ja-JP" dirty="0"/>
                  <a:t> </a:t>
                </a:r>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𝑝</m:t>
                        </m:r>
                      </m:sup>
                    </m:sSup>
                  </m:oMath>
                </a14:m>
                <a:r>
                  <a:rPr kumimoji="1" lang="ja-JP" altLang="en-US"/>
                  <a:t>（エネルギーの冪乗）に従う場合</a:t>
                </a:r>
                <a:endParaRPr kumimoji="1" lang="en-US" altLang="ja-JP" dirty="0"/>
              </a:p>
              <a:p>
                <a:endParaRPr lang="en-US" altLang="ja-JP" dirty="0"/>
              </a:p>
              <a:p>
                <a:r>
                  <a:rPr kumimoji="1" lang="ja-JP" altLang="en-US"/>
                  <a:t>シンクロトロンのスペクトル</a:t>
                </a:r>
                <a:r>
                  <a:rPr lang="ja-JP" altLang="en-US"/>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ea typeface="Cambria Math" panose="02040503050406030204" pitchFamily="18" charset="0"/>
                          </a:rPr>
                          <m:t>𝜈</m:t>
                        </m:r>
                      </m:sub>
                    </m:sSub>
                    <m:r>
                      <a:rPr lang="en-US" altLang="ja-JP" i="1">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𝐵</m:t>
                        </m:r>
                      </m:e>
                      <m: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r>
                          <a:rPr lang="en-US" altLang="ja-JP" b="0" i="1" smtClean="0">
                            <a:latin typeface="Cambria Math" panose="02040503050406030204" pitchFamily="18" charset="0"/>
                            <a:ea typeface="Cambria Math" panose="02040503050406030204" pitchFamily="18" charset="0"/>
                          </a:rPr>
                          <m:t>+1)/2</m:t>
                        </m:r>
                        <m:r>
                          <a:rPr lang="en-US" altLang="ja-JP" b="0" i="1" smtClean="0">
                            <a:latin typeface="Cambria Math" panose="02040503050406030204" pitchFamily="18" charset="0"/>
                            <a:ea typeface="Cambria Math" panose="02040503050406030204" pitchFamily="18" charset="0"/>
                          </a:rPr>
                          <m:t>𝜈𝛽</m:t>
                        </m:r>
                      </m:sup>
                    </m:sSup>
                  </m:oMath>
                </a14:m>
                <a:r>
                  <a:rPr lang="ja-JP" altLang="en-US"/>
                  <a:t>　但し</a:t>
                </a:r>
                <a14:m>
                  <m:oMath xmlns:m="http://schemas.openxmlformats.org/officeDocument/2006/math">
                    <m:r>
                      <a:rPr lang="ja-JP" altLang="en-US" i="1" smtClean="0">
                        <a:latin typeface="Cambria Math" panose="02040503050406030204" pitchFamily="18" charset="0"/>
                      </a:rPr>
                      <m:t>𝛽</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+3)/2</m:t>
                    </m:r>
                  </m:oMath>
                </a14:m>
                <a:endParaRPr lang="en-US" altLang="ja-JP" dirty="0"/>
              </a:p>
            </p:txBody>
          </p:sp>
        </mc:Choice>
        <mc:Fallback xmlns="">
          <p:sp>
            <p:nvSpPr>
              <p:cNvPr id="7" name="テキスト ボックス 6">
                <a:extLst>
                  <a:ext uri="{FF2B5EF4-FFF2-40B4-BE49-F238E27FC236}">
                    <a16:creationId xmlns:a16="http://schemas.microsoft.com/office/drawing/2014/main" id="{02871FEA-A52E-87CA-15AD-53843B1E20EA}"/>
                  </a:ext>
                </a:extLst>
              </p:cNvPr>
              <p:cNvSpPr txBox="1">
                <a:spLocks noRot="1" noChangeAspect="1" noMove="1" noResize="1" noEditPoints="1" noAdjustHandles="1" noChangeArrowheads="1" noChangeShapeType="1" noTextEdit="1"/>
              </p:cNvSpPr>
              <p:nvPr/>
            </p:nvSpPr>
            <p:spPr>
              <a:xfrm>
                <a:off x="0" y="2766252"/>
                <a:ext cx="7240700" cy="936282"/>
              </a:xfrm>
              <a:prstGeom prst="rect">
                <a:avLst/>
              </a:prstGeom>
              <a:blipFill>
                <a:blip r:embed="rId2"/>
                <a:stretch>
                  <a:fillRect l="-701" t="-2667"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05A6604-8AED-5AB4-BDBA-827C81B51DFB}"/>
                  </a:ext>
                </a:extLst>
              </p:cNvPr>
              <p:cNvSpPr txBox="1"/>
              <p:nvPr/>
            </p:nvSpPr>
            <p:spPr>
              <a:xfrm>
                <a:off x="0" y="3998452"/>
                <a:ext cx="1916487" cy="369332"/>
              </a:xfrm>
              <a:prstGeom prst="rect">
                <a:avLst/>
              </a:prstGeom>
              <a:noFill/>
            </p:spPr>
            <p:txBody>
              <a:bodyPr wrap="none" rtlCol="0">
                <a:spAutoFit/>
              </a:bodyPr>
              <a:lstStyle/>
              <a:p>
                <a14:m>
                  <m:oMath xmlns:m="http://schemas.openxmlformats.org/officeDocument/2006/math">
                    <m:r>
                      <a:rPr kumimoji="1" lang="ja-JP" altLang="en-US" i="1" smtClean="0">
                        <a:latin typeface="Cambria Math" panose="02040503050406030204" pitchFamily="18" charset="0"/>
                      </a:rPr>
                      <m:t>𝛽</m:t>
                    </m:r>
                    <m:r>
                      <a:rPr kumimoji="1" lang="en-US" altLang="ja-JP" b="0" i="0" smtClean="0">
                        <a:latin typeface="Cambria Math" panose="02040503050406030204" pitchFamily="18" charset="0"/>
                      </a:rPr>
                      <m:t> :</m:t>
                    </m:r>
                  </m:oMath>
                </a14:m>
                <a:r>
                  <a:rPr lang="en-US" altLang="ja-JP" b="0" dirty="0"/>
                  <a:t> </a:t>
                </a:r>
                <a:r>
                  <a:rPr lang="ja-JP" altLang="en-US" b="0"/>
                  <a:t>スペクル指数</a:t>
                </a:r>
                <a:endParaRPr kumimoji="1" lang="en-US" altLang="ja-JP" b="0" dirty="0"/>
              </a:p>
            </p:txBody>
          </p:sp>
        </mc:Choice>
        <mc:Fallback xmlns="">
          <p:sp>
            <p:nvSpPr>
              <p:cNvPr id="8" name="テキスト ボックス 7">
                <a:extLst>
                  <a:ext uri="{FF2B5EF4-FFF2-40B4-BE49-F238E27FC236}">
                    <a16:creationId xmlns:a16="http://schemas.microsoft.com/office/drawing/2014/main" id="{705A6604-8AED-5AB4-BDBA-827C81B51DFB}"/>
                  </a:ext>
                </a:extLst>
              </p:cNvPr>
              <p:cNvSpPr txBox="1">
                <a:spLocks noRot="1" noChangeAspect="1" noMove="1" noResize="1" noEditPoints="1" noAdjustHandles="1" noChangeArrowheads="1" noChangeShapeType="1" noTextEdit="1"/>
              </p:cNvSpPr>
              <p:nvPr/>
            </p:nvSpPr>
            <p:spPr>
              <a:xfrm>
                <a:off x="0" y="3998452"/>
                <a:ext cx="1916487" cy="369332"/>
              </a:xfrm>
              <a:prstGeom prst="rect">
                <a:avLst/>
              </a:prstGeom>
              <a:blipFill>
                <a:blip r:embed="rId3"/>
                <a:stretch>
                  <a:fillRect l="-1325" t="-6452" r="-1987" b="-22581"/>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0DE060F-D1B3-09FB-E747-A954DD3E9C9B}"/>
              </a:ext>
            </a:extLst>
          </p:cNvPr>
          <p:cNvSpPr txBox="1"/>
          <p:nvPr/>
        </p:nvSpPr>
        <p:spPr>
          <a:xfrm>
            <a:off x="1860284" y="3997163"/>
            <a:ext cx="5697394" cy="369332"/>
          </a:xfrm>
          <a:prstGeom prst="rect">
            <a:avLst/>
          </a:prstGeom>
          <a:noFill/>
        </p:spPr>
        <p:txBody>
          <a:bodyPr wrap="none" rtlCol="0">
            <a:spAutoFit/>
          </a:bodyPr>
          <a:lstStyle/>
          <a:p>
            <a:r>
              <a:rPr kumimoji="1" lang="en-US" altLang="ja-JP" dirty="0"/>
              <a:t>(p 167 : </a:t>
            </a:r>
            <a:r>
              <a:rPr lang="en" altLang="ja-JP" sz="1800" b="1" dirty="0">
                <a:effectLst/>
                <a:latin typeface="+mj-lt"/>
              </a:rPr>
              <a:t>RADIATIVE PROCESSES IN ASTROPHYSICS </a:t>
            </a:r>
            <a:r>
              <a:rPr kumimoji="1" lang="en-US" altLang="ja-JP" dirty="0"/>
              <a:t>)</a:t>
            </a:r>
            <a:endParaRPr kumimoji="1" lang="ja-JP" altLang="en-US"/>
          </a:p>
        </p:txBody>
      </p:sp>
      <p:sp>
        <p:nvSpPr>
          <p:cNvPr id="10" name="テキスト ボックス 9">
            <a:extLst>
              <a:ext uri="{FF2B5EF4-FFF2-40B4-BE49-F238E27FC236}">
                <a16:creationId xmlns:a16="http://schemas.microsoft.com/office/drawing/2014/main" id="{2EEAE784-C6D6-27B1-3D1B-5AED0FAD5786}"/>
              </a:ext>
            </a:extLst>
          </p:cNvPr>
          <p:cNvSpPr txBox="1"/>
          <p:nvPr/>
        </p:nvSpPr>
        <p:spPr>
          <a:xfrm>
            <a:off x="-27940" y="5177854"/>
            <a:ext cx="2723823" cy="923330"/>
          </a:xfrm>
          <a:prstGeom prst="rect">
            <a:avLst/>
          </a:prstGeom>
          <a:noFill/>
        </p:spPr>
        <p:txBody>
          <a:bodyPr wrap="none" rtlCol="0">
            <a:spAutoFit/>
          </a:bodyPr>
          <a:lstStyle/>
          <a:p>
            <a:r>
              <a:rPr kumimoji="1" lang="ja-JP" altLang="en-US"/>
              <a:t>宇宙線のエイジング効果</a:t>
            </a:r>
            <a:endParaRPr kumimoji="1" lang="en-US" altLang="ja-JP" dirty="0"/>
          </a:p>
          <a:p>
            <a:endParaRPr lang="en-US" altLang="ja-JP" dirty="0"/>
          </a:p>
          <a:p>
            <a:r>
              <a:rPr kumimoji="1" lang="ja-JP" altLang="en-US"/>
              <a:t>畳み込みによる</a:t>
            </a:r>
            <a:endParaRPr kumimoji="1" lang="en-US" altLang="ja-JP" dirty="0"/>
          </a:p>
        </p:txBody>
      </p:sp>
      <p:sp>
        <p:nvSpPr>
          <p:cNvPr id="2" name="右矢印 1">
            <a:extLst>
              <a:ext uri="{FF2B5EF4-FFF2-40B4-BE49-F238E27FC236}">
                <a16:creationId xmlns:a16="http://schemas.microsoft.com/office/drawing/2014/main" id="{FFDA2A1E-2FCB-A799-19E7-22001EB137D4}"/>
              </a:ext>
            </a:extLst>
          </p:cNvPr>
          <p:cNvSpPr/>
          <p:nvPr/>
        </p:nvSpPr>
        <p:spPr>
          <a:xfrm>
            <a:off x="2695883" y="5190551"/>
            <a:ext cx="617387" cy="31699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3" name="右矢印 2">
            <a:extLst>
              <a:ext uri="{FF2B5EF4-FFF2-40B4-BE49-F238E27FC236}">
                <a16:creationId xmlns:a16="http://schemas.microsoft.com/office/drawing/2014/main" id="{D0D708DD-7909-A60F-D7CF-F94345F9B35B}"/>
              </a:ext>
            </a:extLst>
          </p:cNvPr>
          <p:cNvSpPr/>
          <p:nvPr/>
        </p:nvSpPr>
        <p:spPr>
          <a:xfrm>
            <a:off x="1916487" y="5771524"/>
            <a:ext cx="617387" cy="31699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1" name="テキスト ボックス 10">
            <a:extLst>
              <a:ext uri="{FF2B5EF4-FFF2-40B4-BE49-F238E27FC236}">
                <a16:creationId xmlns:a16="http://schemas.microsoft.com/office/drawing/2014/main" id="{9AF35CFF-BE1A-8543-DC38-7462D584C029}"/>
              </a:ext>
            </a:extLst>
          </p:cNvPr>
          <p:cNvSpPr txBox="1"/>
          <p:nvPr/>
        </p:nvSpPr>
        <p:spPr>
          <a:xfrm>
            <a:off x="3398941" y="5177854"/>
            <a:ext cx="2262158" cy="369332"/>
          </a:xfrm>
          <a:prstGeom prst="rect">
            <a:avLst/>
          </a:prstGeom>
          <a:noFill/>
        </p:spPr>
        <p:txBody>
          <a:bodyPr wrap="none" rtlCol="0">
            <a:spAutoFit/>
          </a:bodyPr>
          <a:lstStyle/>
          <a:p>
            <a:r>
              <a:rPr kumimoji="1" lang="ja-JP" altLang="en-US"/>
              <a:t>スペクトルの急峻化</a:t>
            </a:r>
          </a:p>
        </p:txBody>
      </p:sp>
      <p:sp>
        <p:nvSpPr>
          <p:cNvPr id="12" name="テキスト ボックス 11">
            <a:extLst>
              <a:ext uri="{FF2B5EF4-FFF2-40B4-BE49-F238E27FC236}">
                <a16:creationId xmlns:a16="http://schemas.microsoft.com/office/drawing/2014/main" id="{9BAC7792-1BFE-2B04-7CDF-B7BD597EDEB8}"/>
              </a:ext>
            </a:extLst>
          </p:cNvPr>
          <p:cNvSpPr txBox="1"/>
          <p:nvPr/>
        </p:nvSpPr>
        <p:spPr>
          <a:xfrm>
            <a:off x="2600711" y="5745335"/>
            <a:ext cx="2262158" cy="369332"/>
          </a:xfrm>
          <a:prstGeom prst="rect">
            <a:avLst/>
          </a:prstGeom>
          <a:noFill/>
        </p:spPr>
        <p:txBody>
          <a:bodyPr wrap="none" rtlCol="0">
            <a:spAutoFit/>
          </a:bodyPr>
          <a:lstStyle/>
          <a:p>
            <a:r>
              <a:rPr kumimoji="1" lang="ja-JP" altLang="en-US"/>
              <a:t>スペクトルの平坦化</a:t>
            </a:r>
          </a:p>
        </p:txBody>
      </p:sp>
      <p:sp>
        <p:nvSpPr>
          <p:cNvPr id="13" name="テキスト ボックス 12">
            <a:extLst>
              <a:ext uri="{FF2B5EF4-FFF2-40B4-BE49-F238E27FC236}">
                <a16:creationId xmlns:a16="http://schemas.microsoft.com/office/drawing/2014/main" id="{FED92A74-5EFA-F989-3BF7-13FCD9207E0B}"/>
              </a:ext>
            </a:extLst>
          </p:cNvPr>
          <p:cNvSpPr txBox="1"/>
          <p:nvPr/>
        </p:nvSpPr>
        <p:spPr>
          <a:xfrm>
            <a:off x="0" y="6325522"/>
            <a:ext cx="2289409" cy="369332"/>
          </a:xfrm>
          <a:prstGeom prst="rect">
            <a:avLst/>
          </a:prstGeom>
          <a:noFill/>
        </p:spPr>
        <p:txBody>
          <a:bodyPr wrap="none" rtlCol="0">
            <a:spAutoFit/>
          </a:bodyPr>
          <a:lstStyle/>
          <a:p>
            <a:r>
              <a:rPr kumimoji="1" lang="en-US" altLang="ja-JP" dirty="0"/>
              <a:t>MHz</a:t>
            </a:r>
            <a:r>
              <a:rPr kumimoji="1" lang="ja-JP" altLang="en-US"/>
              <a:t>帯　熱自由吸収</a:t>
            </a:r>
          </a:p>
        </p:txBody>
      </p:sp>
      <p:sp>
        <p:nvSpPr>
          <p:cNvPr id="14" name="右矢印 13">
            <a:extLst>
              <a:ext uri="{FF2B5EF4-FFF2-40B4-BE49-F238E27FC236}">
                <a16:creationId xmlns:a16="http://schemas.microsoft.com/office/drawing/2014/main" id="{50728365-665C-01B6-A970-279A0EADCFB1}"/>
              </a:ext>
            </a:extLst>
          </p:cNvPr>
          <p:cNvSpPr/>
          <p:nvPr/>
        </p:nvSpPr>
        <p:spPr>
          <a:xfrm>
            <a:off x="2325251" y="6327836"/>
            <a:ext cx="617387" cy="31699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a:p>
        </p:txBody>
      </p:sp>
      <p:sp>
        <p:nvSpPr>
          <p:cNvPr id="15" name="テキスト ボックス 14">
            <a:extLst>
              <a:ext uri="{FF2B5EF4-FFF2-40B4-BE49-F238E27FC236}">
                <a16:creationId xmlns:a16="http://schemas.microsoft.com/office/drawing/2014/main" id="{33707279-2AFA-F800-D961-266D66074E52}"/>
              </a:ext>
            </a:extLst>
          </p:cNvPr>
          <p:cNvSpPr txBox="1"/>
          <p:nvPr/>
        </p:nvSpPr>
        <p:spPr>
          <a:xfrm>
            <a:off x="3004576" y="6325522"/>
            <a:ext cx="2492990" cy="369332"/>
          </a:xfrm>
          <a:prstGeom prst="rect">
            <a:avLst/>
          </a:prstGeom>
          <a:noFill/>
        </p:spPr>
        <p:txBody>
          <a:bodyPr wrap="none" rtlCol="0">
            <a:spAutoFit/>
          </a:bodyPr>
          <a:lstStyle/>
          <a:p>
            <a:r>
              <a:rPr kumimoji="1" lang="ja-JP" altLang="en-US"/>
              <a:t>スペクトル指数の低下</a:t>
            </a:r>
          </a:p>
        </p:txBody>
      </p:sp>
      <p:sp>
        <p:nvSpPr>
          <p:cNvPr id="17" name="右中かっこ 16">
            <a:extLst>
              <a:ext uri="{FF2B5EF4-FFF2-40B4-BE49-F238E27FC236}">
                <a16:creationId xmlns:a16="http://schemas.microsoft.com/office/drawing/2014/main" id="{EFA1372C-0A71-0565-1A28-FF395631E03A}"/>
              </a:ext>
            </a:extLst>
          </p:cNvPr>
          <p:cNvSpPr/>
          <p:nvPr/>
        </p:nvSpPr>
        <p:spPr>
          <a:xfrm>
            <a:off x="5661099" y="5084064"/>
            <a:ext cx="551634" cy="1610790"/>
          </a:xfrm>
          <a:prstGeom prst="rightBrace">
            <a:avLst/>
          </a:prstGeom>
          <a:solidFill>
            <a:schemeClr val="accent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8C3A526-D30A-CC55-DCF2-F4CBC7D1EE32}"/>
              </a:ext>
            </a:extLst>
          </p:cNvPr>
          <p:cNvSpPr txBox="1"/>
          <p:nvPr/>
        </p:nvSpPr>
        <p:spPr>
          <a:xfrm>
            <a:off x="6212733" y="5745335"/>
            <a:ext cx="4108817" cy="369332"/>
          </a:xfrm>
          <a:prstGeom prst="rect">
            <a:avLst/>
          </a:prstGeom>
          <a:noFill/>
        </p:spPr>
        <p:txBody>
          <a:bodyPr wrap="none" rtlCol="0">
            <a:spAutoFit/>
          </a:bodyPr>
          <a:lstStyle/>
          <a:p>
            <a:r>
              <a:rPr lang="ja-JP" altLang="en-US"/>
              <a:t>スペクトル指数の</a:t>
            </a:r>
            <a:r>
              <a:rPr lang="ja-JP" altLang="en-US">
                <a:highlight>
                  <a:srgbClr val="FFFF00"/>
                </a:highlight>
              </a:rPr>
              <a:t>空間変動と不確定性</a:t>
            </a:r>
            <a:endParaRPr kumimoji="1" lang="ja-JP" altLang="en-US">
              <a:highlight>
                <a:srgbClr val="FFFF00"/>
              </a:highlight>
            </a:endParaRPr>
          </a:p>
        </p:txBody>
      </p:sp>
      <p:sp>
        <p:nvSpPr>
          <p:cNvPr id="20" name="テキスト ボックス 19">
            <a:extLst>
              <a:ext uri="{FF2B5EF4-FFF2-40B4-BE49-F238E27FC236}">
                <a16:creationId xmlns:a16="http://schemas.microsoft.com/office/drawing/2014/main" id="{D0E928D1-C892-87C7-9FDB-642662298759}"/>
              </a:ext>
            </a:extLst>
          </p:cNvPr>
          <p:cNvSpPr txBox="1"/>
          <p:nvPr/>
        </p:nvSpPr>
        <p:spPr>
          <a:xfrm>
            <a:off x="3072270" y="898405"/>
            <a:ext cx="6186309" cy="369332"/>
          </a:xfrm>
          <a:prstGeom prst="rect">
            <a:avLst/>
          </a:prstGeom>
          <a:noFill/>
        </p:spPr>
        <p:txBody>
          <a:bodyPr wrap="none" rtlCol="0">
            <a:spAutoFit/>
          </a:bodyPr>
          <a:lstStyle/>
          <a:p>
            <a:r>
              <a:rPr kumimoji="1" lang="ja-JP" altLang="en-US"/>
              <a:t>宇宙線と銀河内の磁場との相互作用によって発生する放射</a:t>
            </a:r>
          </a:p>
        </p:txBody>
      </p:sp>
      <p:cxnSp>
        <p:nvCxnSpPr>
          <p:cNvPr id="22" name="直線矢印コネクタ 21">
            <a:extLst>
              <a:ext uri="{FF2B5EF4-FFF2-40B4-BE49-F238E27FC236}">
                <a16:creationId xmlns:a16="http://schemas.microsoft.com/office/drawing/2014/main" id="{52BFE8A2-BB03-D9B6-CC10-59EA62A75C7B}"/>
              </a:ext>
            </a:extLst>
          </p:cNvPr>
          <p:cNvCxnSpPr/>
          <p:nvPr/>
        </p:nvCxnSpPr>
        <p:spPr>
          <a:xfrm flipV="1">
            <a:off x="8680704" y="5177854"/>
            <a:ext cx="365760" cy="46166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283F0AA-AD1C-5E43-FF0F-56608BE35C1D}"/>
              </a:ext>
            </a:extLst>
          </p:cNvPr>
          <p:cNvSpPr txBox="1"/>
          <p:nvPr/>
        </p:nvSpPr>
        <p:spPr>
          <a:xfrm>
            <a:off x="8680704" y="4795816"/>
            <a:ext cx="2262158" cy="369332"/>
          </a:xfrm>
          <a:prstGeom prst="rect">
            <a:avLst/>
          </a:prstGeom>
          <a:noFill/>
        </p:spPr>
        <p:txBody>
          <a:bodyPr wrap="none" rtlCol="0">
            <a:spAutoFit/>
          </a:bodyPr>
          <a:lstStyle/>
          <a:p>
            <a:r>
              <a:rPr kumimoji="1" lang="ja-JP" altLang="en-US"/>
              <a:t>前景への理解が必要</a:t>
            </a:r>
          </a:p>
        </p:txBody>
      </p:sp>
      <p:sp>
        <p:nvSpPr>
          <p:cNvPr id="24" name="正方形/長方形 23">
            <a:extLst>
              <a:ext uri="{FF2B5EF4-FFF2-40B4-BE49-F238E27FC236}">
                <a16:creationId xmlns:a16="http://schemas.microsoft.com/office/drawing/2014/main" id="{BCF060AA-956B-2135-B716-0C09BA8FB080}"/>
              </a:ext>
            </a:extLst>
          </p:cNvPr>
          <p:cNvSpPr/>
          <p:nvPr/>
        </p:nvSpPr>
        <p:spPr>
          <a:xfrm>
            <a:off x="0" y="2687988"/>
            <a:ext cx="8022336" cy="1909679"/>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0465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0EE6A7-4D51-BA94-B7F5-C35F0EEA6D1A}"/>
              </a:ext>
            </a:extLst>
          </p:cNvPr>
          <p:cNvSpPr txBox="1"/>
          <p:nvPr/>
        </p:nvSpPr>
        <p:spPr>
          <a:xfrm>
            <a:off x="0" y="0"/>
            <a:ext cx="8549135" cy="369332"/>
          </a:xfrm>
          <a:prstGeom prst="rect">
            <a:avLst/>
          </a:prstGeom>
          <a:noFill/>
        </p:spPr>
        <p:txBody>
          <a:bodyPr wrap="none" rtlCol="0">
            <a:spAutoFit/>
          </a:bodyPr>
          <a:lstStyle/>
          <a:p>
            <a:r>
              <a:rPr kumimoji="1" lang="ja-JP" altLang="en-US">
                <a:latin typeface="HGPSoeiKakugothicUB" panose="020B0900000000000000" pitchFamily="34" charset="-128"/>
                <a:ea typeface="HGPSoeiKakugothicUB" panose="020B0900000000000000" pitchFamily="34" charset="-128"/>
              </a:rPr>
              <a:t>シンクロトロン放射の偏光　</a:t>
            </a:r>
            <a:r>
              <a:rPr kumimoji="1" lang="ja-JP" altLang="en-US"/>
              <a:t>：　磁場によって加速された電子によって放射され</a:t>
            </a:r>
            <a:r>
              <a:rPr lang="ja-JP" altLang="en-US"/>
              <a:t>る</a:t>
            </a:r>
            <a:endParaRPr kumimoji="1" lang="en-US" altLang="ja-JP" dirty="0"/>
          </a:p>
        </p:txBody>
      </p:sp>
      <p:sp>
        <p:nvSpPr>
          <p:cNvPr id="3" name="テキスト ボックス 2">
            <a:extLst>
              <a:ext uri="{FF2B5EF4-FFF2-40B4-BE49-F238E27FC236}">
                <a16:creationId xmlns:a16="http://schemas.microsoft.com/office/drawing/2014/main" id="{0A5B6275-F49E-F1EC-4F1D-E45524466CF6}"/>
              </a:ext>
            </a:extLst>
          </p:cNvPr>
          <p:cNvSpPr txBox="1"/>
          <p:nvPr/>
        </p:nvSpPr>
        <p:spPr>
          <a:xfrm>
            <a:off x="2303737" y="885468"/>
            <a:ext cx="6417141" cy="2031325"/>
          </a:xfrm>
          <a:prstGeom prst="rect">
            <a:avLst/>
          </a:prstGeom>
          <a:noFill/>
        </p:spPr>
        <p:txBody>
          <a:bodyPr wrap="none" rtlCol="0">
            <a:spAutoFit/>
          </a:bodyPr>
          <a:lstStyle/>
          <a:p>
            <a:pPr algn="ctr"/>
            <a:r>
              <a:rPr kumimoji="1" lang="ja-JP" altLang="en-US"/>
              <a:t>磁力線に対して垂直に偏光している</a:t>
            </a:r>
            <a:endParaRPr kumimoji="1" lang="en-US" altLang="ja-JP" dirty="0"/>
          </a:p>
          <a:p>
            <a:pPr algn="ctr"/>
            <a:endParaRPr lang="en-US" altLang="ja-JP" dirty="0"/>
          </a:p>
          <a:p>
            <a:pPr algn="ctr"/>
            <a:endParaRPr lang="en-US" altLang="ja-JP" dirty="0"/>
          </a:p>
          <a:p>
            <a:pPr algn="ctr"/>
            <a:r>
              <a:rPr kumimoji="1" lang="ja-JP" altLang="en-US"/>
              <a:t>原理的に銀河系の宇宙線と磁場の分布を正確にモデル化する</a:t>
            </a:r>
            <a:endParaRPr kumimoji="1" lang="en-US" altLang="ja-JP" dirty="0"/>
          </a:p>
          <a:p>
            <a:pPr algn="ctr"/>
            <a:endParaRPr lang="en-US" altLang="ja-JP" dirty="0"/>
          </a:p>
          <a:p>
            <a:pPr algn="ctr"/>
            <a:endParaRPr lang="en-US" altLang="ja-JP" dirty="0"/>
          </a:p>
          <a:p>
            <a:pPr algn="ctr"/>
            <a:r>
              <a:rPr kumimoji="1" lang="ja-JP" altLang="en-US"/>
              <a:t>シンクロトロン放射の前景放射を差し引ける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FDAF34B-7918-0CB2-811F-F3D847D0723D}"/>
                  </a:ext>
                </a:extLst>
              </p:cNvPr>
              <p:cNvSpPr txBox="1"/>
              <p:nvPr/>
            </p:nvSpPr>
            <p:spPr>
              <a:xfrm>
                <a:off x="0" y="3326845"/>
                <a:ext cx="5724644" cy="1164871"/>
              </a:xfrm>
              <a:prstGeom prst="rect">
                <a:avLst/>
              </a:prstGeom>
              <a:noFill/>
            </p:spPr>
            <p:txBody>
              <a:bodyPr wrap="none" rtlCol="0">
                <a:spAutoFit/>
              </a:bodyPr>
              <a:lstStyle/>
              <a:p>
                <a:r>
                  <a:rPr kumimoji="1" lang="ja-JP" altLang="en-US"/>
                  <a:t>電子のエネルギーと周波数を全て積分した直線偏光度</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7</m:t>
                          </m:r>
                        </m:num>
                        <m:den>
                          <m:r>
                            <a:rPr kumimoji="1" lang="en-US" altLang="ja-JP" b="0" i="1" smtClean="0">
                              <a:latin typeface="Cambria Math" panose="02040503050406030204" pitchFamily="18" charset="0"/>
                            </a:rPr>
                            <m:t>3</m:t>
                          </m:r>
                        </m:den>
                      </m:f>
                      <m:r>
                        <a:rPr kumimoji="1" lang="en-US" altLang="ja-JP" b="0" i="1" smtClean="0">
                          <a:latin typeface="Cambria Math" panose="02040503050406030204" pitchFamily="18" charset="0"/>
                        </a:rPr>
                        <m:t>)</m:t>
                      </m:r>
                    </m:oMath>
                  </m:oMathPara>
                </a14:m>
                <a:endParaRPr kumimoji="1" lang="ja-JP" altLang="en-US"/>
              </a:p>
            </p:txBody>
          </p:sp>
        </mc:Choice>
        <mc:Fallback xmlns="">
          <p:sp>
            <p:nvSpPr>
              <p:cNvPr id="4" name="テキスト ボックス 3">
                <a:extLst>
                  <a:ext uri="{FF2B5EF4-FFF2-40B4-BE49-F238E27FC236}">
                    <a16:creationId xmlns:a16="http://schemas.microsoft.com/office/drawing/2014/main" id="{2FDAF34B-7918-0CB2-811F-F3D847D0723D}"/>
                  </a:ext>
                </a:extLst>
              </p:cNvPr>
              <p:cNvSpPr txBox="1">
                <a:spLocks noRot="1" noChangeAspect="1" noMove="1" noResize="1" noEditPoints="1" noAdjustHandles="1" noChangeArrowheads="1" noChangeShapeType="1" noTextEdit="1"/>
              </p:cNvSpPr>
              <p:nvPr/>
            </p:nvSpPr>
            <p:spPr>
              <a:xfrm>
                <a:off x="0" y="3326845"/>
                <a:ext cx="5724644" cy="1164871"/>
              </a:xfrm>
              <a:prstGeom prst="rect">
                <a:avLst/>
              </a:prstGeom>
              <a:blipFill>
                <a:blip r:embed="rId2"/>
                <a:stretch>
                  <a:fillRect l="-887" t="-3261" b="-108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429FE7A-1535-66BE-5045-139B77A3D775}"/>
              </a:ext>
            </a:extLst>
          </p:cNvPr>
          <p:cNvSpPr txBox="1"/>
          <p:nvPr/>
        </p:nvSpPr>
        <p:spPr>
          <a:xfrm>
            <a:off x="0" y="4509304"/>
            <a:ext cx="5697394" cy="369332"/>
          </a:xfrm>
          <a:prstGeom prst="rect">
            <a:avLst/>
          </a:prstGeom>
          <a:noFill/>
        </p:spPr>
        <p:txBody>
          <a:bodyPr wrap="none" rtlCol="0">
            <a:spAutoFit/>
          </a:bodyPr>
          <a:lstStyle/>
          <a:p>
            <a:r>
              <a:rPr kumimoji="1" lang="en-US" altLang="ja-JP" dirty="0"/>
              <a:t>(p 167 : </a:t>
            </a:r>
            <a:r>
              <a:rPr lang="en" altLang="ja-JP" sz="1800" b="1" dirty="0">
                <a:effectLst/>
                <a:latin typeface="+mj-lt"/>
              </a:rPr>
              <a:t>RADIATIVE PROCESSES IN ASTROPHYSICS </a:t>
            </a:r>
            <a:r>
              <a:rPr kumimoji="1" lang="en-US" altLang="ja-JP" dirty="0"/>
              <a:t>)</a:t>
            </a:r>
            <a:endParaRPr kumimoji="1" lang="ja-JP" altLang="en-US"/>
          </a:p>
        </p:txBody>
      </p:sp>
      <p:sp>
        <p:nvSpPr>
          <p:cNvPr id="6" name="右矢印 5">
            <a:extLst>
              <a:ext uri="{FF2B5EF4-FFF2-40B4-BE49-F238E27FC236}">
                <a16:creationId xmlns:a16="http://schemas.microsoft.com/office/drawing/2014/main" id="{B67D6F93-C6C1-52DF-9666-07228BB9DF41}"/>
              </a:ext>
            </a:extLst>
          </p:cNvPr>
          <p:cNvSpPr/>
          <p:nvPr/>
        </p:nvSpPr>
        <p:spPr>
          <a:xfrm rot="5400000">
            <a:off x="5279136" y="360188"/>
            <a:ext cx="466344"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011A1F92-B3AC-508E-1E10-99BE24DD8CC1}"/>
              </a:ext>
            </a:extLst>
          </p:cNvPr>
          <p:cNvSpPr/>
          <p:nvPr/>
        </p:nvSpPr>
        <p:spPr>
          <a:xfrm rot="5400000">
            <a:off x="5286929" y="2107245"/>
            <a:ext cx="466344"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6396FEF-090F-5E6C-C959-098FD73D1C90}"/>
              </a:ext>
            </a:extLst>
          </p:cNvPr>
          <p:cNvSpPr txBox="1"/>
          <p:nvPr/>
        </p:nvSpPr>
        <p:spPr>
          <a:xfrm>
            <a:off x="5222583" y="1121562"/>
            <a:ext cx="595035" cy="584775"/>
          </a:xfrm>
          <a:prstGeom prst="rect">
            <a:avLst/>
          </a:prstGeom>
          <a:noFill/>
        </p:spPr>
        <p:txBody>
          <a:bodyPr wrap="none" rtlCol="0">
            <a:spAutoFit/>
          </a:bodyPr>
          <a:lstStyle/>
          <a:p>
            <a:r>
              <a:rPr kumimoji="1" lang="ja-JP" altLang="en-US" sz="3200">
                <a:solidFill>
                  <a:schemeClr val="accent2"/>
                </a:solidFill>
                <a:latin typeface="HGPSoeiKakugothicUB" panose="020B0900000000000000" pitchFamily="34" charset="-128"/>
                <a:ea typeface="HGPSoeiKakugothicUB" panose="020B0900000000000000" pitchFamily="34" charset="-128"/>
              </a:rPr>
              <a:t>＋</a:t>
            </a:r>
          </a:p>
        </p:txBody>
      </p:sp>
    </p:spTree>
    <p:extLst>
      <p:ext uri="{BB962C8B-B14F-4D97-AF65-F5344CB8AC3E}">
        <p14:creationId xmlns:p14="http://schemas.microsoft.com/office/powerpoint/2010/main" val="315375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65E337B-52E1-E440-0A08-23B8387F4137}"/>
              </a:ext>
            </a:extLst>
          </p:cNvPr>
          <p:cNvPicPr>
            <a:picLocks noChangeAspect="1"/>
          </p:cNvPicPr>
          <p:nvPr/>
        </p:nvPicPr>
        <p:blipFill>
          <a:blip r:embed="rId2"/>
          <a:stretch>
            <a:fillRect/>
          </a:stretch>
        </p:blipFill>
        <p:spPr>
          <a:xfrm>
            <a:off x="-2" y="0"/>
            <a:ext cx="9619490" cy="4481802"/>
          </a:xfrm>
          <a:prstGeom prst="rect">
            <a:avLst/>
          </a:prstGeom>
        </p:spPr>
      </p:pic>
      <p:sp>
        <p:nvSpPr>
          <p:cNvPr id="8" name="テキスト ボックス 7">
            <a:extLst>
              <a:ext uri="{FF2B5EF4-FFF2-40B4-BE49-F238E27FC236}">
                <a16:creationId xmlns:a16="http://schemas.microsoft.com/office/drawing/2014/main" id="{3F5135EF-E3BF-8FF1-CEF4-1A84F1623152}"/>
              </a:ext>
            </a:extLst>
          </p:cNvPr>
          <p:cNvSpPr txBox="1"/>
          <p:nvPr/>
        </p:nvSpPr>
        <p:spPr>
          <a:xfrm>
            <a:off x="0" y="4323824"/>
            <a:ext cx="11238974" cy="2585323"/>
          </a:xfrm>
          <a:prstGeom prst="rect">
            <a:avLst/>
          </a:prstGeom>
          <a:noFill/>
        </p:spPr>
        <p:txBody>
          <a:bodyPr wrap="none" rtlCol="0">
            <a:spAutoFit/>
          </a:bodyPr>
          <a:lstStyle/>
          <a:p>
            <a:r>
              <a:rPr kumimoji="1" lang="ja-JP" altLang="en-US">
                <a:highlight>
                  <a:srgbClr val="FFFF00"/>
                </a:highlight>
              </a:rPr>
              <a:t>最大エントロピー法</a:t>
            </a:r>
            <a:r>
              <a:rPr kumimoji="1" lang="en-US" altLang="ja-JP" dirty="0">
                <a:highlight>
                  <a:srgbClr val="FFFF00"/>
                </a:highlight>
              </a:rPr>
              <a:t>(MEM)</a:t>
            </a:r>
            <a:r>
              <a:rPr kumimoji="1" lang="ja-JP" altLang="en-US"/>
              <a:t>を用いて推定した</a:t>
            </a:r>
            <a:r>
              <a:rPr kumimoji="1" lang="en-US" altLang="ja-JP" dirty="0"/>
              <a:t>23GHz</a:t>
            </a:r>
            <a:r>
              <a:rPr kumimoji="1" lang="ja-JP" altLang="en-US"/>
              <a:t>のシンクロトロン放射</a:t>
            </a:r>
            <a:r>
              <a:rPr lang="ja-JP" altLang="en-US"/>
              <a:t>の強度と偏光度</a:t>
            </a:r>
            <a:r>
              <a:rPr lang="en-US" altLang="ja-JP" dirty="0"/>
              <a:t>(</a:t>
            </a:r>
            <a:r>
              <a:rPr lang="ja-JP" altLang="en-US"/>
              <a:t>角度分解能</a:t>
            </a:r>
            <a:r>
              <a:rPr lang="en-US" altLang="ja-JP" dirty="0"/>
              <a:t>5 °)</a:t>
            </a:r>
          </a:p>
          <a:p>
            <a:r>
              <a:rPr lang="en-US" altLang="ja-JP" dirty="0"/>
              <a:t>(</a:t>
            </a:r>
            <a:r>
              <a:rPr kumimoji="1" lang="en-US" altLang="ja-JP" dirty="0"/>
              <a:t>MCMC</a:t>
            </a:r>
            <a:r>
              <a:rPr kumimoji="1" lang="ja-JP" altLang="en-US"/>
              <a:t>モデルに基づいた</a:t>
            </a:r>
            <a:r>
              <a:rPr lang="ja-JP" altLang="en-US"/>
              <a:t>偏光</a:t>
            </a:r>
            <a:r>
              <a:rPr kumimoji="1" lang="en-US" altLang="ja-JP" dirty="0"/>
              <a:t>)</a:t>
            </a:r>
          </a:p>
          <a:p>
            <a:endParaRPr lang="en-US" altLang="ja-JP" dirty="0"/>
          </a:p>
          <a:p>
            <a:r>
              <a:rPr kumimoji="1" lang="ja-JP" altLang="en-US"/>
              <a:t>図の解釈　：　</a:t>
            </a:r>
            <a:endParaRPr kumimoji="1" lang="en-US" altLang="ja-JP" dirty="0"/>
          </a:p>
          <a:p>
            <a:r>
              <a:rPr kumimoji="1" lang="ja-JP" altLang="en-US"/>
              <a:t>銀河系高緯度で偏光度が高い　</a:t>
            </a:r>
            <a:r>
              <a:rPr kumimoji="1" lang="en-US" altLang="ja-JP" dirty="0"/>
              <a:t>  </a:t>
            </a:r>
            <a:r>
              <a:rPr kumimoji="1" lang="ja-JP" altLang="en-US"/>
              <a:t>原因　　　　</a:t>
            </a:r>
            <a:r>
              <a:rPr kumimoji="1" lang="en-US" altLang="ja-JP" dirty="0"/>
              <a:t>Fan region</a:t>
            </a:r>
            <a:r>
              <a:rPr kumimoji="1" lang="ja-JP" altLang="en-US"/>
              <a:t>、</a:t>
            </a:r>
            <a:r>
              <a:rPr kumimoji="1" lang="en-US" altLang="ja-JP" dirty="0"/>
              <a:t>North Galactic plane</a:t>
            </a:r>
          </a:p>
          <a:p>
            <a:r>
              <a:rPr lang="ja-JP" altLang="en-US"/>
              <a:t>　　　　　　　　　　　　　　　　　　　　（局所的な構造に起因、偏光度</a:t>
            </a:r>
            <a:r>
              <a:rPr lang="en-US" altLang="ja-JP" dirty="0"/>
              <a:t>30%</a:t>
            </a:r>
            <a:r>
              <a:rPr lang="ja-JP" altLang="en-US"/>
              <a:t>）</a:t>
            </a:r>
            <a:endParaRPr lang="en-US" altLang="ja-JP" dirty="0"/>
          </a:p>
          <a:p>
            <a:endParaRPr lang="en-US" altLang="ja-JP" dirty="0"/>
          </a:p>
          <a:p>
            <a:r>
              <a:rPr lang="ja-JP" altLang="en-US"/>
              <a:t>低緯度での偏光度の低さは偏光の重ね合わせによる脱偏光効果と解釈できるが、</a:t>
            </a:r>
            <a:endParaRPr lang="en-US" altLang="ja-JP" dirty="0"/>
          </a:p>
          <a:p>
            <a:r>
              <a:rPr lang="ja-JP" altLang="en-US"/>
              <a:t>低緯度でも強度は強いので観測に適さない（系統誤差などが大きい）</a:t>
            </a:r>
            <a:endParaRPr lang="en-US" altLang="ja-JP" dirty="0"/>
          </a:p>
        </p:txBody>
      </p:sp>
      <p:sp>
        <p:nvSpPr>
          <p:cNvPr id="9" name="右矢印 8">
            <a:extLst>
              <a:ext uri="{FF2B5EF4-FFF2-40B4-BE49-F238E27FC236}">
                <a16:creationId xmlns:a16="http://schemas.microsoft.com/office/drawing/2014/main" id="{BF9E30E0-9060-BACD-05AD-00891E398746}"/>
              </a:ext>
            </a:extLst>
          </p:cNvPr>
          <p:cNvSpPr/>
          <p:nvPr/>
        </p:nvSpPr>
        <p:spPr>
          <a:xfrm>
            <a:off x="3276959" y="5314659"/>
            <a:ext cx="978408" cy="54911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2A3752A-8254-DEFA-14FB-9285E2B83E14}"/>
                  </a:ext>
                </a:extLst>
              </p:cNvPr>
              <p:cNvSpPr txBox="1"/>
              <p:nvPr/>
            </p:nvSpPr>
            <p:spPr>
              <a:xfrm>
                <a:off x="8510736" y="5355221"/>
                <a:ext cx="3546612" cy="680507"/>
              </a:xfrm>
              <a:prstGeom prst="rect">
                <a:avLst/>
              </a:prstGeom>
              <a:noFill/>
              <a:ln>
                <a:solidFill>
                  <a:schemeClr val="accent2"/>
                </a:solidFill>
              </a:ln>
            </p:spPr>
            <p:txBody>
              <a:bodyPr wrap="none" rtlCol="0">
                <a:spAutoFit/>
              </a:bodyPr>
              <a:lstStyle/>
              <a:p>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&gt;50</m:t>
                    </m:r>
                    <m:r>
                      <a:rPr lang="en-US" altLang="ja-JP" i="1">
                        <a:latin typeface="Cambria Math" panose="02040503050406030204" pitchFamily="18" charset="0"/>
                      </a:rPr>
                      <m:t>°</m:t>
                    </m:r>
                    <m:r>
                      <a:rPr lang="ja-JP" altLang="en-US" b="0" i="1" smtClean="0">
                        <a:latin typeface="Cambria Math" panose="02040503050406030204" pitchFamily="18" charset="0"/>
                      </a:rPr>
                      <m:t> </m:t>
                    </m:r>
                    <m:r>
                      <a:rPr lang="ja-JP" altLang="en-US" i="1">
                        <a:latin typeface="Cambria Math" panose="02040503050406030204" pitchFamily="18" charset="0"/>
                      </a:rPr>
                      <m:t>高緯度</m:t>
                    </m:r>
                  </m:oMath>
                </a14:m>
                <a:r>
                  <a:rPr lang="ja-JP" altLang="en-US"/>
                  <a:t>　偏光度</a:t>
                </a:r>
                <a:r>
                  <a:rPr lang="en-US" altLang="ja-JP" dirty="0"/>
                  <a:t>14%</a:t>
                </a:r>
              </a:p>
              <a:p>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𝑏</m:t>
                        </m:r>
                      </m:e>
                    </m:d>
                    <m:r>
                      <a:rPr lang="en-US" altLang="ja-JP" i="1">
                        <a:latin typeface="Cambria Math" panose="02040503050406030204" pitchFamily="18" charset="0"/>
                      </a:rPr>
                      <m:t>&gt;5°</m:t>
                    </m:r>
                    <m:r>
                      <a:rPr lang="ja-JP" altLang="en-US" i="1">
                        <a:latin typeface="Cambria Math" panose="02040503050406030204" pitchFamily="18" charset="0"/>
                      </a:rPr>
                      <m:t> </m:t>
                    </m:r>
                    <m:r>
                      <a:rPr lang="ja-JP" altLang="en-US" i="1" smtClean="0">
                        <a:latin typeface="Cambria Math" panose="02040503050406030204" pitchFamily="18" charset="0"/>
                      </a:rPr>
                      <m:t>低</m:t>
                    </m:r>
                    <m:r>
                      <a:rPr lang="ja-JP" altLang="en-US" i="1">
                        <a:latin typeface="Cambria Math" panose="02040503050406030204" pitchFamily="18" charset="0"/>
                      </a:rPr>
                      <m:t>緯度</m:t>
                    </m:r>
                    <m:r>
                      <a:rPr lang="ja-JP" altLang="en-US" b="0" i="1" smtClean="0">
                        <a:latin typeface="Cambria Math" panose="02040503050406030204" pitchFamily="18" charset="0"/>
                      </a:rPr>
                      <m:t>　</m:t>
                    </m:r>
                  </m:oMath>
                </a14:m>
                <a:r>
                  <a:rPr lang="ja-JP" altLang="en-US"/>
                  <a:t>偏光度</a:t>
                </a:r>
                <a:r>
                  <a:rPr lang="en-US" altLang="ja-JP" dirty="0"/>
                  <a:t>10%</a:t>
                </a:r>
                <a:r>
                  <a:rPr lang="ja-JP" altLang="en-US"/>
                  <a:t>未満</a:t>
                </a:r>
                <a:endParaRPr lang="en-US" altLang="ja-JP" dirty="0"/>
              </a:p>
            </p:txBody>
          </p:sp>
        </mc:Choice>
        <mc:Fallback xmlns="">
          <p:sp>
            <p:nvSpPr>
              <p:cNvPr id="10" name="テキスト ボックス 9">
                <a:extLst>
                  <a:ext uri="{FF2B5EF4-FFF2-40B4-BE49-F238E27FC236}">
                    <a16:creationId xmlns:a16="http://schemas.microsoft.com/office/drawing/2014/main" id="{82A3752A-8254-DEFA-14FB-9285E2B83E14}"/>
                  </a:ext>
                </a:extLst>
              </p:cNvPr>
              <p:cNvSpPr txBox="1">
                <a:spLocks noRot="1" noChangeAspect="1" noMove="1" noResize="1" noEditPoints="1" noAdjustHandles="1" noChangeArrowheads="1" noChangeShapeType="1" noTextEdit="1"/>
              </p:cNvSpPr>
              <p:nvPr/>
            </p:nvSpPr>
            <p:spPr>
              <a:xfrm>
                <a:off x="8510736" y="5355221"/>
                <a:ext cx="3546612" cy="680507"/>
              </a:xfrm>
              <a:prstGeom prst="rect">
                <a:avLst/>
              </a:prstGeom>
              <a:blipFill>
                <a:blip r:embed="rId3"/>
                <a:stretch>
                  <a:fillRect t="-1786" r="-356" b="-12500"/>
                </a:stretch>
              </a:blipFill>
              <a:ln>
                <a:solidFill>
                  <a:schemeClr val="accent2"/>
                </a:solidFill>
              </a:ln>
            </p:spPr>
            <p:txBody>
              <a:bodyPr/>
              <a:lstStyle/>
              <a:p>
                <a:r>
                  <a:rPr lang="ja-JP" altLang="en-US">
                    <a:noFill/>
                  </a:rPr>
                  <a:t> </a:t>
                </a:r>
              </a:p>
            </p:txBody>
          </p:sp>
        </mc:Fallback>
      </mc:AlternateContent>
    </p:spTree>
    <p:extLst>
      <p:ext uri="{BB962C8B-B14F-4D97-AF65-F5344CB8AC3E}">
        <p14:creationId xmlns:p14="http://schemas.microsoft.com/office/powerpoint/2010/main" val="36209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FDE6C33-C974-78FB-5175-B84326887A2C}"/>
              </a:ext>
            </a:extLst>
          </p:cNvPr>
          <p:cNvSpPr txBox="1"/>
          <p:nvPr/>
        </p:nvSpPr>
        <p:spPr>
          <a:xfrm>
            <a:off x="0" y="0"/>
            <a:ext cx="8717451" cy="461665"/>
          </a:xfrm>
          <a:prstGeom prst="rect">
            <a:avLst/>
          </a:prstGeom>
          <a:noFill/>
        </p:spPr>
        <p:txBody>
          <a:bodyPr wrap="none" rtlCol="0">
            <a:spAutoFit/>
          </a:bodyPr>
          <a:lstStyle/>
          <a:p>
            <a:r>
              <a:rPr kumimoji="1" lang="en-US" altLang="ja-JP" sz="2400" dirty="0">
                <a:latin typeface="HGPSoeiKakugothicUB" panose="020B0900000000000000" pitchFamily="34" charset="-128"/>
                <a:ea typeface="HGPSoeiKakugothicUB" panose="020B0900000000000000" pitchFamily="34" charset="-128"/>
              </a:rPr>
              <a:t>②Free-free</a:t>
            </a:r>
            <a:r>
              <a:rPr kumimoji="1" lang="ja-JP" altLang="en-US" sz="2400">
                <a:latin typeface="HGPSoeiKakugothicUB" panose="020B0900000000000000" pitchFamily="34" charset="-128"/>
                <a:ea typeface="HGPSoeiKakugothicUB" panose="020B0900000000000000" pitchFamily="34" charset="-128"/>
              </a:rPr>
              <a:t>放射　</a:t>
            </a:r>
            <a:r>
              <a:rPr kumimoji="1" lang="ja-JP" altLang="en-US" sz="2400"/>
              <a:t>：　低周波領域を占める銀河からの前景放射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18A896F-169D-FD23-E618-18D5EA22B3D6}"/>
                  </a:ext>
                </a:extLst>
              </p:cNvPr>
              <p:cNvSpPr txBox="1"/>
              <p:nvPr/>
            </p:nvSpPr>
            <p:spPr>
              <a:xfrm>
                <a:off x="0" y="1981955"/>
                <a:ext cx="7162730" cy="2294346"/>
              </a:xfrm>
              <a:prstGeom prst="rect">
                <a:avLst/>
              </a:prstGeom>
              <a:noFill/>
              <a:ln>
                <a:solidFill>
                  <a:schemeClr val="accent2"/>
                </a:solidFill>
              </a:ln>
            </p:spPr>
            <p:txBody>
              <a:bodyPr wrap="none" rtlCol="0">
                <a:spAutoFit/>
              </a:bodyPr>
              <a:lstStyle/>
              <a:p>
                <a:r>
                  <a:rPr kumimoji="1" lang="ja-JP" altLang="en-US"/>
                  <a:t>自由放射の強度は視線方向に沿った積分により</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ea typeface="Cambria Math" panose="02040503050406030204" pitchFamily="18" charset="0"/>
                            </a:rPr>
                            <m:t>𝜈</m:t>
                          </m:r>
                        </m:sub>
                      </m:sSub>
                      <m:r>
                        <a:rPr kumimoji="1" lang="en-US" altLang="ja-JP" sz="2400" b="0" i="1" smtClean="0">
                          <a:latin typeface="Cambria Math" panose="02040503050406030204" pitchFamily="18" charset="0"/>
                          <a:ea typeface="Cambria Math" panose="02040503050406030204" pitchFamily="18" charset="0"/>
                        </a:rPr>
                        <m:t>=</m:t>
                      </m:r>
                      <m:nary>
                        <m:naryPr>
                          <m:limLoc m:val="undOvr"/>
                          <m:subHide m:val="on"/>
                          <m:supHide m:val="on"/>
                          <m:ctrlPr>
                            <a:rPr kumimoji="1" lang="en-US" altLang="ja-JP" sz="2400" b="0" i="1" smtClean="0">
                              <a:latin typeface="Cambria Math" panose="02040503050406030204" pitchFamily="18" charset="0"/>
                              <a:ea typeface="Cambria Math" panose="02040503050406030204" pitchFamily="18" charset="0"/>
                            </a:rPr>
                          </m:ctrlPr>
                        </m:naryPr>
                        <m:sub/>
                        <m:sup/>
                        <m:e>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𝑗</m:t>
                              </m:r>
                            </m:e>
                            <m:sub>
                              <m:r>
                                <a:rPr kumimoji="1" lang="en-US" altLang="ja-JP" sz="2400" b="0" i="1" smtClean="0">
                                  <a:latin typeface="Cambria Math" panose="02040503050406030204" pitchFamily="18" charset="0"/>
                                  <a:ea typeface="Cambria Math" panose="02040503050406030204" pitchFamily="18" charset="0"/>
                                </a:rPr>
                                <m:t>𝜈</m:t>
                              </m:r>
                            </m:sub>
                          </m:sSub>
                          <m:r>
                            <a:rPr kumimoji="1" lang="en-US" altLang="ja-JP" sz="2400" b="0" i="1" smtClean="0">
                              <a:latin typeface="Cambria Math" panose="02040503050406030204" pitchFamily="18" charset="0"/>
                              <a:ea typeface="Cambria Math" panose="02040503050406030204" pitchFamily="18" charset="0"/>
                            </a:rPr>
                            <m:t>𝑑𝑠</m:t>
                          </m:r>
                        </m:e>
                      </m:nary>
                    </m:oMath>
                  </m:oMathPara>
                </a14:m>
                <a:endParaRPr kumimoji="1" lang="en-US" altLang="ja-JP" sz="2400" b="0" dirty="0">
                  <a:ea typeface="Cambria Math" panose="02040503050406030204" pitchFamily="18" charset="0"/>
                </a:endParaRPr>
              </a:p>
              <a:p>
                <a:r>
                  <a:rPr kumimoji="1" lang="ja-JP" altLang="en-US"/>
                  <a:t>但し</a:t>
                </a:r>
                <a:r>
                  <a:rPr kumimoji="1" lang="en-US" altLang="ja-JP"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𝑗</m:t>
                        </m:r>
                      </m:e>
                      <m:sub>
                        <m:r>
                          <a:rPr kumimoji="1" lang="en-US" altLang="ja-JP" sz="2400" b="0" i="1" smtClean="0">
                            <a:latin typeface="Cambria Math" panose="02040503050406030204" pitchFamily="18" charset="0"/>
                            <a:ea typeface="Cambria Math" panose="02040503050406030204" pitchFamily="18" charset="0"/>
                          </a:rPr>
                          <m:t>𝜈</m:t>
                        </m:r>
                      </m:sub>
                    </m:sSub>
                    <m:r>
                      <a:rPr kumimoji="1" lang="en-US" altLang="ja-JP" sz="2400" b="0" i="1" smtClean="0">
                        <a:latin typeface="Cambria Math" panose="02040503050406030204" pitchFamily="18" charset="0"/>
                        <a:ea typeface="Cambria Math" panose="02040503050406030204" pitchFamily="18" charset="0"/>
                      </a:rPr>
                      <m:t>=5.4×</m:t>
                    </m:r>
                    <m:f>
                      <m:fPr>
                        <m:ctrlPr>
                          <a:rPr kumimoji="1" lang="en-US" altLang="ja-JP" sz="2400" b="0" i="1" smtClean="0">
                            <a:latin typeface="Cambria Math" panose="02040503050406030204" pitchFamily="18" charset="0"/>
                            <a:ea typeface="Cambria Math" panose="02040503050406030204" pitchFamily="18" charset="0"/>
                          </a:rPr>
                        </m:ctrlPr>
                      </m:fPr>
                      <m:num>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10</m:t>
                            </m:r>
                          </m:e>
                          <m:sup>
                            <m:r>
                              <a:rPr kumimoji="1" lang="en-US" altLang="ja-JP" sz="2400" b="0" i="1" smtClean="0">
                                <a:latin typeface="Cambria Math" panose="02040503050406030204" pitchFamily="18" charset="0"/>
                                <a:ea typeface="Cambria Math" panose="02040503050406030204" pitchFamily="18" charset="0"/>
                              </a:rPr>
                              <m:t>−16</m:t>
                            </m:r>
                          </m:sup>
                        </m:sSup>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𝑔</m:t>
                            </m:r>
                          </m:e>
                          <m:sub>
                            <m:r>
                              <a:rPr kumimoji="1" lang="en-US" altLang="ja-JP" sz="2400" b="0" i="1" smtClean="0">
                                <a:latin typeface="Cambria Math" panose="02040503050406030204" pitchFamily="18" charset="0"/>
                                <a:ea typeface="Cambria Math" panose="02040503050406030204" pitchFamily="18" charset="0"/>
                              </a:rPr>
                              <m:t>𝑓𝑓</m:t>
                            </m:r>
                          </m:sub>
                        </m:sSub>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𝑍</m:t>
                            </m:r>
                          </m:e>
                          <m:sub>
                            <m:r>
                              <a:rPr kumimoji="1" lang="en-US" altLang="ja-JP" sz="2400" b="0" i="1" smtClean="0">
                                <a:latin typeface="Cambria Math" panose="02040503050406030204" pitchFamily="18" charset="0"/>
                                <a:ea typeface="Cambria Math" panose="02040503050406030204" pitchFamily="18" charset="0"/>
                              </a:rPr>
                              <m:t>𝑖</m:t>
                            </m:r>
                          </m:sub>
                        </m:sSub>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𝑛</m:t>
                            </m:r>
                          </m:e>
                          <m:sub>
                            <m:r>
                              <a:rPr kumimoji="1" lang="en-US" altLang="ja-JP" sz="2400" b="0" i="1" smtClean="0">
                                <a:latin typeface="Cambria Math" panose="02040503050406030204" pitchFamily="18" charset="0"/>
                                <a:ea typeface="Cambria Math" panose="02040503050406030204" pitchFamily="18" charset="0"/>
                              </a:rPr>
                              <m:t>𝑒</m:t>
                            </m:r>
                          </m:sub>
                        </m:sSub>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𝑛</m:t>
                            </m:r>
                          </m:e>
                          <m:sub>
                            <m:r>
                              <a:rPr kumimoji="1" lang="en-US" altLang="ja-JP" sz="2400" b="0" i="1" smtClean="0">
                                <a:latin typeface="Cambria Math" panose="02040503050406030204" pitchFamily="18" charset="0"/>
                                <a:ea typeface="Cambria Math" panose="02040503050406030204" pitchFamily="18" charset="0"/>
                              </a:rPr>
                              <m:t>𝑖</m:t>
                            </m:r>
                          </m:sub>
                        </m:sSub>
                      </m:num>
                      <m:den>
                        <m:rad>
                          <m:radPr>
                            <m:degHide m:val="on"/>
                            <m:ctrlPr>
                              <a:rPr kumimoji="1" lang="en-US" altLang="ja-JP" sz="2400" b="0" i="1" smtClean="0">
                                <a:latin typeface="Cambria Math" panose="02040503050406030204" pitchFamily="18" charset="0"/>
                                <a:ea typeface="Cambria Math" panose="02040503050406030204" pitchFamily="18" charset="0"/>
                              </a:rPr>
                            </m:ctrlPr>
                          </m:radPr>
                          <m:deg/>
                          <m:e>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𝑒</m:t>
                                </m:r>
                              </m:sub>
                            </m:sSub>
                          </m:e>
                        </m:rad>
                      </m:den>
                    </m:f>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exp</m:t>
                        </m:r>
                      </m:fName>
                      <m:e>
                        <m:d>
                          <m:dPr>
                            <m:ctrlPr>
                              <a:rPr kumimoji="1" lang="en-US" altLang="ja-JP" sz="2400" b="0" i="1" smtClean="0">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b="0" i="1" smtClean="0">
                                    <a:latin typeface="Cambria Math" panose="02040503050406030204" pitchFamily="18" charset="0"/>
                                    <a:ea typeface="Cambria Math" panose="02040503050406030204" pitchFamily="18" charset="0"/>
                                  </a:rPr>
                                </m:ctrlPr>
                              </m:fPr>
                              <m:num>
                                <m:r>
                                  <a:rPr kumimoji="1" lang="en-US" altLang="ja-JP" sz="2400" b="0" i="1" smtClean="0">
                                    <a:latin typeface="Cambria Math" panose="02040503050406030204" pitchFamily="18" charset="0"/>
                                    <a:ea typeface="Cambria Math" panose="02040503050406030204" pitchFamily="18" charset="0"/>
                                  </a:rPr>
                                  <m:t>h</m:t>
                                </m:r>
                                <m:r>
                                  <a:rPr kumimoji="1" lang="en-US" altLang="ja-JP" sz="2400" b="0" i="1" smtClean="0">
                                    <a:latin typeface="Cambria Math" panose="02040503050406030204" pitchFamily="18" charset="0"/>
                                    <a:ea typeface="Cambria Math" panose="02040503050406030204" pitchFamily="18" charset="0"/>
                                  </a:rPr>
                                  <m:t>𝜈</m:t>
                                </m:r>
                              </m:num>
                              <m:den>
                                <m:r>
                                  <a:rPr kumimoji="1" lang="en-US" altLang="ja-JP" sz="2400" b="0" i="1" smtClean="0">
                                    <a:latin typeface="Cambria Math" panose="02040503050406030204" pitchFamily="18" charset="0"/>
                                    <a:ea typeface="Cambria Math" panose="02040503050406030204" pitchFamily="18" charset="0"/>
                                  </a:rPr>
                                  <m:t>𝑘</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𝑒</m:t>
                                    </m:r>
                                  </m:sub>
                                </m:sSub>
                              </m:den>
                            </m:f>
                          </m:e>
                        </m:d>
                      </m:e>
                    </m:func>
                  </m:oMath>
                </a14:m>
                <a:r>
                  <a:rPr kumimoji="1" lang="ja-JP" altLang="en-US" sz="2400"/>
                  <a:t>　</a:t>
                </a:r>
                <a14:m>
                  <m:oMath xmlns:m="http://schemas.openxmlformats.org/officeDocument/2006/math">
                    <m:r>
                      <a:rPr kumimoji="1" lang="en-US" altLang="ja-JP" sz="2400" i="1" smtClean="0">
                        <a:latin typeface="Cambria Math" panose="02040503050406030204" pitchFamily="18" charset="0"/>
                      </a:rPr>
                      <m:t>𝐽𝑦𝑎</m:t>
                    </m:r>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𝑟</m:t>
                        </m:r>
                      </m:e>
                      <m:sup>
                        <m:r>
                          <a:rPr kumimoji="1" lang="en-US" altLang="ja-JP" sz="2400" b="0" i="1" smtClean="0">
                            <a:latin typeface="Cambria Math" panose="02040503050406030204" pitchFamily="18" charset="0"/>
                          </a:rPr>
                          <m:t>−1</m:t>
                        </m:r>
                      </m:sup>
                    </m:sSup>
                    <m:r>
                      <a:rPr kumimoji="1" lang="en-US" altLang="ja-JP" sz="2400" i="1">
                        <a:latin typeface="Cambria Math" panose="02040503050406030204" pitchFamily="18" charset="0"/>
                      </a:rPr>
                      <m:t>𝑐</m:t>
                    </m:r>
                    <m:sSup>
                      <m:sSupPr>
                        <m:ctrlPr>
                          <a:rPr kumimoji="1" lang="en-US" altLang="ja-JP" sz="2400" b="0" i="1" smtClean="0">
                            <a:latin typeface="Cambria Math" panose="02040503050406030204" pitchFamily="18" charset="0"/>
                          </a:rPr>
                        </m:ctrlPr>
                      </m:sSupPr>
                      <m:e>
                        <m:r>
                          <a:rPr kumimoji="1" lang="en-US" altLang="ja-JP" sz="2400" i="1">
                            <a:latin typeface="Cambria Math" panose="02040503050406030204" pitchFamily="18" charset="0"/>
                          </a:rPr>
                          <m:t>𝑚</m:t>
                        </m:r>
                      </m:e>
                      <m:sup>
                        <m:r>
                          <a:rPr kumimoji="1" lang="en-US" altLang="ja-JP" sz="2400" b="0" i="1" smtClean="0">
                            <a:latin typeface="Cambria Math" panose="02040503050406030204" pitchFamily="18" charset="0"/>
                          </a:rPr>
                          <m:t>−1</m:t>
                        </m:r>
                      </m:sup>
                    </m:sSup>
                  </m:oMath>
                </a14:m>
                <a:endParaRPr kumimoji="1" lang="ja-JP" altLang="en-US" sz="2400"/>
              </a:p>
            </p:txBody>
          </p:sp>
        </mc:Choice>
        <mc:Fallback xmlns="">
          <p:sp>
            <p:nvSpPr>
              <p:cNvPr id="4" name="テキスト ボックス 3">
                <a:extLst>
                  <a:ext uri="{FF2B5EF4-FFF2-40B4-BE49-F238E27FC236}">
                    <a16:creationId xmlns:a16="http://schemas.microsoft.com/office/drawing/2014/main" id="{118A896F-169D-FD23-E618-18D5EA22B3D6}"/>
                  </a:ext>
                </a:extLst>
              </p:cNvPr>
              <p:cNvSpPr txBox="1">
                <a:spLocks noRot="1" noChangeAspect="1" noMove="1" noResize="1" noEditPoints="1" noAdjustHandles="1" noChangeArrowheads="1" noChangeShapeType="1" noTextEdit="1"/>
              </p:cNvSpPr>
              <p:nvPr/>
            </p:nvSpPr>
            <p:spPr>
              <a:xfrm>
                <a:off x="0" y="1981955"/>
                <a:ext cx="7162730" cy="2294346"/>
              </a:xfrm>
              <a:prstGeom prst="rect">
                <a:avLst/>
              </a:prstGeom>
              <a:blipFill>
                <a:blip r:embed="rId2"/>
                <a:stretch>
                  <a:fillRect l="-530" t="-40659" b="-59890"/>
                </a:stretch>
              </a:blipFill>
              <a:ln>
                <a:solidFill>
                  <a:schemeClr val="accent2"/>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F47D9A8-EEBB-4210-DFFB-D5AA912C08D8}"/>
                  </a:ext>
                </a:extLst>
              </p:cNvPr>
              <p:cNvSpPr txBox="1"/>
              <p:nvPr/>
            </p:nvSpPr>
            <p:spPr>
              <a:xfrm>
                <a:off x="257175" y="4314825"/>
                <a:ext cx="7649723" cy="2811860"/>
              </a:xfrm>
              <a:prstGeom prst="rect">
                <a:avLst/>
              </a:prstGeom>
              <a:noFill/>
            </p:spPr>
            <p:txBody>
              <a:bodyPr wrap="none" rtlCol="0">
                <a:spAutoFit/>
              </a:bodyPr>
              <a:lstStyle/>
              <a:p>
                <a:r>
                  <a:rPr kumimoji="1" lang="ja-JP" altLang="en-US"/>
                  <a:t>パラメータ</a:t>
                </a:r>
                <a:endParaRPr kumimoji="1" lang="en-US" altLang="ja-JP" dirty="0"/>
              </a:p>
              <a:p>
                <a14:m>
                  <m:oMath xmlns:m="http://schemas.openxmlformats.org/officeDocument/2006/math">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𝑛</m:t>
                        </m:r>
                      </m:e>
                      <m:sub>
                        <m:r>
                          <a:rPr kumimoji="1" lang="en-US" altLang="ja-JP" sz="1800" b="0" i="1" smtClean="0">
                            <a:latin typeface="Cambria Math" panose="02040503050406030204" pitchFamily="18" charset="0"/>
                            <a:ea typeface="Cambria Math" panose="02040503050406030204" pitchFamily="18" charset="0"/>
                          </a:rPr>
                          <m:t>𝑒</m:t>
                        </m:r>
                      </m:sub>
                    </m:sSub>
                    <m:r>
                      <a:rPr lang="ja-JP" altLang="en-US" i="1">
                        <a:latin typeface="Cambria Math" panose="02040503050406030204" pitchFamily="18" charset="0"/>
                        <a:ea typeface="Cambria Math" panose="02040503050406030204" pitchFamily="18" charset="0"/>
                      </a:rPr>
                      <m:t>、</m:t>
                    </m:r>
                    <m:sSub>
                      <m:sSubPr>
                        <m:ctrlPr>
                          <a:rPr kumimoji="1" lang="en-US" altLang="ja-JP" sz="1800" b="0" i="1" smtClean="0">
                            <a:latin typeface="Cambria Math" panose="02040503050406030204" pitchFamily="18" charset="0"/>
                            <a:ea typeface="Cambria Math" panose="02040503050406030204" pitchFamily="18" charset="0"/>
                          </a:rPr>
                        </m:ctrlPr>
                      </m:sSubPr>
                      <m:e>
                        <m:r>
                          <a:rPr kumimoji="1" lang="en-US" altLang="ja-JP" sz="1800" b="0" i="1" smtClean="0">
                            <a:latin typeface="Cambria Math" panose="02040503050406030204" pitchFamily="18" charset="0"/>
                            <a:ea typeface="Cambria Math" panose="02040503050406030204" pitchFamily="18" charset="0"/>
                          </a:rPr>
                          <m:t>𝑛</m:t>
                        </m:r>
                      </m:e>
                      <m:sub>
                        <m:r>
                          <a:rPr kumimoji="1" lang="en-US" altLang="ja-JP" sz="1800" b="0" i="1" smtClean="0">
                            <a:latin typeface="Cambria Math" panose="02040503050406030204" pitchFamily="18" charset="0"/>
                            <a:ea typeface="Cambria Math" panose="02040503050406030204" pitchFamily="18" charset="0"/>
                          </a:rPr>
                          <m:t>𝑖</m:t>
                        </m:r>
                      </m:sub>
                    </m:sSub>
                  </m:oMath>
                </a14:m>
                <a:r>
                  <a:rPr kumimoji="1" lang="ja-JP" altLang="en-US"/>
                  <a:t>電子数密度、イオン数密度　　　</a:t>
                </a:r>
                <a:r>
                  <a:rPr kumimoji="1" lang="en-US" altLang="ja-JP" dirty="0"/>
                  <a:t>e</a:t>
                </a:r>
                <a:r>
                  <a:rPr kumimoji="1" lang="ja-JP" altLang="en-US"/>
                  <a:t>電子の電荷</a:t>
                </a:r>
                <a:endParaRPr kumimoji="1" lang="en-US" altLang="ja-JP" dirty="0"/>
              </a:p>
              <a:p>
                <a:endParaRPr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𝑍</m:t>
                        </m:r>
                      </m:e>
                      <m:sub>
                        <m:r>
                          <a:rPr kumimoji="1" lang="en-US" altLang="ja-JP" b="0" i="1" smtClean="0">
                            <a:latin typeface="Cambria Math" panose="02040503050406030204" pitchFamily="18" charset="0"/>
                          </a:rPr>
                          <m:t>𝑖</m:t>
                        </m:r>
                      </m:sub>
                    </m:sSub>
                  </m:oMath>
                </a14:m>
                <a:r>
                  <a:rPr kumimoji="1" lang="ja-JP" altLang="en-US" b="0"/>
                  <a:t>原子番号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𝑒</m:t>
                        </m:r>
                      </m:sub>
                    </m:sSub>
                    <m:r>
                      <a:rPr lang="ja-JP" altLang="en-US" i="1">
                        <a:latin typeface="Cambria Math" panose="02040503050406030204" pitchFamily="18" charset="0"/>
                      </a:rPr>
                      <m:t>電子の質量</m:t>
                    </m:r>
                  </m:oMath>
                </a14:m>
                <a:endParaRPr kumimoji="1" lang="en-US" altLang="ja-JP" b="0" dirty="0"/>
              </a:p>
              <a:p>
                <a:endParaRPr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𝑒</m:t>
                        </m:r>
                      </m:sub>
                    </m:sSub>
                    <m:r>
                      <a:rPr kumimoji="1" lang="en-US" altLang="ja-JP" b="0" i="1" smtClean="0">
                        <a:latin typeface="Cambria Math" panose="02040503050406030204" pitchFamily="18" charset="0"/>
                        <a:ea typeface="Cambria Math" panose="02040503050406030204" pitchFamily="18" charset="0"/>
                      </a:rPr>
                      <m:t>≈8000</m:t>
                    </m:r>
                    <m:r>
                      <a:rPr kumimoji="1" lang="en-US" altLang="ja-JP" b="0" i="1" smtClean="0">
                        <a:latin typeface="Cambria Math" panose="02040503050406030204" pitchFamily="18" charset="0"/>
                        <a:ea typeface="Cambria Math" panose="02040503050406030204" pitchFamily="18" charset="0"/>
                      </a:rPr>
                      <m:t>𝐾</m:t>
                    </m:r>
                  </m:oMath>
                </a14:m>
                <a:r>
                  <a:rPr lang="ja-JP" altLang="en-US">
                    <a:ea typeface="Cambria Math" panose="02040503050406030204" pitchFamily="18" charset="0"/>
                  </a:rPr>
                  <a:t>電子温度　　　　　　　　</a:t>
                </a:r>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𝛾</m:t>
                    </m:r>
                    <m:r>
                      <a:rPr lang="ja-JP" altLang="en-US" i="1">
                        <a:latin typeface="Cambria Math" panose="02040503050406030204" pitchFamily="18" charset="0"/>
                        <a:ea typeface="Cambria Math" panose="02040503050406030204" pitchFamily="18" charset="0"/>
                      </a:rPr>
                      <m:t>オイラー定数</m:t>
                    </m:r>
                  </m:oMath>
                </a14:m>
                <a:endParaRPr kumimoji="1" lang="en-US" altLang="ja-JP" b="0" dirty="0">
                  <a:ea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𝑓𝑓</m:t>
                        </m:r>
                      </m:sub>
                    </m:sSub>
                  </m:oMath>
                </a14:m>
                <a:r>
                  <a:rPr kumimoji="1" lang="ja-JP" altLang="en-US" b="0"/>
                  <a:t>自由放射の</a:t>
                </a:r>
                <a:r>
                  <a:rPr kumimoji="1" lang="en-US" altLang="ja-JP" b="0" dirty="0"/>
                  <a:t>gaunt factor</a:t>
                </a:r>
                <a:r>
                  <a:rPr kumimoji="1" lang="ja-JP" altLang="en-US" b="0"/>
                  <a:t>　（</a:t>
                </a:r>
                <a14:m>
                  <m:oMath xmlns:m="http://schemas.openxmlformats.org/officeDocument/2006/math">
                    <m:r>
                      <m:rPr>
                        <m:sty m:val="p"/>
                      </m:rPr>
                      <a:rPr lang="en-US" altLang="ja-JP" i="1">
                        <a:latin typeface="Cambria Math" panose="02040503050406030204" pitchFamily="18" charset="0"/>
                      </a:rPr>
                      <m:t>h</m:t>
                    </m:r>
                    <m:r>
                      <a:rPr lang="en-US" altLang="ja-JP" i="1" smtClean="0">
                        <a:latin typeface="Cambria Math" panose="02040503050406030204" pitchFamily="18" charset="0"/>
                        <a:ea typeface="Cambria Math" panose="02040503050406030204" pitchFamily="18" charset="0"/>
                      </a:rPr>
                      <m:t>𝜈</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𝑘𝑇</m:t>
                    </m:r>
                  </m:oMath>
                </a14:m>
                <a:r>
                  <a:rPr kumimoji="1" lang="ja-JP" altLang="en-US" b="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𝑓𝑓</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3</m:t>
                            </m:r>
                          </m:e>
                        </m:rad>
                      </m:num>
                      <m:den>
                        <m:r>
                          <a:rPr kumimoji="1" lang="en-US" altLang="ja-JP" sz="2400" b="0" i="1" smtClean="0">
                            <a:latin typeface="Cambria Math" panose="02040503050406030204" pitchFamily="18" charset="0"/>
                            <a:ea typeface="Cambria Math" panose="02040503050406030204" pitchFamily="18" charset="0"/>
                          </a:rPr>
                          <m:t>𝜋</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ln</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𝑘𝑇</m:t>
                                    </m:r>
                                  </m:e>
                                </m:d>
                              </m:e>
                            </m:func>
                          </m:e>
                          <m:sup>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2</m:t>
                                </m:r>
                              </m:den>
                            </m:f>
                          </m:sup>
                        </m:sSup>
                      </m:num>
                      <m:den>
                        <m:r>
                          <a:rPr kumimoji="1" lang="en-US" altLang="ja-JP" sz="2400" b="0" i="1" smtClean="0">
                            <a:latin typeface="Cambria Math" panose="02040503050406030204" pitchFamily="18" charset="0"/>
                            <a:ea typeface="Cambria Math" panose="02040503050406030204" pitchFamily="18" charset="0"/>
                          </a:rPr>
                          <m:t>𝜋</m:t>
                        </m:r>
                        <m:r>
                          <a:rPr kumimoji="1" lang="en-US" altLang="ja-JP" sz="2400" b="0" i="1" smtClean="0">
                            <a:latin typeface="Cambria Math" panose="02040503050406030204" pitchFamily="18" charset="0"/>
                            <a:ea typeface="Cambria Math" panose="02040503050406030204" pitchFamily="18" charset="0"/>
                          </a:rPr>
                          <m:t>𝑒</m:t>
                        </m:r>
                        <m:r>
                          <a:rPr kumimoji="1" lang="en-US" altLang="ja-JP" sz="2400" b="0" i="1" smtClean="0">
                            <a:latin typeface="Cambria Math" panose="02040503050406030204" pitchFamily="18" charset="0"/>
                            <a:ea typeface="Cambria Math" panose="02040503050406030204" pitchFamily="18" charset="0"/>
                          </a:rPr>
                          <m:t>𝜈</m:t>
                        </m:r>
                        <m:rad>
                          <m:radPr>
                            <m:degHide m:val="on"/>
                            <m:ctrlPr>
                              <a:rPr kumimoji="1" lang="en-US" altLang="ja-JP" sz="2400" b="0" i="1" smtClean="0">
                                <a:latin typeface="Cambria Math" panose="02040503050406030204" pitchFamily="18" charset="0"/>
                                <a:ea typeface="Cambria Math" panose="02040503050406030204" pitchFamily="18" charset="0"/>
                              </a:rPr>
                            </m:ctrlPr>
                          </m:radPr>
                          <m:deg/>
                          <m:e>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𝑚</m:t>
                                </m:r>
                              </m:e>
                              <m:sub>
                                <m:r>
                                  <a:rPr kumimoji="1" lang="en-US" altLang="ja-JP" sz="2400" b="0" i="1" smtClean="0">
                                    <a:latin typeface="Cambria Math" panose="02040503050406030204" pitchFamily="18" charset="0"/>
                                    <a:ea typeface="Cambria Math" panose="02040503050406030204" pitchFamily="18" charset="0"/>
                                  </a:rPr>
                                  <m:t>𝑒</m:t>
                                </m:r>
                              </m:sub>
                            </m:sSub>
                          </m:e>
                        </m:ra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5</m:t>
                        </m:r>
                      </m:num>
                      <m:den>
                        <m:r>
                          <a:rPr kumimoji="1" lang="en-US" altLang="ja-JP" sz="2400" b="0" i="1" smtClean="0">
                            <a:latin typeface="Cambria Math" panose="02040503050406030204" pitchFamily="18" charset="0"/>
                          </a:rPr>
                          <m:t>2</m:t>
                        </m:r>
                      </m:den>
                    </m:f>
                    <m:r>
                      <a:rPr kumimoji="1" lang="en-US" altLang="ja-JP" sz="2400" b="0" i="1" smtClean="0">
                        <a:latin typeface="Cambria Math" panose="02040503050406030204" pitchFamily="18" charset="0"/>
                        <a:ea typeface="Cambria Math" panose="02040503050406030204" pitchFamily="18" charset="0"/>
                      </a:rPr>
                      <m:t>𝛾</m:t>
                    </m:r>
                    <m:r>
                      <a:rPr kumimoji="1" lang="en-US" altLang="ja-JP" sz="2400" b="0" i="1" smtClean="0">
                        <a:latin typeface="Cambria Math" panose="02040503050406030204" pitchFamily="18" charset="0"/>
                      </a:rPr>
                      <m:t> ]</m:t>
                    </m:r>
                  </m:oMath>
                </a14:m>
                <a:endParaRPr kumimoji="1" lang="en-US" altLang="ja-JP" sz="2400" b="0" dirty="0"/>
              </a:p>
              <a:p>
                <a:endParaRPr kumimoji="1" lang="ja-JP" altLang="en-US"/>
              </a:p>
            </p:txBody>
          </p:sp>
        </mc:Choice>
        <mc:Fallback xmlns="">
          <p:sp>
            <p:nvSpPr>
              <p:cNvPr id="5" name="テキスト ボックス 4">
                <a:extLst>
                  <a:ext uri="{FF2B5EF4-FFF2-40B4-BE49-F238E27FC236}">
                    <a16:creationId xmlns:a16="http://schemas.microsoft.com/office/drawing/2014/main" id="{6F47D9A8-EEBB-4210-DFFB-D5AA912C08D8}"/>
                  </a:ext>
                </a:extLst>
              </p:cNvPr>
              <p:cNvSpPr txBox="1">
                <a:spLocks noRot="1" noChangeAspect="1" noMove="1" noResize="1" noEditPoints="1" noAdjustHandles="1" noChangeArrowheads="1" noChangeShapeType="1" noTextEdit="1"/>
              </p:cNvSpPr>
              <p:nvPr/>
            </p:nvSpPr>
            <p:spPr>
              <a:xfrm>
                <a:off x="257175" y="4314825"/>
                <a:ext cx="7649723" cy="2811860"/>
              </a:xfrm>
              <a:prstGeom prst="rect">
                <a:avLst/>
              </a:prstGeom>
              <a:blipFill>
                <a:blip r:embed="rId4"/>
                <a:stretch>
                  <a:fillRect l="-663" t="-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B4943D2-012C-ED70-A848-50D0E1199260}"/>
                  </a:ext>
                </a:extLst>
              </p:cNvPr>
              <p:cNvSpPr txBox="1"/>
              <p:nvPr/>
            </p:nvSpPr>
            <p:spPr>
              <a:xfrm>
                <a:off x="2608062" y="734888"/>
                <a:ext cx="6571671" cy="1200329"/>
              </a:xfrm>
              <a:prstGeom prst="rect">
                <a:avLst/>
              </a:prstGeom>
              <a:noFill/>
            </p:spPr>
            <p:txBody>
              <a:bodyPr wrap="none" rtlCol="0">
                <a:spAutoFit/>
              </a:bodyPr>
              <a:lstStyle/>
              <a:p>
                <a:pPr algn="ctr"/>
                <a:r>
                  <a:rPr kumimoji="1" lang="ja-JP" altLang="en-US"/>
                  <a:t>星間プラズマの自由電子</a:t>
                </a:r>
                <a:r>
                  <a:rPr kumimoji="1" lang="en-US" altLang="ja-JP" dirty="0"/>
                  <a:t>-</a:t>
                </a:r>
                <a:r>
                  <a:rPr kumimoji="1" lang="ja-JP" altLang="en-US"/>
                  <a:t>イオン散乱による放射</a:t>
                </a:r>
                <a:endParaRPr kumimoji="1" lang="en-US" altLang="ja-JP" dirty="0"/>
              </a:p>
              <a:p>
                <a:pPr algn="ctr"/>
                <a:endParaRPr lang="en-US" altLang="ja-JP" dirty="0"/>
              </a:p>
              <a:p>
                <a:pPr algn="ctr"/>
                <a:r>
                  <a:rPr kumimoji="1" lang="ja-JP" altLang="en-US"/>
                  <a:t>銀河系内の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𝐼𝐼</m:t>
                        </m:r>
                      </m:sub>
                    </m:sSub>
                  </m:oMath>
                </a14:m>
                <a:r>
                  <a:rPr kumimoji="1" lang="ja-JP" altLang="en-US"/>
                  <a:t>領域から多く放射される</a:t>
                </a:r>
                <a:r>
                  <a:rPr kumimoji="1" lang="en-US" altLang="ja-JP" dirty="0"/>
                  <a:t>Hα</a:t>
                </a:r>
                <a:r>
                  <a:rPr kumimoji="1" lang="ja-JP" altLang="en-US"/>
                  <a:t>線にトレース可能</a:t>
                </a:r>
              </a:p>
              <a:p>
                <a:endParaRPr kumimoji="1" lang="ja-JP" altLang="en-US"/>
              </a:p>
            </p:txBody>
          </p:sp>
        </mc:Choice>
        <mc:Fallback xmlns="">
          <p:sp>
            <p:nvSpPr>
              <p:cNvPr id="7" name="テキスト ボックス 6">
                <a:extLst>
                  <a:ext uri="{FF2B5EF4-FFF2-40B4-BE49-F238E27FC236}">
                    <a16:creationId xmlns:a16="http://schemas.microsoft.com/office/drawing/2014/main" id="{AB4943D2-012C-ED70-A848-50D0E1199260}"/>
                  </a:ext>
                </a:extLst>
              </p:cNvPr>
              <p:cNvSpPr txBox="1">
                <a:spLocks noRot="1" noChangeAspect="1" noMove="1" noResize="1" noEditPoints="1" noAdjustHandles="1" noChangeArrowheads="1" noChangeShapeType="1" noTextEdit="1"/>
              </p:cNvSpPr>
              <p:nvPr/>
            </p:nvSpPr>
            <p:spPr>
              <a:xfrm>
                <a:off x="2608062" y="734888"/>
                <a:ext cx="6571671" cy="1200329"/>
              </a:xfrm>
              <a:prstGeom prst="rect">
                <a:avLst/>
              </a:prstGeom>
              <a:blipFill>
                <a:blip r:embed="rId5"/>
                <a:stretch>
                  <a:fillRect t="-31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19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4BDE119-F8E2-F10A-DCBB-5410906720CE}"/>
                  </a:ext>
                </a:extLst>
              </p:cNvPr>
              <p:cNvSpPr txBox="1"/>
              <p:nvPr/>
            </p:nvSpPr>
            <p:spPr>
              <a:xfrm>
                <a:off x="0" y="0"/>
                <a:ext cx="9571851" cy="4616648"/>
              </a:xfrm>
              <a:prstGeom prst="rect">
                <a:avLst/>
              </a:prstGeom>
              <a:noFill/>
            </p:spPr>
            <p:txBody>
              <a:bodyPr wrap="none" rtlCol="0">
                <a:spAutoFit/>
              </a:bodyPr>
              <a:lstStyle/>
              <a:p>
                <a:r>
                  <a:rPr kumimoji="1" lang="ja-JP" altLang="en-US" sz="2400">
                    <a:latin typeface="Toppan Bunkyu Midashi Gothic Extrabold" panose="020B0900000000000000" pitchFamily="34" charset="-128"/>
                    <a:ea typeface="Toppan Bunkyu Midashi Gothic Extrabold" panose="020B0900000000000000" pitchFamily="34" charset="-128"/>
                  </a:rPr>
                  <a:t>自由放射の偏光　</a:t>
                </a:r>
                <a:r>
                  <a:rPr kumimoji="1" lang="ja-JP" altLang="en-US"/>
                  <a:t>：　自由電子の散乱方向が等方的にランダム　　　本質的に無偏光</a:t>
                </a:r>
                <a:endParaRPr kumimoji="1" lang="en-US" altLang="ja-JP" dirty="0"/>
              </a:p>
              <a:p>
                <a:endParaRPr lang="en-US" altLang="ja-JP" dirty="0"/>
              </a:p>
              <a:p>
                <a:r>
                  <a:rPr lang="ja-JP" altLang="en-US"/>
                  <a:t>偏光が作られるのは　：</a:t>
                </a:r>
                <a:endParaRPr lang="en-US" altLang="ja-JP" dirty="0"/>
              </a:p>
              <a:p>
                <a:endParaRPr lang="en-US" altLang="ja-JP" dirty="0"/>
              </a:p>
              <a:p>
                <a:r>
                  <a:rPr kumimoji="1" lang="ja-JP" altLang="en-US"/>
                  <a:t>・星間磁場はマイクロ周波数帯では十分な偏光は作れない</a:t>
                </a:r>
                <a:endParaRPr kumimoji="1" lang="en-US" altLang="ja-JP" dirty="0"/>
              </a:p>
              <a:p>
                <a:endParaRPr lang="en-US" altLang="ja-JP" dirty="0"/>
              </a:p>
              <a:p>
                <a:r>
                  <a:rPr kumimoji="1" lang="ja-JP" altLang="en-US"/>
                  <a:t>・放出された光子は自由電子に自己散乱（トムソン散乱）され偏光を作る</a:t>
                </a:r>
                <a:endParaRPr kumimoji="1" lang="en-US" altLang="ja-JP" dirty="0"/>
              </a:p>
              <a:p>
                <a:endParaRPr lang="en-US" altLang="ja-JP" dirty="0"/>
              </a:p>
              <a:p>
                <a:endParaRPr lang="en-US" altLang="ja-JP" i="1" dirty="0">
                  <a:latin typeface="Cambria Math" panose="02040503050406030204" pitchFamily="18" charset="0"/>
                </a:endParaRPr>
              </a:p>
              <a:p>
                <a:endParaRPr kumimoji="1" lang="en-US" altLang="ja-JP" b="0" i="1" dirty="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𝐻</m:t>
                        </m:r>
                      </m:e>
                      <m:sub>
                        <m:r>
                          <a:rPr kumimoji="1" lang="en-US" altLang="ja-JP" b="0" i="1" smtClean="0">
                            <a:latin typeface="Cambria Math" panose="02040503050406030204" pitchFamily="18" charset="0"/>
                          </a:rPr>
                          <m:t>𝐼𝐼</m:t>
                        </m:r>
                      </m:sub>
                    </m:sSub>
                  </m:oMath>
                </a14:m>
                <a:r>
                  <a:rPr lang="ja-JP" altLang="en-US"/>
                  <a:t>領域の縁に接するように約</a:t>
                </a:r>
                <a:r>
                  <a:rPr lang="en-US" altLang="ja-JP" dirty="0"/>
                  <a:t>10%</a:t>
                </a:r>
                <a:r>
                  <a:rPr lang="ja-JP" altLang="en-US"/>
                  <a:t>の偏光（光学的に厚い雲、銀河面付近）</a:t>
                </a:r>
                <a:endParaRPr lang="en-US" altLang="ja-JP" dirty="0"/>
              </a:p>
              <a:p>
                <a:endParaRPr lang="en-US" altLang="ja-JP" dirty="0"/>
              </a:p>
              <a:p>
                <a:r>
                  <a:rPr lang="ja-JP" altLang="en-US"/>
                  <a:t>影響少ない（光学的に薄い雲、高緯度）</a:t>
                </a:r>
                <a:endParaRPr lang="en-US" altLang="ja-JP" dirty="0"/>
              </a:p>
              <a:p>
                <a:endParaRPr kumimoji="1" lang="en-US" altLang="ja-JP" dirty="0"/>
              </a:p>
              <a:p>
                <a:r>
                  <a:rPr lang="en-US" altLang="ja-JP" dirty="0"/>
                  <a:t>95%</a:t>
                </a:r>
                <a:r>
                  <a:rPr lang="ja-JP" altLang="en-US"/>
                  <a:t>の信頼度で偏光度</a:t>
                </a:r>
                <a:r>
                  <a:rPr lang="en-US" altLang="ja-JP" dirty="0"/>
                  <a:t>3.4%</a:t>
                </a:r>
                <a:r>
                  <a:rPr lang="ja-JP" altLang="en-US"/>
                  <a:t>の上限</a:t>
                </a:r>
                <a:endParaRPr lang="en-US" altLang="ja-JP" dirty="0"/>
              </a:p>
              <a:p>
                <a:endParaRPr kumimoji="1" lang="en-US" altLang="ja-JP" dirty="0"/>
              </a:p>
            </p:txBody>
          </p:sp>
        </mc:Choice>
        <mc:Fallback xmlns="">
          <p:sp>
            <p:nvSpPr>
              <p:cNvPr id="2" name="テキスト ボックス 1">
                <a:extLst>
                  <a:ext uri="{FF2B5EF4-FFF2-40B4-BE49-F238E27FC236}">
                    <a16:creationId xmlns:a16="http://schemas.microsoft.com/office/drawing/2014/main" id="{E4BDE119-F8E2-F10A-DCBB-5410906720CE}"/>
                  </a:ext>
                </a:extLst>
              </p:cNvPr>
              <p:cNvSpPr txBox="1">
                <a:spLocks noRot="1" noChangeAspect="1" noMove="1" noResize="1" noEditPoints="1" noAdjustHandles="1" noChangeArrowheads="1" noChangeShapeType="1" noTextEdit="1"/>
              </p:cNvSpPr>
              <p:nvPr/>
            </p:nvSpPr>
            <p:spPr>
              <a:xfrm>
                <a:off x="0" y="0"/>
                <a:ext cx="9571851" cy="4616648"/>
              </a:xfrm>
              <a:prstGeom prst="rect">
                <a:avLst/>
              </a:prstGeom>
              <a:blipFill>
                <a:blip r:embed="rId2"/>
                <a:stretch>
                  <a:fillRect l="-1061" t="-1374"/>
                </a:stretch>
              </a:blipFill>
            </p:spPr>
            <p:txBody>
              <a:bodyPr/>
              <a:lstStyle/>
              <a:p>
                <a:r>
                  <a:rPr lang="ja-JP" altLang="en-US">
                    <a:noFill/>
                  </a:rPr>
                  <a:t> </a:t>
                </a:r>
              </a:p>
            </p:txBody>
          </p:sp>
        </mc:Fallback>
      </mc:AlternateContent>
      <p:sp>
        <p:nvSpPr>
          <p:cNvPr id="3" name="右矢印 2">
            <a:extLst>
              <a:ext uri="{FF2B5EF4-FFF2-40B4-BE49-F238E27FC236}">
                <a16:creationId xmlns:a16="http://schemas.microsoft.com/office/drawing/2014/main" id="{CB82246B-0854-16D9-7521-180036B3BE34}"/>
              </a:ext>
            </a:extLst>
          </p:cNvPr>
          <p:cNvSpPr/>
          <p:nvPr/>
        </p:nvSpPr>
        <p:spPr>
          <a:xfrm>
            <a:off x="7181088" y="60960"/>
            <a:ext cx="466344" cy="365760"/>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a:extLst>
              <a:ext uri="{FF2B5EF4-FFF2-40B4-BE49-F238E27FC236}">
                <a16:creationId xmlns:a16="http://schemas.microsoft.com/office/drawing/2014/main" id="{FB519DBF-FFD6-257A-686F-FCFA70A60555}"/>
              </a:ext>
            </a:extLst>
          </p:cNvPr>
          <p:cNvSpPr/>
          <p:nvPr/>
        </p:nvSpPr>
        <p:spPr>
          <a:xfrm rot="5400000">
            <a:off x="1665017" y="4281998"/>
            <a:ext cx="280965" cy="484632"/>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E80B32A-B073-5F86-A128-7AB5CD5BF094}"/>
              </a:ext>
            </a:extLst>
          </p:cNvPr>
          <p:cNvSpPr txBox="1"/>
          <p:nvPr/>
        </p:nvSpPr>
        <p:spPr>
          <a:xfrm>
            <a:off x="905252" y="4757404"/>
            <a:ext cx="1800493" cy="369332"/>
          </a:xfrm>
          <a:prstGeom prst="rect">
            <a:avLst/>
          </a:prstGeom>
          <a:noFill/>
        </p:spPr>
        <p:txBody>
          <a:bodyPr wrap="none" rtlCol="0">
            <a:spAutoFit/>
          </a:bodyPr>
          <a:lstStyle/>
          <a:p>
            <a:r>
              <a:rPr kumimoji="1" lang="ja-JP" altLang="en-US"/>
              <a:t>無偏光とみなす</a:t>
            </a:r>
          </a:p>
        </p:txBody>
      </p:sp>
    </p:spTree>
    <p:extLst>
      <p:ext uri="{BB962C8B-B14F-4D97-AF65-F5344CB8AC3E}">
        <p14:creationId xmlns:p14="http://schemas.microsoft.com/office/powerpoint/2010/main" val="379155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DC2E02-EB2A-7BFE-1305-223BBD5380CA}"/>
              </a:ext>
            </a:extLst>
          </p:cNvPr>
          <p:cNvSpPr txBox="1"/>
          <p:nvPr/>
        </p:nvSpPr>
        <p:spPr>
          <a:xfrm>
            <a:off x="0" y="0"/>
            <a:ext cx="7571303" cy="461665"/>
          </a:xfrm>
          <a:prstGeom prst="rect">
            <a:avLst/>
          </a:prstGeom>
          <a:noFill/>
        </p:spPr>
        <p:txBody>
          <a:bodyPr wrap="none" rtlCol="0">
            <a:spAutoFit/>
          </a:bodyPr>
          <a:lstStyle/>
          <a:p>
            <a:r>
              <a:rPr lang="en-US" altLang="ja-JP" sz="2400" dirty="0">
                <a:latin typeface="Toppan Bunkyu Midashi Gothic Extrabold" panose="020B0900000000000000" pitchFamily="34" charset="-128"/>
                <a:ea typeface="Toppan Bunkyu Midashi Gothic Extrabold" panose="020B0900000000000000" pitchFamily="34" charset="-128"/>
              </a:rPr>
              <a:t>③</a:t>
            </a:r>
            <a:r>
              <a:rPr lang="ja-JP" altLang="en-US" sz="2400">
                <a:latin typeface="Toppan Bunkyu Midashi Gothic Extrabold" panose="020B0900000000000000" pitchFamily="34" charset="-128"/>
                <a:ea typeface="Toppan Bunkyu Midashi Gothic Extrabold" panose="020B0900000000000000" pitchFamily="34" charset="-128"/>
              </a:rPr>
              <a:t>熱</a:t>
            </a:r>
            <a:r>
              <a:rPr kumimoji="1" lang="ja-JP" altLang="en-US" sz="2400">
                <a:latin typeface="Toppan Bunkyu Midashi Gothic Extrabold" panose="020B0900000000000000" pitchFamily="34" charset="-128"/>
                <a:ea typeface="Toppan Bunkyu Midashi Gothic Extrabold" panose="020B0900000000000000" pitchFamily="34" charset="-128"/>
              </a:rPr>
              <a:t>ダスト放射　：　</a:t>
            </a:r>
            <a:r>
              <a:rPr kumimoji="1" lang="ja-JP" altLang="en-US" sz="2400"/>
              <a:t>高周波領域を占める前景放射</a:t>
            </a:r>
            <a:r>
              <a:rPr lang="ja-JP" altLang="en-US" sz="2400">
                <a:latin typeface="Toppan Bunkyu Midashi Gothic Extrabold" panose="020B0900000000000000" pitchFamily="34" charset="-128"/>
                <a:ea typeface="Toppan Bunkyu Midashi Gothic Extrabold" panose="020B0900000000000000" pitchFamily="34" charset="-128"/>
              </a:rPr>
              <a:t>　</a:t>
            </a:r>
            <a:endParaRPr kumimoji="1" lang="en-US" altLang="ja-JP" sz="2400" dirty="0">
              <a:latin typeface="Toppan Bunkyu Midashi Gothic Extrabold" panose="020B0900000000000000" pitchFamily="34" charset="-128"/>
              <a:ea typeface="Toppan Bunkyu Midashi Gothic Extrabold" panose="020B0900000000000000" pitchFamily="34" charset="-128"/>
            </a:endParaRPr>
          </a:p>
        </p:txBody>
      </p:sp>
      <p:sp>
        <p:nvSpPr>
          <p:cNvPr id="5" name="テキスト ボックス 4">
            <a:extLst>
              <a:ext uri="{FF2B5EF4-FFF2-40B4-BE49-F238E27FC236}">
                <a16:creationId xmlns:a16="http://schemas.microsoft.com/office/drawing/2014/main" id="{92E4B0B5-ADD9-C7D8-7A0B-4A4868DBBC61}"/>
              </a:ext>
            </a:extLst>
          </p:cNvPr>
          <p:cNvSpPr txBox="1"/>
          <p:nvPr/>
        </p:nvSpPr>
        <p:spPr>
          <a:xfrm>
            <a:off x="1738005" y="848224"/>
            <a:ext cx="8412880" cy="369332"/>
          </a:xfrm>
          <a:prstGeom prst="rect">
            <a:avLst/>
          </a:prstGeom>
          <a:noFill/>
        </p:spPr>
        <p:txBody>
          <a:bodyPr wrap="none" rtlCol="0">
            <a:spAutoFit/>
          </a:bodyPr>
          <a:lstStyle/>
          <a:p>
            <a:r>
              <a:rPr kumimoji="1" lang="en-US" altLang="ja-JP" dirty="0"/>
              <a:t>Graphite, silicates, PHS(Polycyclic Aromatic Hydrocarbons)</a:t>
            </a:r>
            <a:r>
              <a:rPr kumimoji="1" lang="ja-JP" altLang="en-US"/>
              <a:t>からの星間熱放射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A544CA-AF02-9C34-8627-A7D09CC84612}"/>
                  </a:ext>
                </a:extLst>
              </p:cNvPr>
              <p:cNvSpPr txBox="1"/>
              <p:nvPr/>
            </p:nvSpPr>
            <p:spPr>
              <a:xfrm>
                <a:off x="0" y="1604115"/>
                <a:ext cx="3647152" cy="1586973"/>
              </a:xfrm>
              <a:prstGeom prst="rect">
                <a:avLst/>
              </a:prstGeom>
              <a:noFill/>
            </p:spPr>
            <p:txBody>
              <a:bodyPr wrap="none" rtlCol="0">
                <a:spAutoFit/>
              </a:bodyPr>
              <a:lstStyle/>
              <a:p>
                <a:r>
                  <a:rPr kumimoji="1" lang="ja-JP" altLang="en-US"/>
                  <a:t>熱ダストのスペクトル　修正黒体</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ea typeface="Cambria Math" panose="02040503050406030204" pitchFamily="18" charset="0"/>
                            </a:rPr>
                            <m:t>𝜈</m:t>
                          </m:r>
                        </m:sub>
                      </m:sSub>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𝜈</m:t>
                          </m:r>
                        </m:e>
                        <m:sup>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𝛽</m:t>
                              </m:r>
                            </m:e>
                            <m:sub>
                              <m:r>
                                <a:rPr kumimoji="1" lang="en-US" altLang="ja-JP" sz="2400" b="0" i="1" smtClean="0">
                                  <a:latin typeface="Cambria Math" panose="02040503050406030204" pitchFamily="18" charset="0"/>
                                  <a:ea typeface="Cambria Math" panose="02040503050406030204" pitchFamily="18" charset="0"/>
                                </a:rPr>
                                <m:t>𝑑</m:t>
                              </m:r>
                            </m:sub>
                          </m:sSub>
                        </m:sup>
                      </m:sSup>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𝐵</m:t>
                          </m:r>
                        </m:e>
                        <m:sub>
                          <m:r>
                            <a:rPr kumimoji="1" lang="en-US" altLang="ja-JP" sz="2400" b="0" i="1" smtClean="0">
                              <a:latin typeface="Cambria Math" panose="02040503050406030204" pitchFamily="18" charset="0"/>
                              <a:ea typeface="Cambria Math" panose="02040503050406030204" pitchFamily="18" charset="0"/>
                            </a:rPr>
                            <m:t>𝜈</m:t>
                          </m:r>
                        </m:sub>
                      </m:sSub>
                      <m:r>
                        <a:rPr kumimoji="1" lang="en-US" altLang="ja-JP" sz="2400" b="0" i="0" smtClean="0">
                          <a:latin typeface="Cambria Math" panose="02040503050406030204" pitchFamily="18" charset="0"/>
                          <a:ea typeface="Cambria Math" panose="02040503050406030204" pitchFamily="18" charset="0"/>
                        </a:rPr>
                        <m:t>(</m:t>
                      </m:r>
                      <m:r>
                        <m:rPr>
                          <m:sty m:val="p"/>
                        </m:rPr>
                        <a:rPr kumimoji="1" lang="en-US" altLang="ja-JP" sz="2400" b="0" i="0" smtClean="0">
                          <a:latin typeface="Cambria Math" panose="02040503050406030204" pitchFamily="18" charset="0"/>
                          <a:ea typeface="Cambria Math" panose="02040503050406030204" pitchFamily="18" charset="0"/>
                        </a:rPr>
                        <m:t>T</m:t>
                      </m:r>
                      <m:r>
                        <a:rPr kumimoji="1" lang="en-US" altLang="ja-JP" sz="2400" b="0" i="0" smtClean="0">
                          <a:latin typeface="Cambria Math" panose="02040503050406030204" pitchFamily="18" charset="0"/>
                          <a:ea typeface="Cambria Math" panose="02040503050406030204" pitchFamily="18" charset="0"/>
                        </a:rPr>
                        <m:t>)</m:t>
                      </m:r>
                    </m:oMath>
                  </m:oMathPara>
                </a14:m>
                <a:endParaRPr kumimoji="1" lang="en-US" altLang="ja-JP" sz="2400" dirty="0"/>
              </a:p>
              <a:p>
                <a:endParaRPr lang="en-US" altLang="ja-JP" dirty="0"/>
              </a:p>
              <a:p>
                <a:r>
                  <a:rPr kumimoji="1" lang="en-US" altLang="ja-JP" dirty="0"/>
                  <a:t>(</a:t>
                </a:r>
                <a14:m>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𝐵</m:t>
                        </m:r>
                      </m:e>
                      <m:sub>
                        <m:r>
                          <a:rPr kumimoji="1" lang="en-US" altLang="ja-JP" b="0" i="1" smtClean="0">
                            <a:latin typeface="Cambria Math" panose="02040503050406030204" pitchFamily="18" charset="0"/>
                            <a:ea typeface="Cambria Math" panose="02040503050406030204" pitchFamily="18" charset="0"/>
                          </a:rPr>
                          <m:t>𝜈</m:t>
                        </m:r>
                      </m:sub>
                    </m:sSub>
                    <m:r>
                      <a:rPr kumimoji="1" lang="en-US" altLang="ja-JP" b="0" i="0" smtClean="0">
                        <a:latin typeface="Cambria Math" panose="02040503050406030204" pitchFamily="18" charset="0"/>
                        <a:ea typeface="Cambria Math" panose="02040503050406030204" pitchFamily="18" charset="0"/>
                      </a:rPr>
                      <m:t>(</m:t>
                    </m:r>
                    <m:r>
                      <m:rPr>
                        <m:sty m:val="p"/>
                      </m:rPr>
                      <a:rPr kumimoji="1" lang="en-US" altLang="ja-JP" b="0" i="0" smtClean="0">
                        <a:latin typeface="Cambria Math" panose="02040503050406030204" pitchFamily="18" charset="0"/>
                        <a:ea typeface="Cambria Math" panose="02040503050406030204" pitchFamily="18" charset="0"/>
                      </a:rPr>
                      <m:t>T</m:t>
                    </m:r>
                    <m:r>
                      <a:rPr kumimoji="1" lang="en-US" altLang="ja-JP" b="0" i="0" smtClean="0">
                        <a:latin typeface="Cambria Math" panose="02040503050406030204" pitchFamily="18" charset="0"/>
                        <a:ea typeface="Cambria Math" panose="02040503050406030204" pitchFamily="18" charset="0"/>
                      </a:rPr>
                      <m:t>)</m:t>
                    </m:r>
                  </m:oMath>
                </a14:m>
                <a:r>
                  <a:rPr lang="ja-JP" altLang="en-US"/>
                  <a:t>は</a:t>
                </a:r>
                <a:r>
                  <a:rPr lang="en-US" altLang="ja-JP" dirty="0"/>
                  <a:t>Planck</a:t>
                </a:r>
                <a:r>
                  <a:rPr lang="ja-JP" altLang="en-US"/>
                  <a:t>スペクトル</a:t>
                </a:r>
                <a:r>
                  <a:rPr kumimoji="1" lang="en-US" altLang="ja-JP" dirty="0"/>
                  <a:t>)</a:t>
                </a:r>
                <a:endParaRPr kumimoji="1" lang="ja-JP" altLang="en-US"/>
              </a:p>
            </p:txBody>
          </p:sp>
        </mc:Choice>
        <mc:Fallback xmlns="">
          <p:sp>
            <p:nvSpPr>
              <p:cNvPr id="6" name="テキスト ボックス 5">
                <a:extLst>
                  <a:ext uri="{FF2B5EF4-FFF2-40B4-BE49-F238E27FC236}">
                    <a16:creationId xmlns:a16="http://schemas.microsoft.com/office/drawing/2014/main" id="{A8A544CA-AF02-9C34-8627-A7D09CC84612}"/>
                  </a:ext>
                </a:extLst>
              </p:cNvPr>
              <p:cNvSpPr txBox="1">
                <a:spLocks noRot="1" noChangeAspect="1" noMove="1" noResize="1" noEditPoints="1" noAdjustHandles="1" noChangeArrowheads="1" noChangeShapeType="1" noTextEdit="1"/>
              </p:cNvSpPr>
              <p:nvPr/>
            </p:nvSpPr>
            <p:spPr>
              <a:xfrm>
                <a:off x="0" y="1604115"/>
                <a:ext cx="3647152" cy="1586973"/>
              </a:xfrm>
              <a:prstGeom prst="rect">
                <a:avLst/>
              </a:prstGeom>
              <a:blipFill>
                <a:blip r:embed="rId2"/>
                <a:stretch>
                  <a:fillRect l="-1389" t="-1587" r="-347"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08E735D-8F04-198F-EBB7-59767EB1369A}"/>
                  </a:ext>
                </a:extLst>
              </p:cNvPr>
              <p:cNvSpPr txBox="1"/>
              <p:nvPr/>
            </p:nvSpPr>
            <p:spPr>
              <a:xfrm>
                <a:off x="0" y="3423042"/>
                <a:ext cx="4108817" cy="923330"/>
              </a:xfrm>
              <a:prstGeom prst="rect">
                <a:avLst/>
              </a:prstGeom>
              <a:noFill/>
            </p:spPr>
            <p:txBody>
              <a:bodyPr wrap="none" rtlCol="0">
                <a:spAutoFit/>
              </a:bodyPr>
              <a:lstStyle/>
              <a:p>
                <a:r>
                  <a:rPr kumimoji="1" lang="ja-JP" altLang="en-US"/>
                  <a:t>温度</a:t>
                </a:r>
                <a:r>
                  <a:rPr kumimoji="1" lang="en-US" altLang="ja-JP" dirty="0"/>
                  <a:t> </a:t>
                </a:r>
                <a14:m>
                  <m:oMath xmlns:m="http://schemas.openxmlformats.org/officeDocument/2006/math">
                    <m:r>
                      <m:rPr>
                        <m:sty m:val="p"/>
                      </m:rPr>
                      <a:rPr kumimoji="1" lang="en-US" altLang="ja-JP" b="0" i="0" smtClean="0">
                        <a:latin typeface="Cambria Math" panose="02040503050406030204" pitchFamily="18" charset="0"/>
                        <a:ea typeface="Cambria Math" panose="02040503050406030204" pitchFamily="18" charset="0"/>
                      </a:rPr>
                      <m:t>T</m:t>
                    </m:r>
                  </m:oMath>
                </a14:m>
                <a:r>
                  <a:rPr lang="ja-JP" altLang="en-US" b="0">
                    <a:ea typeface="Cambria Math" panose="02040503050406030204" pitchFamily="18" charset="0"/>
                  </a:rPr>
                  <a:t>　：ダストの星間放射（加熱）</a:t>
                </a:r>
                <a:endParaRPr lang="en-US" altLang="ja-JP" b="0" dirty="0">
                  <a:ea typeface="Cambria Math" panose="02040503050406030204" pitchFamily="18" charset="0"/>
                </a:endParaRPr>
              </a:p>
              <a:p>
                <a:endParaRPr lang="en-US" altLang="ja-JP" b="0" dirty="0">
                  <a:ea typeface="Cambria Math" panose="02040503050406030204" pitchFamily="18" charset="0"/>
                </a:endParaRPr>
              </a:p>
              <a:p>
                <a:r>
                  <a:rPr lang="ja-JP" altLang="en-US">
                    <a:ea typeface="Cambria Math" panose="02040503050406030204" pitchFamily="18" charset="0"/>
                  </a:rPr>
                  <a:t>　　　　　遠赤外線の放射（冷却）</a:t>
                </a:r>
                <a:r>
                  <a:rPr lang="ja-JP" altLang="en-US" b="0">
                    <a:ea typeface="Cambria Math" panose="02040503050406030204" pitchFamily="18" charset="0"/>
                  </a:rPr>
                  <a:t>　</a:t>
                </a:r>
                <a:endParaRPr kumimoji="1" lang="en-US" altLang="ja-JP" b="0" dirty="0">
                  <a:ea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508E735D-8F04-198F-EBB7-59767EB1369A}"/>
                  </a:ext>
                </a:extLst>
              </p:cNvPr>
              <p:cNvSpPr txBox="1">
                <a:spLocks noRot="1" noChangeAspect="1" noMove="1" noResize="1" noEditPoints="1" noAdjustHandles="1" noChangeArrowheads="1" noChangeShapeType="1" noTextEdit="1"/>
              </p:cNvSpPr>
              <p:nvPr/>
            </p:nvSpPr>
            <p:spPr>
              <a:xfrm>
                <a:off x="0" y="3423042"/>
                <a:ext cx="4108817" cy="923330"/>
              </a:xfrm>
              <a:prstGeom prst="rect">
                <a:avLst/>
              </a:prstGeom>
              <a:blipFill>
                <a:blip r:embed="rId3"/>
                <a:stretch>
                  <a:fillRect l="-1235" t="-5405" b="-6757"/>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45E139D-4207-94D7-0F63-9377AE050EDF}"/>
              </a:ext>
            </a:extLst>
          </p:cNvPr>
          <p:cNvSpPr txBox="1"/>
          <p:nvPr/>
        </p:nvSpPr>
        <p:spPr>
          <a:xfrm>
            <a:off x="4986528" y="3700041"/>
            <a:ext cx="3647152" cy="369332"/>
          </a:xfrm>
          <a:prstGeom prst="rect">
            <a:avLst/>
          </a:prstGeom>
          <a:noFill/>
        </p:spPr>
        <p:txBody>
          <a:bodyPr wrap="none" rtlCol="0">
            <a:spAutoFit/>
          </a:bodyPr>
          <a:lstStyle/>
          <a:p>
            <a:r>
              <a:rPr kumimoji="1" lang="ja-JP" altLang="en-US"/>
              <a:t>ダストの形状や状況によって様々</a:t>
            </a:r>
          </a:p>
        </p:txBody>
      </p:sp>
      <p:sp>
        <p:nvSpPr>
          <p:cNvPr id="9" name="右矢印 8">
            <a:extLst>
              <a:ext uri="{FF2B5EF4-FFF2-40B4-BE49-F238E27FC236}">
                <a16:creationId xmlns:a16="http://schemas.microsoft.com/office/drawing/2014/main" id="{71FFA9D9-76E5-4D79-067F-C6D2FC6E65D8}"/>
              </a:ext>
            </a:extLst>
          </p:cNvPr>
          <p:cNvSpPr/>
          <p:nvPr/>
        </p:nvSpPr>
        <p:spPr>
          <a:xfrm rot="10800000">
            <a:off x="4008120" y="3642391"/>
            <a:ext cx="978408" cy="484632"/>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1703339-D4E8-C460-6045-C9AB7B6050B6}"/>
              </a:ext>
            </a:extLst>
          </p:cNvPr>
          <p:cNvSpPr txBox="1"/>
          <p:nvPr/>
        </p:nvSpPr>
        <p:spPr>
          <a:xfrm>
            <a:off x="0" y="4930719"/>
            <a:ext cx="2954655" cy="369332"/>
          </a:xfrm>
          <a:prstGeom prst="rect">
            <a:avLst/>
          </a:prstGeom>
          <a:noFill/>
        </p:spPr>
        <p:txBody>
          <a:bodyPr wrap="none" rtlCol="0">
            <a:spAutoFit/>
          </a:bodyPr>
          <a:lstStyle/>
          <a:p>
            <a:r>
              <a:rPr kumimoji="1" lang="ja-JP" altLang="en-US"/>
              <a:t>有名なダストモデル　：　</a:t>
            </a:r>
            <a:endParaRPr kumimoji="1" lang="en-US" altLang="ja-JP" dirty="0"/>
          </a:p>
        </p:txBody>
      </p:sp>
      <p:sp>
        <p:nvSpPr>
          <p:cNvPr id="11" name="正方形/長方形 10">
            <a:extLst>
              <a:ext uri="{FF2B5EF4-FFF2-40B4-BE49-F238E27FC236}">
                <a16:creationId xmlns:a16="http://schemas.microsoft.com/office/drawing/2014/main" id="{1F1B34B1-C6B5-0A11-067C-41CC0FF4C4A9}"/>
              </a:ext>
            </a:extLst>
          </p:cNvPr>
          <p:cNvSpPr/>
          <p:nvPr/>
        </p:nvSpPr>
        <p:spPr>
          <a:xfrm>
            <a:off x="0" y="1532976"/>
            <a:ext cx="9339072" cy="331622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60699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6909</TotalTime>
  <Words>1366</Words>
  <Application>Microsoft Macintosh PowerPoint</Application>
  <PresentationFormat>ワイド画面</PresentationFormat>
  <Paragraphs>193</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HGPSoeiKakugothicUB</vt:lpstr>
      <vt:lpstr>Toppan Bunkyu Midashi Gothic Extrabold</vt:lpstr>
      <vt:lpstr>游ゴシック</vt:lpstr>
      <vt:lpstr>游ゴシック Light</vt:lpstr>
      <vt:lpstr>Arial</vt:lpstr>
      <vt:lpstr>Cambria Math</vt:lpstr>
      <vt:lpstr>Office テーマ</vt:lpstr>
      <vt:lpstr>前景放射除去方　導入</vt:lpstr>
      <vt:lpstr>PowerPoint プレゼンテーション</vt:lpstr>
      <vt:lpstr>代表的な前景放射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代表的な前景放射除去</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生熊 清</dc:creator>
  <cp:lastModifiedBy>生熊 清</cp:lastModifiedBy>
  <cp:revision>38</cp:revision>
  <dcterms:created xsi:type="dcterms:W3CDTF">2023-05-17T07:14:25Z</dcterms:created>
  <dcterms:modified xsi:type="dcterms:W3CDTF">2023-06-11T23:57:54Z</dcterms:modified>
</cp:coreProperties>
</file>