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68" r:id="rId14"/>
    <p:sldId id="269" r:id="rId15"/>
    <p:sldId id="270" r:id="rId16"/>
    <p:sldId id="266"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3809"/>
  </p:normalViewPr>
  <p:slideViewPr>
    <p:cSldViewPr snapToGrid="0">
      <p:cViewPr varScale="1">
        <p:scale>
          <a:sx n="103" d="100"/>
          <a:sy n="103" d="100"/>
        </p:scale>
        <p:origin x="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EF513-3C37-454A-BE34-186DDE517E0D}" type="datetimeFigureOut">
              <a:rPr kumimoji="1" lang="ja-JP" altLang="en-US" smtClean="0"/>
              <a:t>2023/6/11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532B0-CCCF-464C-8017-23A935464B8C}" type="slidenum">
              <a:rPr kumimoji="1" lang="ja-JP" altLang="en-US" smtClean="0"/>
              <a:t>‹#›</a:t>
            </a:fld>
            <a:endParaRPr kumimoji="1" lang="ja-JP" altLang="en-US"/>
          </a:p>
        </p:txBody>
      </p:sp>
    </p:spTree>
    <p:extLst>
      <p:ext uri="{BB962C8B-B14F-4D97-AF65-F5344CB8AC3E}">
        <p14:creationId xmlns:p14="http://schemas.microsoft.com/office/powerpoint/2010/main" val="2225538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E6532B0-CCCF-464C-8017-23A935464B8C}" type="slidenum">
              <a:rPr kumimoji="1" lang="ja-JP" altLang="en-US" smtClean="0"/>
              <a:t>12</a:t>
            </a:fld>
            <a:endParaRPr kumimoji="1" lang="ja-JP" altLang="en-US"/>
          </a:p>
        </p:txBody>
      </p:sp>
    </p:spTree>
    <p:extLst>
      <p:ext uri="{BB962C8B-B14F-4D97-AF65-F5344CB8AC3E}">
        <p14:creationId xmlns:p14="http://schemas.microsoft.com/office/powerpoint/2010/main" val="38958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555BB-E48D-441C-3B25-A175860B00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9C826E-6157-7B21-5BD5-BD38271F3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CD361B-F5F2-A563-D6AD-EF0185E43800}"/>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FD833F18-F864-2F4F-E205-0ED3AC200E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8C3DB3-3A56-072C-39D1-F95AF985446F}"/>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22008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6E914-D8B9-42A9-11F6-E166BCF494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94C2A1-8E7F-D25C-0A4E-58DE5EBA07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A16A35-E408-8CDE-3C39-249B1A3D171D}"/>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BFF84F58-8156-D6D7-5B15-712B03F0DC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17164B-53D0-4BB4-B501-5F90DF2594D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58935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576455-B926-B43B-C58B-54301854443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1DE412-5B34-8553-9A26-C243E58829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B6874F-AF40-0A5B-640F-A9B2BF119EF7}"/>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7A7CB4F3-1FF9-272F-CB01-E9305C1D8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266653-0C2A-EA21-54F5-6A9EC8003CE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879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51C67-E82C-B446-807B-FD32AC6CCB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BAF809-70B0-4B08-7917-965F420CAF8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F4CD5B-13C3-4D22-F80A-AE91416AA9FE}"/>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80D7833D-0B9B-36A9-72D6-45809F567E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B04092-301B-B80C-DB3A-C4AB0D760A3C}"/>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90893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0A0A3-AC4C-A16A-669E-97490FB89A6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8B7363-2ED2-9996-D4F4-7B17A2C2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3064D4-F01C-E1AA-5450-FA95E99A114A}"/>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0667F266-35EA-C863-308C-F648144EED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D4C098-E506-89AA-F6CA-040C61D025A8}"/>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161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BABAC-3F51-DE60-5613-AD4A7C96DD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F993C6-43B6-6B5C-55F9-7C6E4F19DF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FBA6598-861F-361B-1E2F-0E67BA72A1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869A86-D012-6E10-C345-6222053961D1}"/>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6" name="フッター プレースホルダー 5">
            <a:extLst>
              <a:ext uri="{FF2B5EF4-FFF2-40B4-BE49-F238E27FC236}">
                <a16:creationId xmlns:a16="http://schemas.microsoft.com/office/drawing/2014/main" id="{ADF42CFA-D519-FAE6-1F86-ACA6065C69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C7C26-96CE-1D37-67F6-ECEEF72D7F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49222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317C-FA8A-8EE9-DDD9-59A974FFC23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AC4520-877F-1254-88CF-EA563A3E7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BA4570-7DA1-099A-830D-B93D7282D2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538131-E9EA-477C-BE43-891DDC446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97BE50-EDF1-5558-95E9-A8DEE2DD14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E2D16C-67CC-AF5F-968E-EA49CA0C0ADA}"/>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8" name="フッター プレースホルダー 7">
            <a:extLst>
              <a:ext uri="{FF2B5EF4-FFF2-40B4-BE49-F238E27FC236}">
                <a16:creationId xmlns:a16="http://schemas.microsoft.com/office/drawing/2014/main" id="{EC8C17C6-3067-C066-348D-97C6931A7C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FD872A-1A81-C5C9-938E-64E9B41A645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37670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483E0-140C-AA29-A881-AF75511A26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CAE657-5C0D-48D6-85B4-CE0A9B070249}"/>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4" name="フッター プレースホルダー 3">
            <a:extLst>
              <a:ext uri="{FF2B5EF4-FFF2-40B4-BE49-F238E27FC236}">
                <a16:creationId xmlns:a16="http://schemas.microsoft.com/office/drawing/2014/main" id="{AF14C8A1-7F21-E870-4471-1146E9DA01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32EBCB-801A-64A2-9F62-1C96471927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35855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E2DE5-2A87-CF16-DE28-E790A41FD9CC}"/>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3" name="フッター プレースホルダー 2">
            <a:extLst>
              <a:ext uri="{FF2B5EF4-FFF2-40B4-BE49-F238E27FC236}">
                <a16:creationId xmlns:a16="http://schemas.microsoft.com/office/drawing/2014/main" id="{BE98C590-22C4-86C7-8D0D-DCE1FBEE6F2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6ACCE8-41A0-0874-6111-F464D52AD76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1072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A8074-691F-650F-476B-9DB61DEB7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A3B48B-23B1-FA88-ABF5-67AAB2179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2155A9-DBA2-B2E3-86BE-950155F8A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A1B01-51B1-2145-F964-BE73C9015773}"/>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6" name="フッター プレースホルダー 5">
            <a:extLst>
              <a:ext uri="{FF2B5EF4-FFF2-40B4-BE49-F238E27FC236}">
                <a16:creationId xmlns:a16="http://schemas.microsoft.com/office/drawing/2014/main" id="{E195E19B-61A1-839E-E4BB-55A1D30C1E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2535CA-6ABC-4C11-4135-3AEDF027F60D}"/>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91377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11C27-744C-A058-1A0F-F11266A039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2C0F87-0453-D806-F2C7-2D0FDC7EA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42FBB9-0655-9DD3-42E4-1333A8BF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57227A-ADDC-317C-1C81-75E4E22FFC55}"/>
              </a:ext>
            </a:extLst>
          </p:cNvPr>
          <p:cNvSpPr>
            <a:spLocks noGrp="1"/>
          </p:cNvSpPr>
          <p:nvPr>
            <p:ph type="dt" sz="half" idx="10"/>
          </p:nvPr>
        </p:nvSpPr>
        <p:spPr/>
        <p:txBody>
          <a:bodyPr/>
          <a:lstStyle/>
          <a:p>
            <a:fld id="{FE72AB54-F24B-2147-8F8E-753DC91FA6E8}" type="datetimeFigureOut">
              <a:rPr kumimoji="1" lang="ja-JP" altLang="en-US" smtClean="0"/>
              <a:t>2023/6/11</a:t>
            </a:fld>
            <a:endParaRPr kumimoji="1" lang="ja-JP" altLang="en-US"/>
          </a:p>
        </p:txBody>
      </p:sp>
      <p:sp>
        <p:nvSpPr>
          <p:cNvPr id="6" name="フッター プレースホルダー 5">
            <a:extLst>
              <a:ext uri="{FF2B5EF4-FFF2-40B4-BE49-F238E27FC236}">
                <a16:creationId xmlns:a16="http://schemas.microsoft.com/office/drawing/2014/main" id="{0D99944A-D262-A631-5D57-4EFFEDC47A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EF5197-7144-C15C-D536-486C49E7531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3482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83BA37-45A5-61D8-0C08-18E8E98C7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1C1F61-D1FE-5E9B-AA73-09F8289A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6F8E77-D9AB-E1E8-9B7F-9B8C6E6BF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2AB54-F24B-2147-8F8E-753DC91FA6E8}" type="datetimeFigureOut">
              <a:rPr kumimoji="1" lang="ja-JP" altLang="en-US" smtClean="0"/>
              <a:t>2023/6/11</a:t>
            </a:fld>
            <a:endParaRPr kumimoji="1" lang="ja-JP" altLang="en-US"/>
          </a:p>
        </p:txBody>
      </p:sp>
      <p:sp>
        <p:nvSpPr>
          <p:cNvPr id="5" name="フッター プレースホルダー 4">
            <a:extLst>
              <a:ext uri="{FF2B5EF4-FFF2-40B4-BE49-F238E27FC236}">
                <a16:creationId xmlns:a16="http://schemas.microsoft.com/office/drawing/2014/main" id="{5238EB7C-7054-0DBF-BFD5-7C901EE1F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183B7D-68E3-73B6-2E1B-BB3BEF4FC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7783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8CFE9-A589-3303-8EEF-24A7762D332F}"/>
              </a:ext>
            </a:extLst>
          </p:cNvPr>
          <p:cNvSpPr txBox="1">
            <a:spLocks/>
          </p:cNvSpPr>
          <p:nvPr/>
        </p:nvSpPr>
        <p:spPr>
          <a:xfrm>
            <a:off x="0" y="2413381"/>
            <a:ext cx="12192000" cy="1325563"/>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a:latin typeface="Toppan Bunkyu Midashi Gothic Extrabold" panose="020B0900000000000000" pitchFamily="34" charset="-128"/>
                <a:ea typeface="Toppan Bunkyu Midashi Gothic Extrabold" panose="020B0900000000000000" pitchFamily="34" charset="-128"/>
              </a:rPr>
              <a:t>内部線形結合方</a:t>
            </a:r>
            <a:r>
              <a:rPr lang="en-US" altLang="ja-JP" dirty="0">
                <a:latin typeface="Toppan Bunkyu Midashi Gothic Extrabold" panose="020B0900000000000000" pitchFamily="34" charset="-128"/>
                <a:ea typeface="Toppan Bunkyu Midashi Gothic Extrabold" panose="020B0900000000000000" pitchFamily="34" charset="-128"/>
              </a:rPr>
              <a:t>(ILC)</a:t>
            </a:r>
          </a:p>
          <a:p>
            <a:endParaRPr lang="en-US" altLang="ja-JP" dirty="0">
              <a:latin typeface="Toppan Bunkyu Midashi Gothic Extrabold" panose="020B0900000000000000" pitchFamily="34" charset="-128"/>
              <a:ea typeface="Toppan Bunkyu Midashi Gothic Extrabold" panose="020B0900000000000000" pitchFamily="34" charset="-128"/>
            </a:endParaRPr>
          </a:p>
          <a:p>
            <a:r>
              <a:rPr lang="ja-JP" altLang="en-US">
                <a:latin typeface="Toppan Bunkyu Midashi Gothic Extrabold" panose="020B0900000000000000" pitchFamily="34" charset="-128"/>
                <a:ea typeface="Toppan Bunkyu Midashi Gothic Extrabold" panose="020B0900000000000000" pitchFamily="34" charset="-128"/>
              </a:rPr>
              <a:t>の発展</a:t>
            </a:r>
            <a:r>
              <a:rPr lang="en-US" altLang="ja-JP" dirty="0">
                <a:latin typeface="Toppan Bunkyu Midashi Gothic Extrabold" panose="020B0900000000000000" pitchFamily="34" charset="-128"/>
                <a:ea typeface="Toppan Bunkyu Midashi Gothic Extrabold" panose="020B0900000000000000" pitchFamily="34" charset="-128"/>
              </a:rPr>
              <a:t>(</a:t>
            </a:r>
            <a:r>
              <a:rPr lang="ja-JP" altLang="en-US">
                <a:latin typeface="Toppan Bunkyu Midashi Gothic Extrabold" panose="020B0900000000000000" pitchFamily="34" charset="-128"/>
                <a:ea typeface="Toppan Bunkyu Midashi Gothic Extrabold" panose="020B0900000000000000" pitchFamily="34" charset="-128"/>
              </a:rPr>
              <a:t>ラグランジュ未定乗数法</a:t>
            </a:r>
            <a:r>
              <a:rPr lang="en-US" altLang="ja-JP" dirty="0">
                <a:latin typeface="Toppan Bunkyu Midashi Gothic Extrabold" panose="020B0900000000000000" pitchFamily="34" charset="-128"/>
                <a:ea typeface="Toppan Bunkyu Midashi Gothic Extrabold" panose="020B0900000000000000" pitchFamily="34" charset="-128"/>
              </a:rPr>
              <a:t>)</a:t>
            </a:r>
            <a:r>
              <a:rPr lang="ja-JP" altLang="en-US">
                <a:latin typeface="Toppan Bunkyu Midashi Gothic Extrabold" panose="020B0900000000000000" pitchFamily="34" charset="-128"/>
                <a:ea typeface="Toppan Bunkyu Midashi Gothic Extrabold" panose="020B0900000000000000" pitchFamily="34" charset="-128"/>
              </a:rPr>
              <a:t>と</a:t>
            </a:r>
            <a:r>
              <a:rPr lang="en-US" altLang="ja-JP" dirty="0">
                <a:latin typeface="Toppan Bunkyu Midashi Gothic Extrabold" panose="020B0900000000000000" pitchFamily="34" charset="-128"/>
                <a:ea typeface="Toppan Bunkyu Midashi Gothic Extrabold" panose="020B0900000000000000" pitchFamily="34" charset="-128"/>
              </a:rPr>
              <a:t>WILC(WMAP)</a:t>
            </a:r>
            <a:r>
              <a:rPr lang="ja-JP" altLang="en-US">
                <a:latin typeface="Toppan Bunkyu Midashi Gothic Extrabold" panose="020B0900000000000000" pitchFamily="34" charset="-128"/>
                <a:ea typeface="Toppan Bunkyu Midashi Gothic Extrabold" panose="020B0900000000000000" pitchFamily="34" charset="-128"/>
              </a:rPr>
              <a:t>との比較</a:t>
            </a:r>
          </a:p>
        </p:txBody>
      </p:sp>
    </p:spTree>
    <p:extLst>
      <p:ext uri="{BB962C8B-B14F-4D97-AF65-F5344CB8AC3E}">
        <p14:creationId xmlns:p14="http://schemas.microsoft.com/office/powerpoint/2010/main" val="17383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文字と写真のスクリーンショット&#10;&#10;自動的に生成された説明">
            <a:extLst>
              <a:ext uri="{FF2B5EF4-FFF2-40B4-BE49-F238E27FC236}">
                <a16:creationId xmlns:a16="http://schemas.microsoft.com/office/drawing/2014/main" id="{6146FEE6-E28F-0DBC-C95F-FC7D4FA1EC37}"/>
              </a:ext>
            </a:extLst>
          </p:cNvPr>
          <p:cNvPicPr>
            <a:picLocks noChangeAspect="1"/>
          </p:cNvPicPr>
          <p:nvPr/>
        </p:nvPicPr>
        <p:blipFill>
          <a:blip r:embed="rId2"/>
          <a:stretch>
            <a:fillRect/>
          </a:stretch>
        </p:blipFill>
        <p:spPr>
          <a:xfrm>
            <a:off x="5943600" y="0"/>
            <a:ext cx="6248400" cy="3617055"/>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5609A6C-4FF7-C8B6-8CAA-3AD30BF0C32C}"/>
                  </a:ext>
                </a:extLst>
              </p:cNvPr>
              <p:cNvSpPr txBox="1"/>
              <p:nvPr/>
            </p:nvSpPr>
            <p:spPr>
              <a:xfrm>
                <a:off x="0" y="0"/>
                <a:ext cx="6645474" cy="668581"/>
              </a:xfrm>
              <a:prstGeom prst="rect">
                <a:avLst/>
              </a:prstGeom>
              <a:noFill/>
            </p:spPr>
            <p:txBody>
              <a:bodyPr wrap="none" rtlCol="0">
                <a:spAutoFit/>
              </a:bodyPr>
              <a:lstStyle/>
              <a:p>
                <a:r>
                  <a:rPr kumimoji="1" lang="ja-JP" altLang="en-US" b="1"/>
                  <a:t>表</a:t>
                </a:r>
                <a:r>
                  <a:rPr kumimoji="1" lang="en-US" altLang="ja-JP" b="1" dirty="0"/>
                  <a:t>1</a:t>
                </a:r>
                <a:r>
                  <a:rPr lang="ja-JP" altLang="en-US" b="1"/>
                  <a:t>：</a:t>
                </a:r>
                <a:r>
                  <a:rPr lang="en-US" altLang="ja-JP" b="1" dirty="0"/>
                  <a:t>5</a:t>
                </a:r>
                <a:r>
                  <a:rPr lang="ja-JP" altLang="en-US" b="1"/>
                  <a:t>つの異なる高緯度領域について以下の値を計算</a:t>
                </a:r>
                <a:endParaRPr lang="en-US" altLang="ja-JP" b="1" dirty="0"/>
              </a:p>
              <a:p>
                <a:r>
                  <a:rPr lang="ja-JP" altLang="en-US"/>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𝑠</m:t>
                        </m:r>
                      </m:sub>
                    </m:sSub>
                  </m:oMath>
                </a14:m>
                <a:r>
                  <a:rPr lang="ja-JP" altLang="en-US"/>
                  <a:t>：シンクロトロン</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𝑓𝑓</m:t>
                        </m:r>
                      </m:sub>
                    </m:sSub>
                    <m:r>
                      <a:rPr lang="en-US" altLang="ja-JP" i="1">
                        <a:latin typeface="Cambria Math" panose="02040503050406030204" pitchFamily="18" charset="0"/>
                      </a:rPr>
                      <m:t> </m:t>
                    </m:r>
                  </m:oMath>
                </a14:m>
                <a:r>
                  <a:rPr lang="ja-JP" altLang="en-US"/>
                  <a:t>：フリーフリー　</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𝑑</m:t>
                        </m:r>
                      </m:sub>
                    </m:sSub>
                    <m:r>
                      <a:rPr lang="en-US" altLang="ja-JP" i="1">
                        <a:latin typeface="Cambria Math" panose="02040503050406030204" pitchFamily="18" charset="0"/>
                      </a:rPr>
                      <m:t> </m:t>
                    </m:r>
                  </m:oMath>
                </a14:m>
                <a:r>
                  <a:rPr lang="ja-JP" altLang="en-US"/>
                  <a:t>：ダスト）</a:t>
                </a:r>
                <a:endParaRPr kumimoji="1" lang="en-US" altLang="ja-JP" b="1" dirty="0"/>
              </a:p>
            </p:txBody>
          </p:sp>
        </mc:Choice>
        <mc:Fallback xmlns="">
          <p:sp>
            <p:nvSpPr>
              <p:cNvPr id="4" name="テキスト ボックス 3">
                <a:extLst>
                  <a:ext uri="{FF2B5EF4-FFF2-40B4-BE49-F238E27FC236}">
                    <a16:creationId xmlns:a16="http://schemas.microsoft.com/office/drawing/2014/main" id="{65609A6C-4FF7-C8B6-8CAA-3AD30BF0C32C}"/>
                  </a:ext>
                </a:extLst>
              </p:cNvPr>
              <p:cNvSpPr txBox="1">
                <a:spLocks noRot="1" noChangeAspect="1" noMove="1" noResize="1" noEditPoints="1" noAdjustHandles="1" noChangeArrowheads="1" noChangeShapeType="1" noTextEdit="1"/>
              </p:cNvSpPr>
              <p:nvPr/>
            </p:nvSpPr>
            <p:spPr>
              <a:xfrm>
                <a:off x="0" y="0"/>
                <a:ext cx="6645474" cy="668581"/>
              </a:xfrm>
              <a:prstGeom prst="rect">
                <a:avLst/>
              </a:prstGeom>
              <a:blipFill>
                <a:blip r:embed="rId3"/>
                <a:stretch>
                  <a:fillRect l="-763" t="-3774" b="-1320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7C1A751-BB7B-C7B0-32F8-B565360C8D70}"/>
              </a:ext>
            </a:extLst>
          </p:cNvPr>
          <p:cNvSpPr txBox="1"/>
          <p:nvPr/>
        </p:nvSpPr>
        <p:spPr>
          <a:xfrm>
            <a:off x="0" y="1229514"/>
            <a:ext cx="6248400" cy="3416320"/>
          </a:xfrm>
          <a:prstGeom prst="rect">
            <a:avLst/>
          </a:prstGeom>
          <a:noFill/>
        </p:spPr>
        <p:txBody>
          <a:bodyPr wrap="square" rtlCol="0">
            <a:spAutoFit/>
          </a:bodyPr>
          <a:lstStyle/>
          <a:p>
            <a:pPr marL="342900" indent="-342900">
              <a:buFont typeface="+mj-lt"/>
              <a:buAutoNum type="arabicPeriod"/>
            </a:pPr>
            <a:r>
              <a:rPr kumimoji="1" lang="ja-JP" altLang="en-US"/>
              <a:t>特定のスカイカットに関係なく、シンクロトロン放射に対して良い結果</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ja-JP" altLang="en-US"/>
              <a:t>解析に含まれる領域が増えるほど、フリフリーに対して</a:t>
            </a:r>
            <a:r>
              <a:rPr lang="ja-JP" altLang="en-US"/>
              <a:t>良い結果</a:t>
            </a: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kumimoji="1" lang="en-US" altLang="ja-JP" dirty="0"/>
          </a:p>
          <a:p>
            <a:pPr marL="342900" indent="-342900">
              <a:buFont typeface="+mj-lt"/>
              <a:buAutoNum type="arabicPeriod"/>
            </a:pPr>
            <a:r>
              <a:rPr lang="ja-JP" altLang="en-US"/>
              <a:t>ダストに関してはパフォーマンスが悪い</a:t>
            </a:r>
            <a:endParaRPr lang="en-US" altLang="ja-JP" dirty="0"/>
          </a:p>
          <a:p>
            <a:pPr marL="342900" indent="-342900">
              <a:buFont typeface="+mj-lt"/>
              <a:buAutoNum type="arabicPeriod"/>
            </a:pPr>
            <a:endParaRPr kumimoji="1" lang="en-US" altLang="ja-JP" dirty="0"/>
          </a:p>
          <a:p>
            <a:pPr marL="342900" indent="-342900">
              <a:buFont typeface="+mj-lt"/>
              <a:buAutoNum type="arabicPeriod"/>
            </a:pPr>
            <a:r>
              <a:rPr lang="ja-JP" altLang="en-US"/>
              <a:t>銀河面をより多く除外するとノイズ比増加</a:t>
            </a:r>
            <a:endParaRPr lang="en-US" altLang="ja-JP" dirty="0"/>
          </a:p>
        </p:txBody>
      </p:sp>
      <p:sp>
        <p:nvSpPr>
          <p:cNvPr id="7" name="テキスト ボックス 6">
            <a:extLst>
              <a:ext uri="{FF2B5EF4-FFF2-40B4-BE49-F238E27FC236}">
                <a16:creationId xmlns:a16="http://schemas.microsoft.com/office/drawing/2014/main" id="{BBF198DF-F278-975B-61A8-7531D1B4A9C8}"/>
              </a:ext>
            </a:extLst>
          </p:cNvPr>
          <p:cNvSpPr txBox="1"/>
          <p:nvPr/>
        </p:nvSpPr>
        <p:spPr>
          <a:xfrm>
            <a:off x="0" y="860182"/>
            <a:ext cx="1107996" cy="369332"/>
          </a:xfrm>
          <a:prstGeom prst="rect">
            <a:avLst/>
          </a:prstGeom>
          <a:noFill/>
        </p:spPr>
        <p:txBody>
          <a:bodyPr wrap="none" rtlCol="0">
            <a:spAutoFit/>
          </a:bodyPr>
          <a:lstStyle/>
          <a:p>
            <a:r>
              <a:rPr kumimoji="1" lang="ja-JP" altLang="en-US" b="1"/>
              <a:t>表１結論</a:t>
            </a:r>
          </a:p>
        </p:txBody>
      </p:sp>
      <p:pic>
        <p:nvPicPr>
          <p:cNvPr id="9" name="図 8" descr="グラフ&#10;&#10;自動的に生成された説明">
            <a:extLst>
              <a:ext uri="{FF2B5EF4-FFF2-40B4-BE49-F238E27FC236}">
                <a16:creationId xmlns:a16="http://schemas.microsoft.com/office/drawing/2014/main" id="{F6D56D80-A906-1261-CA6E-155559061075}"/>
              </a:ext>
            </a:extLst>
          </p:cNvPr>
          <p:cNvPicPr>
            <a:picLocks noChangeAspect="1"/>
          </p:cNvPicPr>
          <p:nvPr/>
        </p:nvPicPr>
        <p:blipFill>
          <a:blip r:embed="rId4"/>
          <a:stretch>
            <a:fillRect/>
          </a:stretch>
        </p:blipFill>
        <p:spPr>
          <a:xfrm>
            <a:off x="7404100" y="3617055"/>
            <a:ext cx="4787900" cy="3111500"/>
          </a:xfrm>
          <a:prstGeom prst="rect">
            <a:avLst/>
          </a:prstGeom>
        </p:spPr>
      </p:pic>
      <p:sp>
        <p:nvSpPr>
          <p:cNvPr id="10" name="下矢印 9">
            <a:extLst>
              <a:ext uri="{FF2B5EF4-FFF2-40B4-BE49-F238E27FC236}">
                <a16:creationId xmlns:a16="http://schemas.microsoft.com/office/drawing/2014/main" id="{E84AF2AB-236A-8C0F-6B23-B56FCD4A1E60}"/>
              </a:ext>
            </a:extLst>
          </p:cNvPr>
          <p:cNvSpPr/>
          <p:nvPr/>
        </p:nvSpPr>
        <p:spPr>
          <a:xfrm>
            <a:off x="2487168" y="2499009"/>
            <a:ext cx="484632" cy="438665"/>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212B9A0-3B2D-4421-344E-19B00A35B866}"/>
              </a:ext>
            </a:extLst>
          </p:cNvPr>
          <p:cNvSpPr txBox="1"/>
          <p:nvPr/>
        </p:nvSpPr>
        <p:spPr>
          <a:xfrm>
            <a:off x="-17422" y="2937674"/>
            <a:ext cx="5493812" cy="369332"/>
          </a:xfrm>
          <a:prstGeom prst="rect">
            <a:avLst/>
          </a:prstGeom>
          <a:noFill/>
        </p:spPr>
        <p:txBody>
          <a:bodyPr wrap="none" rtlCol="0">
            <a:spAutoFit/>
          </a:bodyPr>
          <a:lstStyle/>
          <a:p>
            <a:r>
              <a:rPr kumimoji="1" lang="ja-JP" altLang="en-US"/>
              <a:t>（フリーフリーの情報は銀河面に近い領域にある）</a:t>
            </a:r>
          </a:p>
        </p:txBody>
      </p:sp>
      <p:sp>
        <p:nvSpPr>
          <p:cNvPr id="12" name="下矢印 11">
            <a:extLst>
              <a:ext uri="{FF2B5EF4-FFF2-40B4-BE49-F238E27FC236}">
                <a16:creationId xmlns:a16="http://schemas.microsoft.com/office/drawing/2014/main" id="{B92052CC-F22F-5773-742E-046B19078401}"/>
              </a:ext>
            </a:extLst>
          </p:cNvPr>
          <p:cNvSpPr/>
          <p:nvPr/>
        </p:nvSpPr>
        <p:spPr>
          <a:xfrm>
            <a:off x="2181955" y="4576501"/>
            <a:ext cx="484632" cy="438665"/>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8744B7F-34CE-E41F-233D-551CE8046065}"/>
              </a:ext>
            </a:extLst>
          </p:cNvPr>
          <p:cNvSpPr txBox="1"/>
          <p:nvPr/>
        </p:nvSpPr>
        <p:spPr>
          <a:xfrm>
            <a:off x="78116" y="5015166"/>
            <a:ext cx="4692310" cy="646331"/>
          </a:xfrm>
          <a:prstGeom prst="rect">
            <a:avLst/>
          </a:prstGeom>
          <a:noFill/>
        </p:spPr>
        <p:txBody>
          <a:bodyPr wrap="none" rtlCol="0">
            <a:spAutoFit/>
          </a:bodyPr>
          <a:lstStyle/>
          <a:p>
            <a:pPr algn="ctr"/>
            <a:r>
              <a:rPr kumimoji="1" lang="ja-JP" altLang="en-US"/>
              <a:t>ノイズと前景の除去の競合の現れ</a:t>
            </a:r>
            <a:endParaRPr kumimoji="1" lang="en-US" altLang="ja-JP" dirty="0"/>
          </a:p>
          <a:p>
            <a:pPr algn="ctr"/>
            <a:r>
              <a:rPr lang="ja-JP" altLang="en-US"/>
              <a:t>前景が少なく成ると相対的にノイズが増加</a:t>
            </a:r>
            <a:endParaRPr kumimoji="1" lang="ja-JP" altLang="en-US"/>
          </a:p>
        </p:txBody>
      </p:sp>
    </p:spTree>
    <p:extLst>
      <p:ext uri="{BB962C8B-B14F-4D97-AF65-F5344CB8AC3E}">
        <p14:creationId xmlns:p14="http://schemas.microsoft.com/office/powerpoint/2010/main" val="330388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10;&#10;自動的に生成された説明">
            <a:extLst>
              <a:ext uri="{FF2B5EF4-FFF2-40B4-BE49-F238E27FC236}">
                <a16:creationId xmlns:a16="http://schemas.microsoft.com/office/drawing/2014/main" id="{EAE7BC2C-70F4-169F-1566-105033607C13}"/>
              </a:ext>
            </a:extLst>
          </p:cNvPr>
          <p:cNvPicPr>
            <a:picLocks noChangeAspect="1"/>
          </p:cNvPicPr>
          <p:nvPr/>
        </p:nvPicPr>
        <p:blipFill>
          <a:blip r:embed="rId2"/>
          <a:stretch>
            <a:fillRect/>
          </a:stretch>
        </p:blipFill>
        <p:spPr>
          <a:xfrm>
            <a:off x="7599406" y="0"/>
            <a:ext cx="4592594" cy="5312619"/>
          </a:xfrm>
          <a:prstGeom prst="rect">
            <a:avLst/>
          </a:prstGeom>
        </p:spPr>
      </p:pic>
      <p:sp>
        <p:nvSpPr>
          <p:cNvPr id="4" name="テキスト ボックス 3">
            <a:extLst>
              <a:ext uri="{FF2B5EF4-FFF2-40B4-BE49-F238E27FC236}">
                <a16:creationId xmlns:a16="http://schemas.microsoft.com/office/drawing/2014/main" id="{EC6F202C-29EF-103A-D2EE-3514E595FE85}"/>
              </a:ext>
            </a:extLst>
          </p:cNvPr>
          <p:cNvSpPr txBox="1"/>
          <p:nvPr/>
        </p:nvSpPr>
        <p:spPr>
          <a:xfrm>
            <a:off x="0" y="501836"/>
            <a:ext cx="7109639" cy="1754326"/>
          </a:xfrm>
          <a:prstGeom prst="rect">
            <a:avLst/>
          </a:prstGeom>
          <a:noFill/>
        </p:spPr>
        <p:txBody>
          <a:bodyPr wrap="none" rtlCol="0">
            <a:spAutoFit/>
          </a:bodyPr>
          <a:lstStyle/>
          <a:p>
            <a:r>
              <a:rPr kumimoji="1" lang="ja-JP" altLang="en-US" b="1"/>
              <a:t>右下の図</a:t>
            </a:r>
            <a:r>
              <a:rPr kumimoji="1" lang="ja-JP" altLang="en-US"/>
              <a:t>：</a:t>
            </a:r>
            <a:r>
              <a:rPr kumimoji="1" lang="en-US" altLang="ja-JP" dirty="0"/>
              <a:t>WMAP</a:t>
            </a:r>
            <a:r>
              <a:rPr kumimoji="1" lang="ja-JP" altLang="en-US"/>
              <a:t>と</a:t>
            </a:r>
            <a:r>
              <a:rPr kumimoji="1" lang="en-US" altLang="ja-JP" dirty="0"/>
              <a:t>LILC</a:t>
            </a:r>
            <a:r>
              <a:rPr kumimoji="1" lang="ja-JP" altLang="en-US"/>
              <a:t>の残差マップ</a:t>
            </a:r>
            <a:endParaRPr kumimoji="1" lang="en-US" altLang="ja-JP" dirty="0"/>
          </a:p>
          <a:p>
            <a:endParaRPr lang="en-US" altLang="ja-JP" dirty="0"/>
          </a:p>
          <a:p>
            <a:r>
              <a:rPr lang="ja-JP" altLang="en-US" b="1"/>
              <a:t>違い</a:t>
            </a:r>
            <a:endParaRPr lang="en-US" altLang="ja-JP" b="1" dirty="0"/>
          </a:p>
          <a:p>
            <a:r>
              <a:rPr kumimoji="1" lang="ja-JP" altLang="en-US"/>
              <a:t>銀河部中心の青い領域</a:t>
            </a:r>
            <a:r>
              <a:rPr lang="ja-JP" altLang="en-US"/>
              <a:t>　　　</a:t>
            </a:r>
            <a:r>
              <a:rPr kumimoji="1" lang="ja-JP" altLang="en-US"/>
              <a:t>大規模な前景構造の除去能力が異なる</a:t>
            </a:r>
            <a:endParaRPr kumimoji="1" lang="en-US" altLang="ja-JP" dirty="0"/>
          </a:p>
          <a:p>
            <a:endParaRPr lang="en-US" altLang="ja-JP" dirty="0"/>
          </a:p>
          <a:p>
            <a:r>
              <a:rPr kumimoji="1" lang="ja-JP" altLang="en-US"/>
              <a:t>残留の小規模な構造　　　異なるノイズ特性を示している</a:t>
            </a:r>
          </a:p>
        </p:txBody>
      </p:sp>
      <p:sp>
        <p:nvSpPr>
          <p:cNvPr id="6" name="テキスト ボックス 5">
            <a:extLst>
              <a:ext uri="{FF2B5EF4-FFF2-40B4-BE49-F238E27FC236}">
                <a16:creationId xmlns:a16="http://schemas.microsoft.com/office/drawing/2014/main" id="{FB0FB152-AA6E-73F5-2BEB-4B719D60445D}"/>
              </a:ext>
            </a:extLst>
          </p:cNvPr>
          <p:cNvSpPr txBox="1"/>
          <p:nvPr/>
        </p:nvSpPr>
        <p:spPr>
          <a:xfrm>
            <a:off x="0" y="0"/>
            <a:ext cx="8667757" cy="369332"/>
          </a:xfrm>
          <a:prstGeom prst="rect">
            <a:avLst/>
          </a:prstGeom>
          <a:noFill/>
        </p:spPr>
        <p:txBody>
          <a:bodyPr wrap="none" rtlCol="0">
            <a:spAutoFit/>
          </a:bodyPr>
          <a:lstStyle/>
          <a:p>
            <a:r>
              <a:rPr kumimoji="1" lang="ja-JP" altLang="en-US" b="1"/>
              <a:t>表</a:t>
            </a:r>
            <a:r>
              <a:rPr lang="en-US" altLang="ja-JP" b="1" dirty="0"/>
              <a:t>2</a:t>
            </a:r>
            <a:r>
              <a:rPr lang="ja-JP" altLang="en-US" b="1"/>
              <a:t>：各周波数ごとの</a:t>
            </a:r>
            <a:r>
              <a:rPr lang="en-US" altLang="ja-JP" b="1" dirty="0"/>
              <a:t>ILC</a:t>
            </a:r>
            <a:r>
              <a:rPr lang="ja-JP" altLang="en-US" b="1"/>
              <a:t>の重み、</a:t>
            </a:r>
            <a:r>
              <a:rPr lang="en-US" altLang="ja-JP" b="1" dirty="0"/>
              <a:t>LILC</a:t>
            </a:r>
            <a:r>
              <a:rPr lang="ja-JP" altLang="en-US" b="1"/>
              <a:t>（本論文）と</a:t>
            </a:r>
            <a:r>
              <a:rPr lang="en-US" altLang="ja-JP" b="1" dirty="0"/>
              <a:t>WILC(WMAP</a:t>
            </a:r>
            <a:r>
              <a:rPr lang="ja-JP" altLang="en-US" b="1"/>
              <a:t>チームのもの）</a:t>
            </a:r>
            <a:endParaRPr kumimoji="1" lang="en-US" altLang="ja-JP" b="1" dirty="0"/>
          </a:p>
        </p:txBody>
      </p:sp>
      <p:pic>
        <p:nvPicPr>
          <p:cNvPr id="9" name="図 8" descr="図形, 円&#10;&#10;自動的に生成された説明">
            <a:extLst>
              <a:ext uri="{FF2B5EF4-FFF2-40B4-BE49-F238E27FC236}">
                <a16:creationId xmlns:a16="http://schemas.microsoft.com/office/drawing/2014/main" id="{CCA7C8EA-8290-C4D5-8843-D8CE58D560F7}"/>
              </a:ext>
            </a:extLst>
          </p:cNvPr>
          <p:cNvPicPr>
            <a:picLocks noChangeAspect="1"/>
          </p:cNvPicPr>
          <p:nvPr/>
        </p:nvPicPr>
        <p:blipFill>
          <a:blip r:embed="rId3"/>
          <a:stretch>
            <a:fillRect/>
          </a:stretch>
        </p:blipFill>
        <p:spPr>
          <a:xfrm>
            <a:off x="3375647" y="2656309"/>
            <a:ext cx="3978876" cy="2247952"/>
          </a:xfrm>
          <a:prstGeom prst="rect">
            <a:avLst/>
          </a:prstGeom>
        </p:spPr>
      </p:pic>
      <p:sp>
        <p:nvSpPr>
          <p:cNvPr id="11" name="右矢印 10">
            <a:extLst>
              <a:ext uri="{FF2B5EF4-FFF2-40B4-BE49-F238E27FC236}">
                <a16:creationId xmlns:a16="http://schemas.microsoft.com/office/drawing/2014/main" id="{B5A718F8-438A-737F-E6D8-AFEB42D64AD0}"/>
              </a:ext>
            </a:extLst>
          </p:cNvPr>
          <p:cNvSpPr/>
          <p:nvPr/>
        </p:nvSpPr>
        <p:spPr>
          <a:xfrm>
            <a:off x="2594920" y="1269679"/>
            <a:ext cx="358346"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AF46BC72-9B38-51A1-3ABD-C816EB9773E0}"/>
              </a:ext>
            </a:extLst>
          </p:cNvPr>
          <p:cNvSpPr/>
          <p:nvPr/>
        </p:nvSpPr>
        <p:spPr>
          <a:xfrm>
            <a:off x="2347787" y="1844293"/>
            <a:ext cx="358346"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D8D64567-33C0-B57A-863B-CFFB9E645284}"/>
              </a:ext>
            </a:extLst>
          </p:cNvPr>
          <p:cNvSpPr/>
          <p:nvPr/>
        </p:nvSpPr>
        <p:spPr>
          <a:xfrm>
            <a:off x="1507524" y="2328925"/>
            <a:ext cx="420130" cy="1341032"/>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39C1CC0-029C-795D-B5AD-0895B6C2A700}"/>
              </a:ext>
            </a:extLst>
          </p:cNvPr>
          <p:cNvSpPr txBox="1"/>
          <p:nvPr/>
        </p:nvSpPr>
        <p:spPr>
          <a:xfrm>
            <a:off x="0" y="3769059"/>
            <a:ext cx="3533340" cy="369332"/>
          </a:xfrm>
          <a:prstGeom prst="rect">
            <a:avLst/>
          </a:prstGeom>
          <a:noFill/>
        </p:spPr>
        <p:txBody>
          <a:bodyPr wrap="none" rtlCol="0">
            <a:spAutoFit/>
          </a:bodyPr>
          <a:lstStyle/>
          <a:p>
            <a:r>
              <a:rPr kumimoji="1" lang="ja-JP" altLang="en-US"/>
              <a:t>二つの手法が異なることを示す</a:t>
            </a:r>
          </a:p>
        </p:txBody>
      </p:sp>
    </p:spTree>
    <p:extLst>
      <p:ext uri="{BB962C8B-B14F-4D97-AF65-F5344CB8AC3E}">
        <p14:creationId xmlns:p14="http://schemas.microsoft.com/office/powerpoint/2010/main" val="110018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 ヒストグラム&#10;&#10;自動的に生成された説明">
            <a:extLst>
              <a:ext uri="{FF2B5EF4-FFF2-40B4-BE49-F238E27FC236}">
                <a16:creationId xmlns:a16="http://schemas.microsoft.com/office/drawing/2014/main" id="{0105968E-2464-3C46-3CDD-FD76469F39EE}"/>
              </a:ext>
            </a:extLst>
          </p:cNvPr>
          <p:cNvPicPr>
            <a:picLocks noChangeAspect="1"/>
          </p:cNvPicPr>
          <p:nvPr/>
        </p:nvPicPr>
        <p:blipFill>
          <a:blip r:embed="rId3"/>
          <a:stretch>
            <a:fillRect/>
          </a:stretch>
        </p:blipFill>
        <p:spPr>
          <a:xfrm>
            <a:off x="7608172" y="2553391"/>
            <a:ext cx="4583827" cy="4304609"/>
          </a:xfrm>
          <a:prstGeom prst="rect">
            <a:avLst/>
          </a:prstGeom>
        </p:spPr>
      </p:pic>
      <p:pic>
        <p:nvPicPr>
          <p:cNvPr id="2" name="図 1" descr="グラフ が含まれている画像&#10;&#10;自動的に生成された説明">
            <a:extLst>
              <a:ext uri="{FF2B5EF4-FFF2-40B4-BE49-F238E27FC236}">
                <a16:creationId xmlns:a16="http://schemas.microsoft.com/office/drawing/2014/main" id="{9A266A05-7177-09E4-DC57-996C757F4A63}"/>
              </a:ext>
            </a:extLst>
          </p:cNvPr>
          <p:cNvPicPr>
            <a:picLocks noChangeAspect="1"/>
          </p:cNvPicPr>
          <p:nvPr/>
        </p:nvPicPr>
        <p:blipFill>
          <a:blip r:embed="rId4"/>
          <a:stretch>
            <a:fillRect/>
          </a:stretch>
        </p:blipFill>
        <p:spPr>
          <a:xfrm>
            <a:off x="7608173" y="0"/>
            <a:ext cx="4583827" cy="2676107"/>
          </a:xfrm>
          <a:prstGeom prst="rect">
            <a:avLst/>
          </a:prstGeom>
        </p:spPr>
      </p:pic>
      <p:sp>
        <p:nvSpPr>
          <p:cNvPr id="3" name="テキスト ボックス 2">
            <a:extLst>
              <a:ext uri="{FF2B5EF4-FFF2-40B4-BE49-F238E27FC236}">
                <a16:creationId xmlns:a16="http://schemas.microsoft.com/office/drawing/2014/main" id="{B1F81B09-2BF8-1CBB-99D7-29F8FD3F15C4}"/>
              </a:ext>
            </a:extLst>
          </p:cNvPr>
          <p:cNvSpPr txBox="1"/>
          <p:nvPr/>
        </p:nvSpPr>
        <p:spPr>
          <a:xfrm>
            <a:off x="0" y="0"/>
            <a:ext cx="8300670" cy="369332"/>
          </a:xfrm>
          <a:prstGeom prst="rect">
            <a:avLst/>
          </a:prstGeom>
          <a:noFill/>
        </p:spPr>
        <p:txBody>
          <a:bodyPr wrap="none" rtlCol="0">
            <a:spAutoFit/>
          </a:bodyPr>
          <a:lstStyle/>
          <a:p>
            <a:r>
              <a:rPr kumimoji="1" lang="ja-JP" altLang="en-US" b="1"/>
              <a:t>右上のマップ</a:t>
            </a:r>
            <a:r>
              <a:rPr lang="ja-JP" altLang="en-US" b="1"/>
              <a:t>：</a:t>
            </a:r>
            <a:r>
              <a:rPr kumimoji="1" lang="en-US" altLang="ja-JP" b="1" dirty="0"/>
              <a:t>WMAP</a:t>
            </a:r>
            <a:r>
              <a:rPr kumimoji="1" lang="ja-JP" altLang="en-US" b="1"/>
              <a:t>と</a:t>
            </a:r>
            <a:r>
              <a:rPr lang="en-US" altLang="ja-JP" b="1" dirty="0"/>
              <a:t>TCM(</a:t>
            </a:r>
            <a:r>
              <a:rPr lang="ja-JP" altLang="en-US" b="1"/>
              <a:t>角度スケールを考慮した重みづけ</a:t>
            </a:r>
            <a:r>
              <a:rPr lang="en-US" altLang="ja-JP" b="1" dirty="0"/>
              <a:t>)</a:t>
            </a:r>
            <a:r>
              <a:rPr kumimoji="1" lang="ja-JP" altLang="en-US" b="1"/>
              <a:t>の残差マップ</a:t>
            </a:r>
            <a:endParaRPr kumimoji="1" lang="en-US" altLang="ja-JP" b="1" dirty="0"/>
          </a:p>
        </p:txBody>
      </p:sp>
      <p:sp>
        <p:nvSpPr>
          <p:cNvPr id="4" name="テキスト ボックス 3">
            <a:extLst>
              <a:ext uri="{FF2B5EF4-FFF2-40B4-BE49-F238E27FC236}">
                <a16:creationId xmlns:a16="http://schemas.microsoft.com/office/drawing/2014/main" id="{83205490-ED77-A3D3-6B05-1B534BDACAA8}"/>
              </a:ext>
            </a:extLst>
          </p:cNvPr>
          <p:cNvSpPr txBox="1"/>
          <p:nvPr/>
        </p:nvSpPr>
        <p:spPr>
          <a:xfrm>
            <a:off x="0" y="585159"/>
            <a:ext cx="7340471"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全体的に小さなスケールの構造は見られない　　似たノイズ特性</a:t>
            </a:r>
          </a:p>
        </p:txBody>
      </p:sp>
      <p:sp>
        <p:nvSpPr>
          <p:cNvPr id="5" name="右矢印 4">
            <a:extLst>
              <a:ext uri="{FF2B5EF4-FFF2-40B4-BE49-F238E27FC236}">
                <a16:creationId xmlns:a16="http://schemas.microsoft.com/office/drawing/2014/main" id="{1930F867-904E-2ED5-FF8B-310B53C2B2F8}"/>
              </a:ext>
            </a:extLst>
          </p:cNvPr>
          <p:cNvSpPr/>
          <p:nvPr/>
        </p:nvSpPr>
        <p:spPr>
          <a:xfrm>
            <a:off x="4992318" y="527509"/>
            <a:ext cx="358346"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91BA70C-A4AD-4B77-028F-FCB0BFE14C6A}"/>
              </a:ext>
            </a:extLst>
          </p:cNvPr>
          <p:cNvSpPr txBox="1"/>
          <p:nvPr/>
        </p:nvSpPr>
        <p:spPr>
          <a:xfrm>
            <a:off x="0" y="1529316"/>
            <a:ext cx="6474849"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残留前景放射に関しては大きなスケールで違いが見られる</a:t>
            </a:r>
          </a:p>
        </p:txBody>
      </p:sp>
      <p:sp>
        <p:nvSpPr>
          <p:cNvPr id="8" name="下矢印 7">
            <a:extLst>
              <a:ext uri="{FF2B5EF4-FFF2-40B4-BE49-F238E27FC236}">
                <a16:creationId xmlns:a16="http://schemas.microsoft.com/office/drawing/2014/main" id="{6F396769-8AC0-23C9-06AD-89F427224C2C}"/>
              </a:ext>
            </a:extLst>
          </p:cNvPr>
          <p:cNvSpPr/>
          <p:nvPr/>
        </p:nvSpPr>
        <p:spPr>
          <a:xfrm>
            <a:off x="2608522" y="1898648"/>
            <a:ext cx="484632" cy="39389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CF0D3EF-5A0A-B0F1-A564-B11F722C93D7}"/>
              </a:ext>
            </a:extLst>
          </p:cNvPr>
          <p:cNvSpPr txBox="1"/>
          <p:nvPr/>
        </p:nvSpPr>
        <p:spPr>
          <a:xfrm>
            <a:off x="553912" y="2292545"/>
            <a:ext cx="4605748" cy="369332"/>
          </a:xfrm>
          <a:prstGeom prst="rect">
            <a:avLst/>
          </a:prstGeom>
          <a:noFill/>
        </p:spPr>
        <p:txBody>
          <a:bodyPr wrap="none" rtlCol="0">
            <a:spAutoFit/>
          </a:bodyPr>
          <a:lstStyle/>
          <a:p>
            <a:r>
              <a:rPr kumimoji="1" lang="en-US" altLang="ja-JP" dirty="0"/>
              <a:t>WMAP</a:t>
            </a:r>
            <a:r>
              <a:rPr kumimoji="1" lang="ja-JP" altLang="en-US"/>
              <a:t>の既知の天体と関連した点源が原因</a:t>
            </a:r>
          </a:p>
        </p:txBody>
      </p:sp>
      <p:sp>
        <p:nvSpPr>
          <p:cNvPr id="10" name="下矢印 9">
            <a:extLst>
              <a:ext uri="{FF2B5EF4-FFF2-40B4-BE49-F238E27FC236}">
                <a16:creationId xmlns:a16="http://schemas.microsoft.com/office/drawing/2014/main" id="{46099A50-326A-C6CB-A8D1-463BC28A4975}"/>
              </a:ext>
            </a:extLst>
          </p:cNvPr>
          <p:cNvSpPr/>
          <p:nvPr/>
        </p:nvSpPr>
        <p:spPr>
          <a:xfrm>
            <a:off x="2608522" y="2651541"/>
            <a:ext cx="484632" cy="39389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E76D12-9B48-2F7B-20F2-599A105D45EA}"/>
              </a:ext>
            </a:extLst>
          </p:cNvPr>
          <p:cNvSpPr txBox="1"/>
          <p:nvPr/>
        </p:nvSpPr>
        <p:spPr>
          <a:xfrm>
            <a:off x="0" y="3059668"/>
            <a:ext cx="7997702" cy="369332"/>
          </a:xfrm>
          <a:prstGeom prst="rect">
            <a:avLst/>
          </a:prstGeom>
          <a:noFill/>
        </p:spPr>
        <p:txBody>
          <a:bodyPr wrap="none" rtlCol="0">
            <a:spAutoFit/>
          </a:bodyPr>
          <a:lstStyle/>
          <a:p>
            <a:r>
              <a:rPr kumimoji="1" lang="en-US" altLang="ja-JP" dirty="0"/>
              <a:t>ILC</a:t>
            </a:r>
            <a:r>
              <a:rPr kumimoji="1" lang="ja-JP" altLang="en-US"/>
              <a:t>法では、作成した</a:t>
            </a:r>
            <a:r>
              <a:rPr kumimoji="1" lang="en-US" altLang="ja-JP" dirty="0"/>
              <a:t>CMB</a:t>
            </a:r>
            <a:r>
              <a:rPr kumimoji="1" lang="ja-JP" altLang="en-US"/>
              <a:t>マップにおい</a:t>
            </a:r>
            <a:r>
              <a:rPr lang="ja-JP" altLang="en-US"/>
              <a:t>て点状の天体が残っている可能性</a:t>
            </a:r>
            <a:endParaRPr kumimoji="1" lang="ja-JP" altLang="en-US"/>
          </a:p>
        </p:txBody>
      </p:sp>
      <p:sp>
        <p:nvSpPr>
          <p:cNvPr id="15" name="テキスト ボックス 14">
            <a:extLst>
              <a:ext uri="{FF2B5EF4-FFF2-40B4-BE49-F238E27FC236}">
                <a16:creationId xmlns:a16="http://schemas.microsoft.com/office/drawing/2014/main" id="{DF032702-8859-9B57-B6EE-ACBBC3D70493}"/>
              </a:ext>
            </a:extLst>
          </p:cNvPr>
          <p:cNvSpPr txBox="1"/>
          <p:nvPr/>
        </p:nvSpPr>
        <p:spPr>
          <a:xfrm>
            <a:off x="-86" y="3750611"/>
            <a:ext cx="7608257" cy="646331"/>
          </a:xfrm>
          <a:prstGeom prst="rect">
            <a:avLst/>
          </a:prstGeom>
          <a:noFill/>
        </p:spPr>
        <p:txBody>
          <a:bodyPr wrap="square" rtlCol="0">
            <a:spAutoFit/>
          </a:bodyPr>
          <a:lstStyle/>
          <a:p>
            <a:r>
              <a:rPr kumimoji="1" lang="ja-JP" altLang="en-US" b="1"/>
              <a:t>右下の図：</a:t>
            </a:r>
            <a:r>
              <a:rPr kumimoji="1" lang="en-US" altLang="ja-JP" b="1" dirty="0"/>
              <a:t>WILC</a:t>
            </a:r>
            <a:r>
              <a:rPr kumimoji="1" lang="ja-JP" altLang="en-US" b="1"/>
              <a:t>、</a:t>
            </a:r>
            <a:r>
              <a:rPr kumimoji="1" lang="en-US" altLang="ja-JP" b="1" dirty="0"/>
              <a:t>LILC</a:t>
            </a:r>
            <a:r>
              <a:rPr kumimoji="1" lang="ja-JP" altLang="en-US" b="1"/>
              <a:t>、</a:t>
            </a:r>
            <a:r>
              <a:rPr kumimoji="1" lang="en-US" altLang="ja-JP" b="1" dirty="0"/>
              <a:t>TCM</a:t>
            </a:r>
            <a:r>
              <a:rPr kumimoji="1" lang="ja-JP" altLang="en-US" b="1"/>
              <a:t>マップの全天パワースペクトルとランニ　　　　　　　　</a:t>
            </a:r>
            <a:endParaRPr kumimoji="1" lang="en-US" altLang="ja-JP" b="1" dirty="0"/>
          </a:p>
          <a:p>
            <a:r>
              <a:rPr lang="ja-JP" altLang="en-US" b="1"/>
              <a:t>　　　　　</a:t>
            </a:r>
            <a:r>
              <a:rPr kumimoji="1" lang="ja-JP" altLang="en-US" b="1"/>
              <a:t>ングスペクトル指数のベストフィットの</a:t>
            </a:r>
            <a:r>
              <a:rPr kumimoji="1" lang="en-US" altLang="ja-JP" b="1" dirty="0"/>
              <a:t>plot</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8C8B1F7-5DD0-CC7B-6143-F6F9B1EED76A}"/>
                  </a:ext>
                </a:extLst>
              </p:cNvPr>
              <p:cNvSpPr txBox="1"/>
              <p:nvPr/>
            </p:nvSpPr>
            <p:spPr>
              <a:xfrm>
                <a:off x="-86" y="4521029"/>
                <a:ext cx="5539593" cy="1477328"/>
              </a:xfrm>
              <a:prstGeom prst="rect">
                <a:avLst/>
              </a:prstGeom>
              <a:noFill/>
            </p:spPr>
            <p:txBody>
              <a:bodyPr wrap="none" rtlCol="0">
                <a:spAutoFit/>
              </a:bodyPr>
              <a:lstStyle/>
              <a:p>
                <a:pPr marL="342900" indent="-342900">
                  <a:buFont typeface="+mj-lt"/>
                  <a:buAutoNum type="arabicPeriod"/>
                </a:pPr>
                <a:r>
                  <a:rPr kumimoji="1" lang="en-US" altLang="ja-JP" dirty="0"/>
                  <a:t>LILC</a:t>
                </a:r>
                <a:r>
                  <a:rPr kumimoji="1" lang="ja-JP" altLang="en-US"/>
                  <a:t>と</a:t>
                </a:r>
                <a:r>
                  <a:rPr kumimoji="1" lang="en-US" altLang="ja-JP" dirty="0"/>
                  <a:t>TCM</a:t>
                </a:r>
                <a:r>
                  <a:rPr kumimoji="1" lang="ja-JP" altLang="en-US"/>
                  <a:t>は</a:t>
                </a: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≈200</m:t>
                    </m:r>
                  </m:oMath>
                </a14:m>
                <a:r>
                  <a:rPr kumimoji="1" lang="ja-JP" altLang="en-US"/>
                  <a:t>まで非常に良い制度で一致</a:t>
                </a: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pPr marL="342900" indent="-342900">
                  <a:buFont typeface="+mj-lt"/>
                  <a:buAutoNum type="arabicPeriod"/>
                </a:pPr>
                <a:r>
                  <a:rPr kumimoji="1" lang="en-US" altLang="ja-JP" dirty="0"/>
                  <a:t>WILC</a:t>
                </a:r>
                <a:r>
                  <a:rPr kumimoji="1" lang="ja-JP" altLang="en-US"/>
                  <a:t>は</a:t>
                </a: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30</m:t>
                    </m:r>
                  </m:oMath>
                </a14:m>
                <a:r>
                  <a:rPr kumimoji="1" lang="ja-JP" altLang="en-US"/>
                  <a:t>で他の２つのマップと異なる</a:t>
                </a:r>
              </a:p>
            </p:txBody>
          </p:sp>
        </mc:Choice>
        <mc:Fallback xmlns="">
          <p:sp>
            <p:nvSpPr>
              <p:cNvPr id="16" name="テキスト ボックス 15">
                <a:extLst>
                  <a:ext uri="{FF2B5EF4-FFF2-40B4-BE49-F238E27FC236}">
                    <a16:creationId xmlns:a16="http://schemas.microsoft.com/office/drawing/2014/main" id="{C8C8B1F7-5DD0-CC7B-6143-F6F9B1EED76A}"/>
                  </a:ext>
                </a:extLst>
              </p:cNvPr>
              <p:cNvSpPr txBox="1">
                <a:spLocks noRot="1" noChangeAspect="1" noMove="1" noResize="1" noEditPoints="1" noAdjustHandles="1" noChangeArrowheads="1" noChangeShapeType="1" noTextEdit="1"/>
              </p:cNvSpPr>
              <p:nvPr/>
            </p:nvSpPr>
            <p:spPr>
              <a:xfrm>
                <a:off x="-86" y="4521029"/>
                <a:ext cx="5539593" cy="1477328"/>
              </a:xfrm>
              <a:prstGeom prst="rect">
                <a:avLst/>
              </a:prstGeom>
              <a:blipFill>
                <a:blip r:embed="rId5"/>
                <a:stretch>
                  <a:fillRect l="-1144" t="-3419" b="-5983"/>
                </a:stretch>
              </a:blipFill>
            </p:spPr>
            <p:txBody>
              <a:bodyPr/>
              <a:lstStyle/>
              <a:p>
                <a:r>
                  <a:rPr lang="ja-JP" altLang="en-US">
                    <a:noFill/>
                  </a:rPr>
                  <a:t> </a:t>
                </a:r>
              </a:p>
            </p:txBody>
          </p:sp>
        </mc:Fallback>
      </mc:AlternateContent>
      <p:sp>
        <p:nvSpPr>
          <p:cNvPr id="17" name="下矢印 16">
            <a:extLst>
              <a:ext uri="{FF2B5EF4-FFF2-40B4-BE49-F238E27FC236}">
                <a16:creationId xmlns:a16="http://schemas.microsoft.com/office/drawing/2014/main" id="{0974F92F-BC5D-59A1-3BD0-BBA6CFD4AE06}"/>
              </a:ext>
            </a:extLst>
          </p:cNvPr>
          <p:cNvSpPr/>
          <p:nvPr/>
        </p:nvSpPr>
        <p:spPr>
          <a:xfrm>
            <a:off x="2285078" y="4879732"/>
            <a:ext cx="484632" cy="287815"/>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E3952D39-4973-3263-820E-46A81A23B58C}"/>
              </a:ext>
            </a:extLst>
          </p:cNvPr>
          <p:cNvSpPr/>
          <p:nvPr/>
        </p:nvSpPr>
        <p:spPr>
          <a:xfrm>
            <a:off x="2285078" y="5963163"/>
            <a:ext cx="484632" cy="39389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8ED1402-DE17-27B6-C678-42A3DBAB7CB1}"/>
              </a:ext>
            </a:extLst>
          </p:cNvPr>
          <p:cNvSpPr txBox="1"/>
          <p:nvPr/>
        </p:nvSpPr>
        <p:spPr>
          <a:xfrm>
            <a:off x="-87" y="5167547"/>
            <a:ext cx="7229864" cy="369332"/>
          </a:xfrm>
          <a:prstGeom prst="rect">
            <a:avLst/>
          </a:prstGeom>
          <a:noFill/>
        </p:spPr>
        <p:txBody>
          <a:bodyPr wrap="none" rtlCol="0">
            <a:spAutoFit/>
          </a:bodyPr>
          <a:lstStyle/>
          <a:p>
            <a:r>
              <a:rPr kumimoji="1" lang="ja-JP" altLang="en-US"/>
              <a:t>小規模スケールでは</a:t>
            </a:r>
            <a:r>
              <a:rPr kumimoji="1" lang="en-US" altLang="ja-JP" dirty="0"/>
              <a:t>TCM</a:t>
            </a:r>
            <a:r>
              <a:rPr kumimoji="1" lang="ja-JP" altLang="en-US"/>
              <a:t>の狭い</a:t>
            </a:r>
            <a:r>
              <a:rPr lang="en-US" altLang="ja-JP" dirty="0"/>
              <a:t>W</a:t>
            </a:r>
            <a:r>
              <a:rPr lang="ja-JP" altLang="en-US"/>
              <a:t>バンドビームの影響により異なる</a:t>
            </a:r>
            <a:endParaRPr kumimoji="1" lang="en-US" altLang="ja-JP" dirty="0"/>
          </a:p>
        </p:txBody>
      </p:sp>
      <p:sp>
        <p:nvSpPr>
          <p:cNvPr id="21" name="テキスト ボックス 20">
            <a:extLst>
              <a:ext uri="{FF2B5EF4-FFF2-40B4-BE49-F238E27FC236}">
                <a16:creationId xmlns:a16="http://schemas.microsoft.com/office/drawing/2014/main" id="{81A7D906-3A30-53F1-9004-06F1BE2265CA}"/>
              </a:ext>
            </a:extLst>
          </p:cNvPr>
          <p:cNvSpPr txBox="1"/>
          <p:nvPr/>
        </p:nvSpPr>
        <p:spPr>
          <a:xfrm>
            <a:off x="918140" y="6357060"/>
            <a:ext cx="3185487" cy="369332"/>
          </a:xfrm>
          <a:prstGeom prst="rect">
            <a:avLst/>
          </a:prstGeom>
          <a:noFill/>
        </p:spPr>
        <p:txBody>
          <a:bodyPr wrap="none" rtlCol="0">
            <a:spAutoFit/>
          </a:bodyPr>
          <a:lstStyle/>
          <a:p>
            <a:r>
              <a:rPr kumimoji="1" lang="ja-JP" altLang="en-US"/>
              <a:t>異なるノイズ特性によるもの</a:t>
            </a:r>
          </a:p>
        </p:txBody>
      </p:sp>
    </p:spTree>
    <p:extLst>
      <p:ext uri="{BB962C8B-B14F-4D97-AF65-F5344CB8AC3E}">
        <p14:creationId xmlns:p14="http://schemas.microsoft.com/office/powerpoint/2010/main" val="338995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A4C1A6-FAFB-4723-6DFD-FDAAFEC4FC34}"/>
              </a:ext>
            </a:extLst>
          </p:cNvPr>
          <p:cNvSpPr txBox="1"/>
          <p:nvPr/>
        </p:nvSpPr>
        <p:spPr>
          <a:xfrm>
            <a:off x="0" y="0"/>
            <a:ext cx="9549409" cy="1477328"/>
          </a:xfrm>
          <a:prstGeom prst="rect">
            <a:avLst/>
          </a:prstGeom>
          <a:noFill/>
        </p:spPr>
        <p:txBody>
          <a:bodyPr wrap="none" rtlCol="0">
            <a:spAutoFit/>
          </a:bodyPr>
          <a:lstStyle/>
          <a:p>
            <a:r>
              <a:rPr kumimoji="1" lang="ja-JP" altLang="en-US" b="1"/>
              <a:t>観測結果による</a:t>
            </a:r>
            <a:r>
              <a:rPr kumimoji="1" lang="en-US" altLang="ja-JP" b="1" dirty="0"/>
              <a:t>LILC</a:t>
            </a:r>
            <a:r>
              <a:rPr kumimoji="1" lang="ja-JP" altLang="en-US" b="1"/>
              <a:t>マップとモンテカルロシミュレーションによる</a:t>
            </a:r>
            <a:r>
              <a:rPr kumimoji="1" lang="en-US" altLang="ja-JP" b="1" dirty="0"/>
              <a:t>LILC</a:t>
            </a:r>
            <a:r>
              <a:rPr kumimoji="1" lang="ja-JP" altLang="en-US" b="1"/>
              <a:t>マップとの比較：</a:t>
            </a:r>
            <a:endParaRPr kumimoji="1" lang="en-US" altLang="ja-JP" b="1" dirty="0"/>
          </a:p>
          <a:p>
            <a:endParaRPr lang="en-US" altLang="ja-JP" b="1" dirty="0"/>
          </a:p>
          <a:p>
            <a:endParaRPr kumimoji="1" lang="en-US" altLang="ja-JP" b="1" dirty="0"/>
          </a:p>
          <a:p>
            <a:endParaRPr lang="en-US" altLang="ja-JP" dirty="0"/>
          </a:p>
          <a:p>
            <a:r>
              <a:rPr kumimoji="1" lang="ja-JP" altLang="en-US"/>
              <a:t>幅は</a:t>
            </a:r>
            <a:r>
              <a:rPr kumimoji="1" lang="en-US" altLang="ja-JP" dirty="0"/>
              <a:t>1000</a:t>
            </a:r>
            <a:r>
              <a:rPr kumimoji="1" lang="ja-JP" altLang="en-US"/>
              <a:t>回のシミュレーションから計算された</a:t>
            </a:r>
            <a:r>
              <a:rPr kumimoji="1" lang="en-US" altLang="ja-JP" dirty="0"/>
              <a:t>1σ</a:t>
            </a:r>
            <a:r>
              <a:rPr kumimoji="1" lang="ja-JP" altLang="en-US"/>
              <a:t>と</a:t>
            </a:r>
            <a:r>
              <a:rPr kumimoji="1" lang="en-US" altLang="ja-JP" dirty="0"/>
              <a:t>2σ</a:t>
            </a:r>
            <a:r>
              <a:rPr kumimoji="1" lang="ja-JP" altLang="en-US"/>
              <a:t>の信頼区間</a:t>
            </a:r>
          </a:p>
        </p:txBody>
      </p:sp>
      <p:pic>
        <p:nvPicPr>
          <p:cNvPr id="4" name="図 3" descr="ダイアグラム&#10;&#10;自動的に生成された説明">
            <a:extLst>
              <a:ext uri="{FF2B5EF4-FFF2-40B4-BE49-F238E27FC236}">
                <a16:creationId xmlns:a16="http://schemas.microsoft.com/office/drawing/2014/main" id="{490D5A9F-B86B-0310-F8E8-DAAF832AD0E3}"/>
              </a:ext>
            </a:extLst>
          </p:cNvPr>
          <p:cNvPicPr>
            <a:picLocks noChangeAspect="1"/>
          </p:cNvPicPr>
          <p:nvPr/>
        </p:nvPicPr>
        <p:blipFill rotWithShape="1">
          <a:blip r:embed="rId2"/>
          <a:srcRect l="1704" r="51269"/>
          <a:stretch/>
        </p:blipFill>
        <p:spPr>
          <a:xfrm>
            <a:off x="8269137" y="407775"/>
            <a:ext cx="3499770" cy="3113902"/>
          </a:xfrm>
          <a:prstGeom prst="rect">
            <a:avLst/>
          </a:prstGeom>
        </p:spPr>
      </p:pic>
      <p:pic>
        <p:nvPicPr>
          <p:cNvPr id="5" name="図 4" descr="ダイアグラム&#10;&#10;自動的に生成された説明">
            <a:extLst>
              <a:ext uri="{FF2B5EF4-FFF2-40B4-BE49-F238E27FC236}">
                <a16:creationId xmlns:a16="http://schemas.microsoft.com/office/drawing/2014/main" id="{C8098F11-74DC-7EA2-51D0-6FAF14286A3A}"/>
              </a:ext>
            </a:extLst>
          </p:cNvPr>
          <p:cNvPicPr>
            <a:picLocks noChangeAspect="1"/>
          </p:cNvPicPr>
          <p:nvPr/>
        </p:nvPicPr>
        <p:blipFill rotWithShape="1">
          <a:blip r:embed="rId2"/>
          <a:srcRect l="51269"/>
          <a:stretch/>
        </p:blipFill>
        <p:spPr>
          <a:xfrm>
            <a:off x="8269137" y="3521677"/>
            <a:ext cx="3626570" cy="3113902"/>
          </a:xfrm>
          <a:prstGeom prst="rect">
            <a:avLst/>
          </a:prstGeom>
        </p:spPr>
      </p:pic>
      <p:sp>
        <p:nvSpPr>
          <p:cNvPr id="6" name="テキスト ボックス 5">
            <a:extLst>
              <a:ext uri="{FF2B5EF4-FFF2-40B4-BE49-F238E27FC236}">
                <a16:creationId xmlns:a16="http://schemas.microsoft.com/office/drawing/2014/main" id="{B9035BC3-FF2A-77B9-5C44-E5FD48077D11}"/>
              </a:ext>
            </a:extLst>
          </p:cNvPr>
          <p:cNvSpPr txBox="1"/>
          <p:nvPr/>
        </p:nvSpPr>
        <p:spPr>
          <a:xfrm>
            <a:off x="0" y="553998"/>
            <a:ext cx="7340471" cy="646331"/>
          </a:xfrm>
          <a:prstGeom prst="rect">
            <a:avLst/>
          </a:prstGeom>
          <a:noFill/>
        </p:spPr>
        <p:txBody>
          <a:bodyPr wrap="none" rtlCol="0">
            <a:spAutoFit/>
          </a:bodyPr>
          <a:lstStyle/>
          <a:p>
            <a:r>
              <a:rPr kumimoji="1" lang="ja-JP" altLang="en-US" b="1"/>
              <a:t>右の図：観測パワースペクトルとシミュレーションパワースペクトル</a:t>
            </a:r>
            <a:endParaRPr kumimoji="1" lang="en-US" altLang="ja-JP" b="1" dirty="0"/>
          </a:p>
          <a:p>
            <a:r>
              <a:rPr lang="ja-JP" altLang="en-US" b="1"/>
              <a:t>　　　　（上：全天、下：</a:t>
            </a:r>
            <a:r>
              <a:rPr lang="en-US" altLang="ja-JP" b="1" dirty="0"/>
              <a:t>Kp0 mask</a:t>
            </a:r>
            <a:r>
              <a:rPr lang="ja-JP" altLang="en-US" b="1"/>
              <a:t>）</a:t>
            </a:r>
            <a:endParaRPr kumimoji="1" lang="ja-JP" altLang="en-US" b="1"/>
          </a:p>
        </p:txBody>
      </p:sp>
      <p:sp>
        <p:nvSpPr>
          <p:cNvPr id="7" name="テキスト ボックス 6">
            <a:extLst>
              <a:ext uri="{FF2B5EF4-FFF2-40B4-BE49-F238E27FC236}">
                <a16:creationId xmlns:a16="http://schemas.microsoft.com/office/drawing/2014/main" id="{382566FD-A5CC-DB22-603D-E65226A62AC0}"/>
              </a:ext>
            </a:extLst>
          </p:cNvPr>
          <p:cNvSpPr txBox="1"/>
          <p:nvPr/>
        </p:nvSpPr>
        <p:spPr>
          <a:xfrm>
            <a:off x="203886" y="1846660"/>
            <a:ext cx="2492990" cy="369332"/>
          </a:xfrm>
          <a:prstGeom prst="rect">
            <a:avLst/>
          </a:prstGeom>
          <a:noFill/>
        </p:spPr>
        <p:txBody>
          <a:bodyPr wrap="none" rtlCol="0">
            <a:spAutoFit/>
          </a:bodyPr>
          <a:lstStyle/>
          <a:p>
            <a:r>
              <a:rPr kumimoji="1" lang="ja-JP" altLang="en-US" b="1"/>
              <a:t>全天パワースペクトル</a:t>
            </a:r>
          </a:p>
        </p:txBody>
      </p:sp>
      <p:sp>
        <p:nvSpPr>
          <p:cNvPr id="8" name="下矢印 7">
            <a:extLst>
              <a:ext uri="{FF2B5EF4-FFF2-40B4-BE49-F238E27FC236}">
                <a16:creationId xmlns:a16="http://schemas.microsoft.com/office/drawing/2014/main" id="{E6A2F0CC-0820-6422-B103-1425AEC4A6EC}"/>
              </a:ext>
            </a:extLst>
          </p:cNvPr>
          <p:cNvSpPr/>
          <p:nvPr/>
        </p:nvSpPr>
        <p:spPr>
          <a:xfrm>
            <a:off x="1246494" y="2258546"/>
            <a:ext cx="407773" cy="48191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1D680B1-E9C3-7EE5-391B-A92F34226BCB}"/>
                  </a:ext>
                </a:extLst>
              </p:cNvPr>
              <p:cNvSpPr txBox="1"/>
              <p:nvPr/>
            </p:nvSpPr>
            <p:spPr>
              <a:xfrm>
                <a:off x="76800" y="2697905"/>
                <a:ext cx="3082190" cy="923330"/>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100</m:t>
                    </m:r>
                  </m:oMath>
                </a14:m>
                <a:r>
                  <a:rPr kumimoji="1" lang="ja-JP" altLang="en-US"/>
                  <a:t>まで制度良く一致</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≥150</m:t>
                    </m:r>
                  </m:oMath>
                </a14:m>
                <a:r>
                  <a:rPr lang="ja-JP" altLang="en-US" dirty="0"/>
                  <a:t>から急に上昇</a:t>
                </a:r>
                <a:endParaRPr lang="en-US" altLang="ja-JP" dirty="0"/>
              </a:p>
            </p:txBody>
          </p:sp>
        </mc:Choice>
        <mc:Fallback xmlns="">
          <p:sp>
            <p:nvSpPr>
              <p:cNvPr id="10" name="テキスト ボックス 9">
                <a:extLst>
                  <a:ext uri="{FF2B5EF4-FFF2-40B4-BE49-F238E27FC236}">
                    <a16:creationId xmlns:a16="http://schemas.microsoft.com/office/drawing/2014/main" id="{71D680B1-E9C3-7EE5-391B-A92F34226BCB}"/>
                  </a:ext>
                </a:extLst>
              </p:cNvPr>
              <p:cNvSpPr txBox="1">
                <a:spLocks noRot="1" noChangeAspect="1" noMove="1" noResize="1" noEditPoints="1" noAdjustHandles="1" noChangeArrowheads="1" noChangeShapeType="1" noTextEdit="1"/>
              </p:cNvSpPr>
              <p:nvPr/>
            </p:nvSpPr>
            <p:spPr>
              <a:xfrm>
                <a:off x="76800" y="2697905"/>
                <a:ext cx="3082190" cy="923330"/>
              </a:xfrm>
              <a:prstGeom prst="rect">
                <a:avLst/>
              </a:prstGeom>
              <a:blipFill>
                <a:blip r:embed="rId3"/>
                <a:stretch>
                  <a:fillRect l="-1646" t="-2703" r="-823" b="-945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A4B3825-CD62-9C3A-6772-A006336EC778}"/>
              </a:ext>
            </a:extLst>
          </p:cNvPr>
          <p:cNvSpPr txBox="1"/>
          <p:nvPr/>
        </p:nvSpPr>
        <p:spPr>
          <a:xfrm>
            <a:off x="3670235" y="1841177"/>
            <a:ext cx="3135795" cy="369332"/>
          </a:xfrm>
          <a:prstGeom prst="rect">
            <a:avLst/>
          </a:prstGeom>
          <a:noFill/>
        </p:spPr>
        <p:txBody>
          <a:bodyPr wrap="none" rtlCol="0">
            <a:spAutoFit/>
          </a:bodyPr>
          <a:lstStyle/>
          <a:p>
            <a:r>
              <a:rPr kumimoji="1" lang="en-US" altLang="ja-JP" b="1" dirty="0"/>
              <a:t>Kp0 mask</a:t>
            </a:r>
            <a:r>
              <a:rPr kumimoji="1" lang="ja-JP" altLang="en-US" b="1"/>
              <a:t>パワースペクトル</a:t>
            </a:r>
          </a:p>
        </p:txBody>
      </p:sp>
      <p:sp>
        <p:nvSpPr>
          <p:cNvPr id="12" name="下矢印 11">
            <a:extLst>
              <a:ext uri="{FF2B5EF4-FFF2-40B4-BE49-F238E27FC236}">
                <a16:creationId xmlns:a16="http://schemas.microsoft.com/office/drawing/2014/main" id="{AFD3C0BD-7686-04CB-C276-8F4888A73C77}"/>
              </a:ext>
            </a:extLst>
          </p:cNvPr>
          <p:cNvSpPr/>
          <p:nvPr/>
        </p:nvSpPr>
        <p:spPr>
          <a:xfrm>
            <a:off x="5034245" y="2210509"/>
            <a:ext cx="407773" cy="48191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A2CB675-E4C6-9798-52B0-D26509389D63}"/>
                  </a:ext>
                </a:extLst>
              </p:cNvPr>
              <p:cNvSpPr txBox="1"/>
              <p:nvPr/>
            </p:nvSpPr>
            <p:spPr>
              <a:xfrm>
                <a:off x="3670235" y="2692422"/>
                <a:ext cx="3313023" cy="923330"/>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200</m:t>
                    </m:r>
                  </m:oMath>
                </a14:m>
                <a:r>
                  <a:rPr kumimoji="1" lang="ja-JP" altLang="en-US"/>
                  <a:t>まで制度良く一致</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200</m:t>
                    </m:r>
                  </m:oMath>
                </a14:m>
                <a:r>
                  <a:rPr kumimoji="1" lang="ja-JP" altLang="en-US"/>
                  <a:t>以降は高い方へ偏り</a:t>
                </a:r>
                <a:endParaRPr kumimoji="1" lang="en-US" altLang="ja-JP" dirty="0"/>
              </a:p>
            </p:txBody>
          </p:sp>
        </mc:Choice>
        <mc:Fallback xmlns="">
          <p:sp>
            <p:nvSpPr>
              <p:cNvPr id="13" name="テキスト ボックス 12">
                <a:extLst>
                  <a:ext uri="{FF2B5EF4-FFF2-40B4-BE49-F238E27FC236}">
                    <a16:creationId xmlns:a16="http://schemas.microsoft.com/office/drawing/2014/main" id="{8A2CB675-E4C6-9798-52B0-D26509389D63}"/>
                  </a:ext>
                </a:extLst>
              </p:cNvPr>
              <p:cNvSpPr txBox="1">
                <a:spLocks noRot="1" noChangeAspect="1" noMove="1" noResize="1" noEditPoints="1" noAdjustHandles="1" noChangeArrowheads="1" noChangeShapeType="1" noTextEdit="1"/>
              </p:cNvSpPr>
              <p:nvPr/>
            </p:nvSpPr>
            <p:spPr>
              <a:xfrm>
                <a:off x="3670235" y="2692422"/>
                <a:ext cx="3313023" cy="923330"/>
              </a:xfrm>
              <a:prstGeom prst="rect">
                <a:avLst/>
              </a:prstGeom>
              <a:blipFill>
                <a:blip r:embed="rId4"/>
                <a:stretch>
                  <a:fillRect l="-760" t="-4110" r="-380" b="-958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EAB477F-215B-688E-2BA2-EDE792E97AB0}"/>
              </a:ext>
            </a:extLst>
          </p:cNvPr>
          <p:cNvSpPr txBox="1"/>
          <p:nvPr/>
        </p:nvSpPr>
        <p:spPr>
          <a:xfrm>
            <a:off x="0" y="4278160"/>
            <a:ext cx="7598555" cy="369332"/>
          </a:xfrm>
          <a:prstGeom prst="rect">
            <a:avLst/>
          </a:prstGeom>
          <a:noFill/>
        </p:spPr>
        <p:txBody>
          <a:bodyPr wrap="none" rtlCol="0">
            <a:spAutoFit/>
          </a:bodyPr>
          <a:lstStyle/>
          <a:p>
            <a:r>
              <a:rPr kumimoji="1" lang="en-US" altLang="ja-JP" dirty="0"/>
              <a:t>Kp0 </a:t>
            </a:r>
            <a:r>
              <a:rPr kumimoji="1" lang="ja-JP" altLang="en-US"/>
              <a:t>領域では実際の空とほぼ一致、しかし銀河面の前景放射を過小評価</a:t>
            </a:r>
          </a:p>
        </p:txBody>
      </p:sp>
      <p:sp>
        <p:nvSpPr>
          <p:cNvPr id="15" name="下矢印 14">
            <a:extLst>
              <a:ext uri="{FF2B5EF4-FFF2-40B4-BE49-F238E27FC236}">
                <a16:creationId xmlns:a16="http://schemas.microsoft.com/office/drawing/2014/main" id="{06A66CD9-B201-D210-386E-936CDDA9ED6D}"/>
              </a:ext>
            </a:extLst>
          </p:cNvPr>
          <p:cNvSpPr/>
          <p:nvPr/>
        </p:nvSpPr>
        <p:spPr>
          <a:xfrm>
            <a:off x="3391504" y="3711854"/>
            <a:ext cx="407773" cy="48191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02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C7EF662-357A-5790-863E-E660E7FD111E}"/>
              </a:ext>
            </a:extLst>
          </p:cNvPr>
          <p:cNvSpPr txBox="1"/>
          <p:nvPr/>
        </p:nvSpPr>
        <p:spPr>
          <a:xfrm>
            <a:off x="0" y="0"/>
            <a:ext cx="1404552" cy="369332"/>
          </a:xfrm>
          <a:prstGeom prst="rect">
            <a:avLst/>
          </a:prstGeom>
          <a:noFill/>
        </p:spPr>
        <p:txBody>
          <a:bodyPr wrap="none" rtlCol="0">
            <a:spAutoFit/>
          </a:bodyPr>
          <a:lstStyle/>
          <a:p>
            <a:r>
              <a:rPr kumimoji="1" lang="en-US" altLang="ja-JP" b="1" dirty="0"/>
              <a:t>LILC</a:t>
            </a:r>
            <a:r>
              <a:rPr kumimoji="1" lang="ja-JP" altLang="en-US" b="1"/>
              <a:t>の評価</a:t>
            </a:r>
          </a:p>
        </p:txBody>
      </p:sp>
      <p:sp>
        <p:nvSpPr>
          <p:cNvPr id="3" name="テキスト ボックス 2">
            <a:extLst>
              <a:ext uri="{FF2B5EF4-FFF2-40B4-BE49-F238E27FC236}">
                <a16:creationId xmlns:a16="http://schemas.microsoft.com/office/drawing/2014/main" id="{C04E67B4-61DB-FBDE-5180-B85BDC67A8F8}"/>
              </a:ext>
            </a:extLst>
          </p:cNvPr>
          <p:cNvSpPr txBox="1"/>
          <p:nvPr/>
        </p:nvSpPr>
        <p:spPr>
          <a:xfrm>
            <a:off x="0" y="494271"/>
            <a:ext cx="5036956" cy="1477328"/>
          </a:xfrm>
          <a:prstGeom prst="rect">
            <a:avLst/>
          </a:prstGeom>
          <a:noFill/>
        </p:spPr>
        <p:txBody>
          <a:bodyPr wrap="none" rtlCol="0">
            <a:spAutoFit/>
          </a:bodyPr>
          <a:lstStyle/>
          <a:p>
            <a:r>
              <a:rPr kumimoji="1" lang="en-US" altLang="ja-JP" dirty="0"/>
              <a:t>LILC</a:t>
            </a:r>
            <a:r>
              <a:rPr kumimoji="1" lang="ja-JP" altLang="en-US"/>
              <a:t>の定義：最小分散</a:t>
            </a:r>
            <a:endParaRPr kumimoji="1" lang="en-US" altLang="ja-JP" dirty="0"/>
          </a:p>
          <a:p>
            <a:endParaRPr lang="en-US" altLang="ja-JP" dirty="0"/>
          </a:p>
          <a:p>
            <a:r>
              <a:rPr kumimoji="1" lang="en-US" altLang="ja-JP" dirty="0"/>
              <a:t>LILC</a:t>
            </a:r>
            <a:r>
              <a:rPr kumimoji="1" lang="ja-JP" altLang="en-US"/>
              <a:t>の</a:t>
            </a:r>
            <a:r>
              <a:rPr kumimoji="1" lang="en-US" altLang="ja-JP" dirty="0"/>
              <a:t>rms 68μK</a:t>
            </a:r>
            <a:r>
              <a:rPr kumimoji="1" lang="ja-JP" altLang="en-US"/>
              <a:t>　　　　　</a:t>
            </a:r>
            <a:r>
              <a:rPr kumimoji="1" lang="en-US" altLang="ja-JP" dirty="0"/>
              <a:t>WILC</a:t>
            </a:r>
            <a:r>
              <a:rPr kumimoji="1" lang="ja-JP" altLang="en-US"/>
              <a:t>の</a:t>
            </a:r>
            <a:r>
              <a:rPr kumimoji="1" lang="en-US" altLang="ja-JP" dirty="0"/>
              <a:t>rms72μK</a:t>
            </a:r>
          </a:p>
          <a:p>
            <a:endParaRPr lang="en-US" altLang="ja-JP" dirty="0"/>
          </a:p>
          <a:p>
            <a:r>
              <a:rPr kumimoji="1" lang="en-US" altLang="ja-JP" dirty="0"/>
              <a:t>LILC</a:t>
            </a:r>
            <a:r>
              <a:rPr kumimoji="1" lang="ja-JP" altLang="en-US"/>
              <a:t>の分散が</a:t>
            </a:r>
            <a:r>
              <a:rPr kumimoji="1" lang="en-US" altLang="ja-JP" dirty="0"/>
              <a:t>WILC</a:t>
            </a:r>
            <a:r>
              <a:rPr kumimoji="1" lang="ja-JP" altLang="en-US"/>
              <a:t>に比べ</a:t>
            </a:r>
            <a:r>
              <a:rPr kumimoji="1" lang="en-US" altLang="ja-JP" dirty="0"/>
              <a:t>12%</a:t>
            </a:r>
            <a:r>
              <a:rPr kumimoji="1" lang="ja-JP" altLang="en-US"/>
              <a:t>低い</a:t>
            </a:r>
            <a:endParaRPr kumimoji="1" lang="en-US" altLang="ja-JP" dirty="0"/>
          </a:p>
        </p:txBody>
      </p:sp>
      <p:sp>
        <p:nvSpPr>
          <p:cNvPr id="4" name="右矢印 3">
            <a:extLst>
              <a:ext uri="{FF2B5EF4-FFF2-40B4-BE49-F238E27FC236}">
                <a16:creationId xmlns:a16="http://schemas.microsoft.com/office/drawing/2014/main" id="{24635C72-0EC0-6378-3945-A0E8D7503485}"/>
              </a:ext>
            </a:extLst>
          </p:cNvPr>
          <p:cNvSpPr/>
          <p:nvPr/>
        </p:nvSpPr>
        <p:spPr>
          <a:xfrm>
            <a:off x="3904735" y="1539113"/>
            <a:ext cx="1371600" cy="432486"/>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F76FF06-D3B7-2EDE-33C5-864260F60BA4}"/>
              </a:ext>
            </a:extLst>
          </p:cNvPr>
          <p:cNvSpPr txBox="1"/>
          <p:nvPr/>
        </p:nvSpPr>
        <p:spPr>
          <a:xfrm>
            <a:off x="5276335" y="1607771"/>
            <a:ext cx="3916457" cy="369332"/>
          </a:xfrm>
          <a:prstGeom prst="rect">
            <a:avLst/>
          </a:prstGeom>
          <a:noFill/>
        </p:spPr>
        <p:txBody>
          <a:bodyPr wrap="none" rtlCol="0">
            <a:spAutoFit/>
          </a:bodyPr>
          <a:lstStyle/>
          <a:p>
            <a:r>
              <a:rPr kumimoji="1" lang="ja-JP" altLang="en-US"/>
              <a:t>定義に従うと</a:t>
            </a:r>
            <a:r>
              <a:rPr kumimoji="1" lang="en-US" altLang="ja-JP" dirty="0"/>
              <a:t>LILC</a:t>
            </a:r>
            <a:r>
              <a:rPr kumimoji="1" lang="ja-JP" altLang="en-US"/>
              <a:t>の方が優れている</a:t>
            </a:r>
          </a:p>
        </p:txBody>
      </p:sp>
      <p:sp>
        <p:nvSpPr>
          <p:cNvPr id="6" name="テキスト ボックス 5">
            <a:extLst>
              <a:ext uri="{FF2B5EF4-FFF2-40B4-BE49-F238E27FC236}">
                <a16:creationId xmlns:a16="http://schemas.microsoft.com/office/drawing/2014/main" id="{96E2D0FA-5019-DECA-F1D0-385B3D6C6A5E}"/>
              </a:ext>
            </a:extLst>
          </p:cNvPr>
          <p:cNvSpPr txBox="1"/>
          <p:nvPr/>
        </p:nvSpPr>
        <p:spPr>
          <a:xfrm>
            <a:off x="4465075" y="2446638"/>
            <a:ext cx="6186309" cy="369332"/>
          </a:xfrm>
          <a:prstGeom prst="rect">
            <a:avLst/>
          </a:prstGeom>
          <a:noFill/>
        </p:spPr>
        <p:txBody>
          <a:bodyPr wrap="none" rtlCol="0">
            <a:spAutoFit/>
          </a:bodyPr>
          <a:lstStyle/>
          <a:p>
            <a:r>
              <a:rPr kumimoji="1" lang="ja-JP" altLang="en-US"/>
              <a:t>しかし残留前景放射が小さいことを意味するわけではない</a:t>
            </a:r>
          </a:p>
        </p:txBody>
      </p:sp>
      <p:sp>
        <p:nvSpPr>
          <p:cNvPr id="7" name="下矢印 6">
            <a:extLst>
              <a:ext uri="{FF2B5EF4-FFF2-40B4-BE49-F238E27FC236}">
                <a16:creationId xmlns:a16="http://schemas.microsoft.com/office/drawing/2014/main" id="{8D6AEA24-BC6D-F167-963A-44E6A206E765}"/>
              </a:ext>
            </a:extLst>
          </p:cNvPr>
          <p:cNvSpPr/>
          <p:nvPr/>
        </p:nvSpPr>
        <p:spPr>
          <a:xfrm>
            <a:off x="6992247" y="2014152"/>
            <a:ext cx="484632" cy="432486"/>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32B7852-9AA5-3EA7-71A8-7D2C9E51E782}"/>
              </a:ext>
            </a:extLst>
          </p:cNvPr>
          <p:cNvSpPr txBox="1"/>
          <p:nvPr/>
        </p:nvSpPr>
        <p:spPr>
          <a:xfrm>
            <a:off x="5045503" y="3235240"/>
            <a:ext cx="4147289" cy="369332"/>
          </a:xfrm>
          <a:prstGeom prst="rect">
            <a:avLst/>
          </a:prstGeom>
          <a:noFill/>
        </p:spPr>
        <p:txBody>
          <a:bodyPr wrap="none" rtlCol="0">
            <a:spAutoFit/>
          </a:bodyPr>
          <a:lstStyle/>
          <a:p>
            <a:r>
              <a:rPr kumimoji="1" lang="ja-JP" altLang="en-US"/>
              <a:t>残留ダストに関しては</a:t>
            </a:r>
            <a:r>
              <a:rPr kumimoji="1" lang="en-US" altLang="ja-JP" dirty="0"/>
              <a:t>LILC</a:t>
            </a:r>
            <a:r>
              <a:rPr kumimoji="1" lang="ja-JP" altLang="en-US"/>
              <a:t>の方が多い</a:t>
            </a:r>
          </a:p>
        </p:txBody>
      </p:sp>
      <p:sp>
        <p:nvSpPr>
          <p:cNvPr id="9" name="テキスト ボックス 8">
            <a:extLst>
              <a:ext uri="{FF2B5EF4-FFF2-40B4-BE49-F238E27FC236}">
                <a16:creationId xmlns:a16="http://schemas.microsoft.com/office/drawing/2014/main" id="{4E77C9D0-39AA-5051-8FA7-E18F59BF96B7}"/>
              </a:ext>
            </a:extLst>
          </p:cNvPr>
          <p:cNvSpPr txBox="1"/>
          <p:nvPr/>
        </p:nvSpPr>
        <p:spPr>
          <a:xfrm>
            <a:off x="0" y="2277777"/>
            <a:ext cx="4339650" cy="1754326"/>
          </a:xfrm>
          <a:prstGeom prst="rect">
            <a:avLst/>
          </a:prstGeom>
          <a:noFill/>
          <a:ln>
            <a:solidFill>
              <a:schemeClr val="accent2"/>
            </a:solidFill>
          </a:ln>
        </p:spPr>
        <p:txBody>
          <a:bodyPr wrap="none" rtlCol="0">
            <a:spAutoFit/>
          </a:bodyPr>
          <a:lstStyle/>
          <a:p>
            <a:r>
              <a:rPr kumimoji="1" lang="en-US" altLang="ja-JP" dirty="0"/>
              <a:t>Kp0</a:t>
            </a:r>
            <a:r>
              <a:rPr kumimoji="1" lang="ja-JP" altLang="en-US"/>
              <a:t>領域</a:t>
            </a:r>
            <a:endParaRPr kumimoji="1" lang="en-US" altLang="ja-JP" dirty="0"/>
          </a:p>
          <a:p>
            <a:r>
              <a:rPr lang="ja-JP" altLang="en-US"/>
              <a:t>シンクロトロン→フリーフリー→ダスト</a:t>
            </a:r>
            <a:endParaRPr lang="en-US" altLang="ja-JP" dirty="0"/>
          </a:p>
          <a:p>
            <a:endParaRPr kumimoji="1" lang="en-US" altLang="ja-JP" dirty="0"/>
          </a:p>
          <a:p>
            <a:r>
              <a:rPr lang="en-US" altLang="ja-JP" dirty="0"/>
              <a:t>LILC[-0.069,-0.011,0.736]</a:t>
            </a:r>
          </a:p>
          <a:p>
            <a:endParaRPr lang="en-US" altLang="ja-JP" dirty="0"/>
          </a:p>
          <a:p>
            <a:r>
              <a:rPr kumimoji="1" lang="en-US" altLang="ja-JP" dirty="0"/>
              <a:t>WILC[-0.027.0.017,0.424]</a:t>
            </a:r>
            <a:endParaRPr kumimoji="1" lang="ja-JP" altLang="en-US"/>
          </a:p>
        </p:txBody>
      </p:sp>
      <p:sp>
        <p:nvSpPr>
          <p:cNvPr id="10" name="下矢印 9">
            <a:extLst>
              <a:ext uri="{FF2B5EF4-FFF2-40B4-BE49-F238E27FC236}">
                <a16:creationId xmlns:a16="http://schemas.microsoft.com/office/drawing/2014/main" id="{20E58FEB-A24E-8B05-F686-CBF3431C40D2}"/>
              </a:ext>
            </a:extLst>
          </p:cNvPr>
          <p:cNvSpPr/>
          <p:nvPr/>
        </p:nvSpPr>
        <p:spPr>
          <a:xfrm>
            <a:off x="6992388" y="3591356"/>
            <a:ext cx="484632" cy="432486"/>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20D50B4-E84D-789D-5A0F-D310BE96D89A}"/>
              </a:ext>
            </a:extLst>
          </p:cNvPr>
          <p:cNvSpPr txBox="1"/>
          <p:nvPr/>
        </p:nvSpPr>
        <p:spPr>
          <a:xfrm>
            <a:off x="5419002" y="4042031"/>
            <a:ext cx="3631122" cy="369332"/>
          </a:xfrm>
          <a:prstGeom prst="rect">
            <a:avLst/>
          </a:prstGeom>
          <a:noFill/>
        </p:spPr>
        <p:txBody>
          <a:bodyPr wrap="none" rtlCol="0">
            <a:spAutoFit/>
          </a:bodyPr>
          <a:lstStyle/>
          <a:p>
            <a:r>
              <a:rPr kumimoji="1" lang="en-US" altLang="ja-JP" dirty="0"/>
              <a:t>W</a:t>
            </a:r>
            <a:r>
              <a:rPr kumimoji="1" lang="ja-JP" altLang="en-US"/>
              <a:t>バンドに由来する残留前景放射</a:t>
            </a:r>
          </a:p>
        </p:txBody>
      </p:sp>
    </p:spTree>
    <p:extLst>
      <p:ext uri="{BB962C8B-B14F-4D97-AF65-F5344CB8AC3E}">
        <p14:creationId xmlns:p14="http://schemas.microsoft.com/office/powerpoint/2010/main" val="2454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083EFB-E092-4885-7585-AE491B8FDE8F}"/>
              </a:ext>
            </a:extLst>
          </p:cNvPr>
          <p:cNvSpPr txBox="1"/>
          <p:nvPr/>
        </p:nvSpPr>
        <p:spPr>
          <a:xfrm>
            <a:off x="0" y="0"/>
            <a:ext cx="2882520" cy="369332"/>
          </a:xfrm>
          <a:prstGeom prst="rect">
            <a:avLst/>
          </a:prstGeom>
          <a:noFill/>
        </p:spPr>
        <p:txBody>
          <a:bodyPr wrap="none" rtlCol="0">
            <a:spAutoFit/>
          </a:bodyPr>
          <a:lstStyle/>
          <a:p>
            <a:r>
              <a:rPr lang="en-US" altLang="ja-JP" b="1" dirty="0"/>
              <a:t>1/4</a:t>
            </a:r>
            <a:r>
              <a:rPr kumimoji="1" lang="ja-JP" altLang="en-US" b="1"/>
              <a:t>分割と</a:t>
            </a:r>
            <a:r>
              <a:rPr kumimoji="1" lang="en-US" altLang="ja-JP" b="1" dirty="0"/>
              <a:t>1/2</a:t>
            </a:r>
            <a:r>
              <a:rPr kumimoji="1" lang="ja-JP" altLang="en-US" b="1"/>
              <a:t>分割の重み</a:t>
            </a:r>
          </a:p>
        </p:txBody>
      </p:sp>
      <p:sp>
        <p:nvSpPr>
          <p:cNvPr id="3" name="テキスト ボックス 2">
            <a:extLst>
              <a:ext uri="{FF2B5EF4-FFF2-40B4-BE49-F238E27FC236}">
                <a16:creationId xmlns:a16="http://schemas.microsoft.com/office/drawing/2014/main" id="{9BAE6D67-A0A3-854C-9ED4-C3456BADE9CF}"/>
              </a:ext>
            </a:extLst>
          </p:cNvPr>
          <p:cNvSpPr txBox="1"/>
          <p:nvPr/>
        </p:nvSpPr>
        <p:spPr>
          <a:xfrm>
            <a:off x="0" y="457200"/>
            <a:ext cx="6086923" cy="369332"/>
          </a:xfrm>
          <a:prstGeom prst="rect">
            <a:avLst/>
          </a:prstGeom>
          <a:noFill/>
        </p:spPr>
        <p:txBody>
          <a:bodyPr wrap="none" rtlCol="0">
            <a:spAutoFit/>
          </a:bodyPr>
          <a:lstStyle/>
          <a:p>
            <a:r>
              <a:rPr kumimoji="1" lang="en-US" altLang="ja-JP" dirty="0"/>
              <a:t>ILC</a:t>
            </a:r>
            <a:r>
              <a:rPr kumimoji="1" lang="ja-JP" altLang="en-US"/>
              <a:t>法の弱点：前景スペクトル指数の空間変動の考慮困難</a:t>
            </a:r>
          </a:p>
        </p:txBody>
      </p:sp>
      <p:sp>
        <p:nvSpPr>
          <p:cNvPr id="4" name="右矢印 3">
            <a:extLst>
              <a:ext uri="{FF2B5EF4-FFF2-40B4-BE49-F238E27FC236}">
                <a16:creationId xmlns:a16="http://schemas.microsoft.com/office/drawing/2014/main" id="{E608C113-E055-A468-668B-3A0DE574A419}"/>
              </a:ext>
            </a:extLst>
          </p:cNvPr>
          <p:cNvSpPr/>
          <p:nvPr/>
        </p:nvSpPr>
        <p:spPr>
          <a:xfrm>
            <a:off x="6086923" y="399550"/>
            <a:ext cx="518984"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72F37F3-3368-42A8-97C3-DD829FC550AF}"/>
              </a:ext>
            </a:extLst>
          </p:cNvPr>
          <p:cNvSpPr txBox="1"/>
          <p:nvPr/>
        </p:nvSpPr>
        <p:spPr>
          <a:xfrm>
            <a:off x="6605907" y="501123"/>
            <a:ext cx="1364476" cy="369332"/>
          </a:xfrm>
          <a:prstGeom prst="rect">
            <a:avLst/>
          </a:prstGeom>
          <a:noFill/>
        </p:spPr>
        <p:txBody>
          <a:bodyPr wrap="none" rtlCol="0">
            <a:spAutoFit/>
          </a:bodyPr>
          <a:lstStyle/>
          <a:p>
            <a:r>
              <a:rPr lang="ja-JP" altLang="en-US"/>
              <a:t>空を</a:t>
            </a:r>
            <a:r>
              <a:rPr lang="en-US" altLang="ja-JP" dirty="0"/>
              <a:t>12</a:t>
            </a:r>
            <a:r>
              <a:rPr lang="ja-JP" altLang="en-US"/>
              <a:t>分割</a:t>
            </a:r>
            <a:endParaRPr kumimoji="1" lang="ja-JP" altLang="en-US"/>
          </a:p>
        </p:txBody>
      </p:sp>
      <p:sp>
        <p:nvSpPr>
          <p:cNvPr id="6" name="テキスト ボックス 5">
            <a:extLst>
              <a:ext uri="{FF2B5EF4-FFF2-40B4-BE49-F238E27FC236}">
                <a16:creationId xmlns:a16="http://schemas.microsoft.com/office/drawing/2014/main" id="{18230BF2-AD78-72DB-FA5B-816388CBE0D0}"/>
              </a:ext>
            </a:extLst>
          </p:cNvPr>
          <p:cNvSpPr txBox="1"/>
          <p:nvPr/>
        </p:nvSpPr>
        <p:spPr>
          <a:xfrm>
            <a:off x="0" y="1000898"/>
            <a:ext cx="2941831" cy="369332"/>
          </a:xfrm>
          <a:prstGeom prst="rect">
            <a:avLst/>
          </a:prstGeom>
          <a:noFill/>
        </p:spPr>
        <p:txBody>
          <a:bodyPr wrap="none" rtlCol="0">
            <a:spAutoFit/>
          </a:bodyPr>
          <a:lstStyle/>
          <a:p>
            <a:r>
              <a:rPr kumimoji="1" lang="en-US" altLang="ja-JP" dirty="0"/>
              <a:t>11</a:t>
            </a:r>
            <a:r>
              <a:rPr kumimoji="1" lang="ja-JP" altLang="en-US"/>
              <a:t>個の領域は</a:t>
            </a:r>
            <a:r>
              <a:rPr kumimoji="1" lang="en-US" altLang="ja-JP" dirty="0"/>
              <a:t>Kp0</a:t>
            </a:r>
            <a:r>
              <a:rPr kumimoji="1" lang="ja-JP" altLang="en-US"/>
              <a:t>銀河面内</a:t>
            </a:r>
          </a:p>
        </p:txBody>
      </p:sp>
      <p:sp>
        <p:nvSpPr>
          <p:cNvPr id="7" name="テキスト ボックス 6">
            <a:extLst>
              <a:ext uri="{FF2B5EF4-FFF2-40B4-BE49-F238E27FC236}">
                <a16:creationId xmlns:a16="http://schemas.microsoft.com/office/drawing/2014/main" id="{526AC84A-0619-CC5B-76DB-A69F0E931247}"/>
              </a:ext>
            </a:extLst>
          </p:cNvPr>
          <p:cNvSpPr txBox="1"/>
          <p:nvPr/>
        </p:nvSpPr>
        <p:spPr>
          <a:xfrm>
            <a:off x="0" y="1766758"/>
            <a:ext cx="2492990" cy="369332"/>
          </a:xfrm>
          <a:prstGeom prst="rect">
            <a:avLst/>
          </a:prstGeom>
          <a:noFill/>
        </p:spPr>
        <p:txBody>
          <a:bodyPr wrap="none" rtlCol="0">
            <a:spAutoFit/>
          </a:bodyPr>
          <a:lstStyle/>
          <a:p>
            <a:r>
              <a:rPr kumimoji="1" lang="ja-JP" altLang="en-US"/>
              <a:t>残りの空は一つの領域</a:t>
            </a:r>
          </a:p>
        </p:txBody>
      </p:sp>
      <p:sp>
        <p:nvSpPr>
          <p:cNvPr id="8" name="下矢印 7">
            <a:extLst>
              <a:ext uri="{FF2B5EF4-FFF2-40B4-BE49-F238E27FC236}">
                <a16:creationId xmlns:a16="http://schemas.microsoft.com/office/drawing/2014/main" id="{9336532C-2095-5DCE-C824-674FCD3CA40A}"/>
              </a:ext>
            </a:extLst>
          </p:cNvPr>
          <p:cNvSpPr/>
          <p:nvPr/>
        </p:nvSpPr>
        <p:spPr>
          <a:xfrm>
            <a:off x="1004179" y="1308704"/>
            <a:ext cx="484632" cy="45805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63A108D-CA00-EA98-3E11-E67A43EBF09A}"/>
              </a:ext>
            </a:extLst>
          </p:cNvPr>
          <p:cNvSpPr txBox="1"/>
          <p:nvPr/>
        </p:nvSpPr>
        <p:spPr>
          <a:xfrm>
            <a:off x="3175687" y="1766758"/>
            <a:ext cx="3647152" cy="369332"/>
          </a:xfrm>
          <a:prstGeom prst="rect">
            <a:avLst/>
          </a:prstGeom>
          <a:noFill/>
        </p:spPr>
        <p:txBody>
          <a:bodyPr wrap="none" rtlCol="0">
            <a:spAutoFit/>
          </a:bodyPr>
          <a:lstStyle/>
          <a:p>
            <a:r>
              <a:rPr kumimoji="1" lang="ja-JP" altLang="en-US"/>
              <a:t>高緯度での銀河の非対称性を考慮</a:t>
            </a:r>
          </a:p>
        </p:txBody>
      </p:sp>
      <p:sp>
        <p:nvSpPr>
          <p:cNvPr id="10" name="右矢印 9">
            <a:extLst>
              <a:ext uri="{FF2B5EF4-FFF2-40B4-BE49-F238E27FC236}">
                <a16:creationId xmlns:a16="http://schemas.microsoft.com/office/drawing/2014/main" id="{21727327-8B4B-10A8-2492-CA85380FC064}"/>
              </a:ext>
            </a:extLst>
          </p:cNvPr>
          <p:cNvSpPr/>
          <p:nvPr/>
        </p:nvSpPr>
        <p:spPr>
          <a:xfrm>
            <a:off x="2656703" y="1709108"/>
            <a:ext cx="518984"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50928122-EA04-1E53-BE31-0167561CF67F}"/>
              </a:ext>
            </a:extLst>
          </p:cNvPr>
          <p:cNvSpPr/>
          <p:nvPr/>
        </p:nvSpPr>
        <p:spPr>
          <a:xfrm>
            <a:off x="6822839" y="1678890"/>
            <a:ext cx="518984"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51A9B1F-078A-F9EF-0DC6-A207D3EAC851}"/>
              </a:ext>
            </a:extLst>
          </p:cNvPr>
          <p:cNvSpPr txBox="1"/>
          <p:nvPr/>
        </p:nvSpPr>
        <p:spPr>
          <a:xfrm>
            <a:off x="7341823" y="1736540"/>
            <a:ext cx="2723823" cy="369332"/>
          </a:xfrm>
          <a:prstGeom prst="rect">
            <a:avLst/>
          </a:prstGeom>
          <a:noFill/>
        </p:spPr>
        <p:txBody>
          <a:bodyPr wrap="none" rtlCol="0">
            <a:spAutoFit/>
          </a:bodyPr>
          <a:lstStyle/>
          <a:p>
            <a:r>
              <a:rPr kumimoji="1" lang="ja-JP" altLang="en-US"/>
              <a:t>高緯度の空をさらに分割</a:t>
            </a:r>
          </a:p>
        </p:txBody>
      </p:sp>
      <p:sp>
        <p:nvSpPr>
          <p:cNvPr id="14" name="テキスト ボックス 13">
            <a:extLst>
              <a:ext uri="{FF2B5EF4-FFF2-40B4-BE49-F238E27FC236}">
                <a16:creationId xmlns:a16="http://schemas.microsoft.com/office/drawing/2014/main" id="{21B41720-D591-0BE2-9382-DE0E24EDCD6A}"/>
              </a:ext>
            </a:extLst>
          </p:cNvPr>
          <p:cNvSpPr txBox="1"/>
          <p:nvPr/>
        </p:nvSpPr>
        <p:spPr>
          <a:xfrm>
            <a:off x="0" y="2905377"/>
            <a:ext cx="4100803" cy="1200329"/>
          </a:xfrm>
          <a:prstGeom prst="rect">
            <a:avLst/>
          </a:prstGeom>
          <a:noFill/>
        </p:spPr>
        <p:txBody>
          <a:bodyPr wrap="none" rtlCol="0">
            <a:spAutoFit/>
          </a:bodyPr>
          <a:lstStyle/>
          <a:p>
            <a:pPr marL="285750" indent="-285750">
              <a:buFont typeface="Arial" panose="020B0604020202020204" pitchFamily="34" charset="0"/>
              <a:buChar char="•"/>
            </a:pPr>
            <a:r>
              <a:rPr lang="en-US" altLang="ja-JP" dirty="0"/>
              <a:t>1/4</a:t>
            </a:r>
            <a:r>
              <a:rPr kumimoji="1" lang="ja-JP" altLang="en-US"/>
              <a:t>分割の</a:t>
            </a:r>
            <a:r>
              <a:rPr kumimoji="1" lang="en-US" altLang="ja-JP" dirty="0"/>
              <a:t>NW,NE,SW</a:t>
            </a:r>
            <a:r>
              <a:rPr kumimoji="1" lang="ja-JP" altLang="en-US"/>
              <a:t>は内部で一致</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en-US" altLang="ja-JP" dirty="0"/>
              <a:t>SE</a:t>
            </a:r>
            <a:r>
              <a:rPr kumimoji="1" lang="ja-JP" altLang="en-US"/>
              <a:t>は</a:t>
            </a:r>
            <a:r>
              <a:rPr kumimoji="1" lang="en-US" altLang="ja-JP" dirty="0"/>
              <a:t>Q,V</a:t>
            </a:r>
            <a:r>
              <a:rPr kumimoji="1" lang="ja-JP" altLang="en-US"/>
              <a:t>バンドで目立っている</a:t>
            </a:r>
            <a:endParaRPr kumimoji="1" lang="en-US" altLang="ja-JP" dirty="0"/>
          </a:p>
          <a:p>
            <a:pPr marL="285750" indent="-285750">
              <a:buFont typeface="Arial" panose="020B0604020202020204" pitchFamily="34" charset="0"/>
              <a:buChar char="•"/>
            </a:pPr>
            <a:endParaRPr lang="en-US" altLang="ja-JP" dirty="0"/>
          </a:p>
        </p:txBody>
      </p:sp>
      <p:pic>
        <p:nvPicPr>
          <p:cNvPr id="16" name="図 15" descr="テーブル&#10;&#10;自動的に生成された説明">
            <a:extLst>
              <a:ext uri="{FF2B5EF4-FFF2-40B4-BE49-F238E27FC236}">
                <a16:creationId xmlns:a16="http://schemas.microsoft.com/office/drawing/2014/main" id="{0E5FBA79-FB84-0407-A59F-A7818F132CEE}"/>
              </a:ext>
            </a:extLst>
          </p:cNvPr>
          <p:cNvPicPr>
            <a:picLocks noChangeAspect="1"/>
          </p:cNvPicPr>
          <p:nvPr/>
        </p:nvPicPr>
        <p:blipFill>
          <a:blip r:embed="rId2"/>
          <a:stretch>
            <a:fillRect/>
          </a:stretch>
        </p:blipFill>
        <p:spPr>
          <a:xfrm>
            <a:off x="6137381" y="3782109"/>
            <a:ext cx="6054619" cy="3040192"/>
          </a:xfrm>
          <a:prstGeom prst="rect">
            <a:avLst/>
          </a:prstGeom>
        </p:spPr>
      </p:pic>
      <p:sp>
        <p:nvSpPr>
          <p:cNvPr id="17" name="テキスト ボックス 16">
            <a:extLst>
              <a:ext uri="{FF2B5EF4-FFF2-40B4-BE49-F238E27FC236}">
                <a16:creationId xmlns:a16="http://schemas.microsoft.com/office/drawing/2014/main" id="{4FB35813-FC28-E96B-F745-141529FDF5C8}"/>
              </a:ext>
            </a:extLst>
          </p:cNvPr>
          <p:cNvSpPr txBox="1"/>
          <p:nvPr/>
        </p:nvSpPr>
        <p:spPr>
          <a:xfrm>
            <a:off x="0" y="2397211"/>
            <a:ext cx="4443845" cy="369332"/>
          </a:xfrm>
          <a:prstGeom prst="rect">
            <a:avLst/>
          </a:prstGeom>
          <a:noFill/>
        </p:spPr>
        <p:txBody>
          <a:bodyPr wrap="none" rtlCol="0">
            <a:spAutoFit/>
          </a:bodyPr>
          <a:lstStyle/>
          <a:p>
            <a:r>
              <a:rPr kumimoji="1" lang="ja-JP" altLang="en-US" b="1"/>
              <a:t>表</a:t>
            </a:r>
            <a:r>
              <a:rPr kumimoji="1" lang="en-US" altLang="ja-JP" b="1" dirty="0"/>
              <a:t>3</a:t>
            </a:r>
            <a:r>
              <a:rPr kumimoji="1" lang="ja-JP" altLang="en-US" b="1"/>
              <a:t>：</a:t>
            </a:r>
            <a:r>
              <a:rPr lang="en-US" altLang="ja-JP" b="1" dirty="0"/>
              <a:t>1/4</a:t>
            </a:r>
            <a:r>
              <a:rPr kumimoji="1" lang="ja-JP" altLang="en-US" b="1"/>
              <a:t>分割と</a:t>
            </a:r>
            <a:r>
              <a:rPr kumimoji="1" lang="en-US" altLang="ja-JP" b="1" dirty="0"/>
              <a:t>1/2</a:t>
            </a:r>
            <a:r>
              <a:rPr kumimoji="1" lang="ja-JP" altLang="en-US" b="1"/>
              <a:t>分割の重み</a:t>
            </a:r>
            <a:r>
              <a:rPr lang="ja-JP" altLang="en-US" b="1"/>
              <a:t>計算結果</a:t>
            </a:r>
            <a:endParaRPr kumimoji="1" lang="ja-JP" altLang="en-US" b="1"/>
          </a:p>
        </p:txBody>
      </p:sp>
      <p:sp>
        <p:nvSpPr>
          <p:cNvPr id="19" name="右矢印 18">
            <a:extLst>
              <a:ext uri="{FF2B5EF4-FFF2-40B4-BE49-F238E27FC236}">
                <a16:creationId xmlns:a16="http://schemas.microsoft.com/office/drawing/2014/main" id="{C4EE672F-B723-CBC1-502E-268C4117A983}"/>
              </a:ext>
            </a:extLst>
          </p:cNvPr>
          <p:cNvSpPr/>
          <p:nvPr/>
        </p:nvSpPr>
        <p:spPr>
          <a:xfrm>
            <a:off x="3581819" y="3367042"/>
            <a:ext cx="518984"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32393E9-8127-E583-1220-5BCEFC172733}"/>
              </a:ext>
            </a:extLst>
          </p:cNvPr>
          <p:cNvSpPr txBox="1"/>
          <p:nvPr/>
        </p:nvSpPr>
        <p:spPr>
          <a:xfrm>
            <a:off x="4077651" y="3442542"/>
            <a:ext cx="2759089" cy="369332"/>
          </a:xfrm>
          <a:prstGeom prst="rect">
            <a:avLst/>
          </a:prstGeom>
          <a:noFill/>
        </p:spPr>
        <p:txBody>
          <a:bodyPr wrap="none" rtlCol="0">
            <a:spAutoFit/>
          </a:bodyPr>
          <a:lstStyle/>
          <a:p>
            <a:r>
              <a:rPr kumimoji="1" lang="en-US" altLang="ja-JP" dirty="0"/>
              <a:t>WMAP</a:t>
            </a:r>
            <a:r>
              <a:rPr kumimoji="1" lang="ja-JP" altLang="en-US"/>
              <a:t>の非対称性を確認</a:t>
            </a:r>
          </a:p>
        </p:txBody>
      </p:sp>
      <p:sp>
        <p:nvSpPr>
          <p:cNvPr id="21" name="下矢印 20">
            <a:extLst>
              <a:ext uri="{FF2B5EF4-FFF2-40B4-BE49-F238E27FC236}">
                <a16:creationId xmlns:a16="http://schemas.microsoft.com/office/drawing/2014/main" id="{97E90EC8-3D59-5A97-B65B-6A1B52849618}"/>
              </a:ext>
            </a:extLst>
          </p:cNvPr>
          <p:cNvSpPr/>
          <p:nvPr/>
        </p:nvSpPr>
        <p:spPr>
          <a:xfrm>
            <a:off x="1808085" y="3876679"/>
            <a:ext cx="484632" cy="45805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8FD2D9E-092F-D303-07B0-239F3313645B}"/>
              </a:ext>
            </a:extLst>
          </p:cNvPr>
          <p:cNvSpPr txBox="1"/>
          <p:nvPr/>
        </p:nvSpPr>
        <p:spPr>
          <a:xfrm>
            <a:off x="919322" y="4334733"/>
            <a:ext cx="2262158" cy="369332"/>
          </a:xfrm>
          <a:prstGeom prst="rect">
            <a:avLst/>
          </a:prstGeom>
          <a:noFill/>
        </p:spPr>
        <p:txBody>
          <a:bodyPr wrap="none" rtlCol="0">
            <a:spAutoFit/>
          </a:bodyPr>
          <a:lstStyle/>
          <a:p>
            <a:r>
              <a:rPr kumimoji="1" lang="ja-JP" altLang="en-US"/>
              <a:t>ノイズや前景の変化</a:t>
            </a:r>
          </a:p>
        </p:txBody>
      </p:sp>
      <p:sp>
        <p:nvSpPr>
          <p:cNvPr id="25" name="テキスト ボックス 24">
            <a:extLst>
              <a:ext uri="{FF2B5EF4-FFF2-40B4-BE49-F238E27FC236}">
                <a16:creationId xmlns:a16="http://schemas.microsoft.com/office/drawing/2014/main" id="{13446E45-527F-2C19-C0F1-C4733FDDB427}"/>
              </a:ext>
            </a:extLst>
          </p:cNvPr>
          <p:cNvSpPr txBox="1"/>
          <p:nvPr/>
        </p:nvSpPr>
        <p:spPr>
          <a:xfrm>
            <a:off x="64899" y="5262628"/>
            <a:ext cx="6221575" cy="923330"/>
          </a:xfrm>
          <a:prstGeom prst="rect">
            <a:avLst/>
          </a:prstGeom>
          <a:noFill/>
        </p:spPr>
        <p:txBody>
          <a:bodyPr wrap="none" rtlCol="0">
            <a:spAutoFit/>
          </a:bodyPr>
          <a:lstStyle/>
          <a:p>
            <a:r>
              <a:rPr kumimoji="1" lang="ja-JP" altLang="en-US"/>
              <a:t>非対称性を前景が説明する可能性あり</a:t>
            </a:r>
            <a:endParaRPr kumimoji="1" lang="en-US" altLang="ja-JP" dirty="0"/>
          </a:p>
          <a:p>
            <a:endParaRPr lang="en-US" altLang="ja-JP" dirty="0"/>
          </a:p>
          <a:p>
            <a:r>
              <a:rPr kumimoji="1" lang="en-US" altLang="ja-JP" dirty="0"/>
              <a:t>WMAP</a:t>
            </a:r>
            <a:r>
              <a:rPr kumimoji="1" lang="ja-JP" altLang="en-US"/>
              <a:t>の高緯度を一つの領域として捉えることに疑問あり</a:t>
            </a:r>
          </a:p>
        </p:txBody>
      </p:sp>
    </p:spTree>
    <p:extLst>
      <p:ext uri="{BB962C8B-B14F-4D97-AF65-F5344CB8AC3E}">
        <p14:creationId xmlns:p14="http://schemas.microsoft.com/office/powerpoint/2010/main" val="158968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DCBE56-DB86-EDDB-2EA9-2434D7E46435}"/>
              </a:ext>
            </a:extLst>
          </p:cNvPr>
          <p:cNvSpPr txBox="1"/>
          <p:nvPr/>
        </p:nvSpPr>
        <p:spPr>
          <a:xfrm>
            <a:off x="0" y="0"/>
            <a:ext cx="9945351" cy="369332"/>
          </a:xfrm>
          <a:prstGeom prst="rect">
            <a:avLst/>
          </a:prstGeom>
          <a:noFill/>
        </p:spPr>
        <p:txBody>
          <a:bodyPr wrap="none" rtlCol="0">
            <a:spAutoFit/>
          </a:bodyPr>
          <a:lstStyle/>
          <a:p>
            <a:r>
              <a:rPr kumimoji="1" lang="ja-JP" altLang="en-US" b="1"/>
              <a:t>大規模モードへの影響と安定性：</a:t>
            </a:r>
            <a:r>
              <a:rPr kumimoji="1" lang="en-US" altLang="ja-JP" b="1" dirty="0"/>
              <a:t>LILC</a:t>
            </a:r>
            <a:r>
              <a:rPr kumimoji="1" lang="ja-JP" altLang="en-US" b="1"/>
              <a:t>マップの非常に大きなスケールに対する影響を確認する</a:t>
            </a:r>
            <a:endParaRPr kumimoji="1" lang="en-US" altLang="ja-JP" b="1" dirty="0"/>
          </a:p>
        </p:txBody>
      </p:sp>
      <p:sp>
        <p:nvSpPr>
          <p:cNvPr id="3" name="テキスト ボックス 2">
            <a:extLst>
              <a:ext uri="{FF2B5EF4-FFF2-40B4-BE49-F238E27FC236}">
                <a16:creationId xmlns:a16="http://schemas.microsoft.com/office/drawing/2014/main" id="{BB723C63-0D58-A1E6-D655-D0F1B8D39710}"/>
              </a:ext>
            </a:extLst>
          </p:cNvPr>
          <p:cNvSpPr txBox="1"/>
          <p:nvPr/>
        </p:nvSpPr>
        <p:spPr>
          <a:xfrm>
            <a:off x="0" y="852616"/>
            <a:ext cx="2954655" cy="369332"/>
          </a:xfrm>
          <a:prstGeom prst="rect">
            <a:avLst/>
          </a:prstGeom>
          <a:noFill/>
        </p:spPr>
        <p:txBody>
          <a:bodyPr wrap="none" rtlCol="0">
            <a:spAutoFit/>
          </a:bodyPr>
          <a:lstStyle/>
          <a:p>
            <a:r>
              <a:rPr kumimoji="1" lang="ja-JP" altLang="en-US"/>
              <a:t>以下のような統計量を計算</a:t>
            </a:r>
          </a:p>
        </p:txBody>
      </p:sp>
      <p:pic>
        <p:nvPicPr>
          <p:cNvPr id="5" name="図 4">
            <a:extLst>
              <a:ext uri="{FF2B5EF4-FFF2-40B4-BE49-F238E27FC236}">
                <a16:creationId xmlns:a16="http://schemas.microsoft.com/office/drawing/2014/main" id="{E9D53593-F952-F940-90E5-5DFD0DC8B1B4}"/>
              </a:ext>
            </a:extLst>
          </p:cNvPr>
          <p:cNvPicPr>
            <a:picLocks noChangeAspect="1"/>
          </p:cNvPicPr>
          <p:nvPr/>
        </p:nvPicPr>
        <p:blipFill rotWithShape="1">
          <a:blip r:embed="rId2"/>
          <a:srcRect t="20260"/>
          <a:stretch/>
        </p:blipFill>
        <p:spPr>
          <a:xfrm>
            <a:off x="2954655" y="890029"/>
            <a:ext cx="3342455" cy="294505"/>
          </a:xfrm>
          <a:prstGeom prst="rect">
            <a:avLst/>
          </a:prstGeom>
        </p:spPr>
      </p:pic>
      <p:sp>
        <p:nvSpPr>
          <p:cNvPr id="6" name="テキスト ボックス 5">
            <a:extLst>
              <a:ext uri="{FF2B5EF4-FFF2-40B4-BE49-F238E27FC236}">
                <a16:creationId xmlns:a16="http://schemas.microsoft.com/office/drawing/2014/main" id="{7CCD12C7-3BE0-E2BC-17C8-18710332D088}"/>
              </a:ext>
            </a:extLst>
          </p:cNvPr>
          <p:cNvSpPr txBox="1"/>
          <p:nvPr/>
        </p:nvSpPr>
        <p:spPr>
          <a:xfrm>
            <a:off x="0" y="1373313"/>
            <a:ext cx="10030310" cy="1477328"/>
          </a:xfrm>
          <a:prstGeom prst="rect">
            <a:avLst/>
          </a:prstGeom>
          <a:noFill/>
        </p:spPr>
        <p:txBody>
          <a:bodyPr wrap="none" rtlCol="0">
            <a:spAutoFit/>
          </a:bodyPr>
          <a:lstStyle/>
          <a:p>
            <a:pPr marL="342900" indent="-342900">
              <a:buFont typeface="+mj-lt"/>
              <a:buAutoNum type="arabicPeriod"/>
            </a:pPr>
            <a:r>
              <a:rPr kumimoji="1" lang="ja-JP" altLang="en-US"/>
              <a:t>最適な</a:t>
            </a:r>
            <a:r>
              <a:rPr kumimoji="1" lang="en-US" altLang="ja-JP" dirty="0"/>
              <a:t>WMAP</a:t>
            </a:r>
            <a:r>
              <a:rPr kumimoji="1" lang="ja-JP" altLang="en-US"/>
              <a:t>スペクトルが与えられた場合の観測されたものより低い四重極</a:t>
            </a:r>
            <a:r>
              <a:rPr lang="ja-JP" altLang="en-US"/>
              <a:t>を見つける確率</a:t>
            </a:r>
            <a:endParaRPr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a:t>四重極と八重極の強いアライメントを見つける確率</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en-US" altLang="ja-JP" dirty="0"/>
              <a:t>WMAP</a:t>
            </a:r>
            <a:r>
              <a:rPr kumimoji="1" lang="ja-JP" altLang="en-US"/>
              <a:t>マップで見られるような平面多極子を見つける確率</a:t>
            </a:r>
            <a:endParaRPr kumimoji="1" lang="en-US" altLang="ja-JP" dirty="0"/>
          </a:p>
        </p:txBody>
      </p:sp>
      <p:pic>
        <p:nvPicPr>
          <p:cNvPr id="8" name="図 7" descr="テーブル&#10;&#10;自動的に生成された説明">
            <a:extLst>
              <a:ext uri="{FF2B5EF4-FFF2-40B4-BE49-F238E27FC236}">
                <a16:creationId xmlns:a16="http://schemas.microsoft.com/office/drawing/2014/main" id="{F6EF2B4A-DEE2-0DE0-97DE-626FDA9A0DD2}"/>
              </a:ext>
            </a:extLst>
          </p:cNvPr>
          <p:cNvPicPr>
            <a:picLocks noChangeAspect="1"/>
          </p:cNvPicPr>
          <p:nvPr/>
        </p:nvPicPr>
        <p:blipFill>
          <a:blip r:embed="rId3"/>
          <a:stretch>
            <a:fillRect/>
          </a:stretch>
        </p:blipFill>
        <p:spPr>
          <a:xfrm>
            <a:off x="7540196" y="3080171"/>
            <a:ext cx="4651804" cy="3777829"/>
          </a:xfrm>
          <a:prstGeom prst="rect">
            <a:avLst/>
          </a:prstGeom>
        </p:spPr>
      </p:pic>
      <p:sp>
        <p:nvSpPr>
          <p:cNvPr id="9" name="テキスト ボックス 8">
            <a:extLst>
              <a:ext uri="{FF2B5EF4-FFF2-40B4-BE49-F238E27FC236}">
                <a16:creationId xmlns:a16="http://schemas.microsoft.com/office/drawing/2014/main" id="{2C0B2DDA-279F-AD34-78BD-07AB058AAFEB}"/>
              </a:ext>
            </a:extLst>
          </p:cNvPr>
          <p:cNvSpPr txBox="1"/>
          <p:nvPr/>
        </p:nvSpPr>
        <p:spPr>
          <a:xfrm>
            <a:off x="0" y="3668920"/>
            <a:ext cx="3318537" cy="369332"/>
          </a:xfrm>
          <a:prstGeom prst="rect">
            <a:avLst/>
          </a:prstGeom>
          <a:noFill/>
        </p:spPr>
        <p:txBody>
          <a:bodyPr wrap="none" rtlCol="0">
            <a:spAutoFit/>
          </a:bodyPr>
          <a:lstStyle/>
          <a:p>
            <a:r>
              <a:rPr kumimoji="1" lang="ja-JP" altLang="en-US" b="1"/>
              <a:t>表</a:t>
            </a:r>
            <a:r>
              <a:rPr kumimoji="1" lang="en-US" altLang="ja-JP" b="1" dirty="0"/>
              <a:t>5</a:t>
            </a:r>
            <a:r>
              <a:rPr kumimoji="1" lang="ja-JP" altLang="en-US" b="1"/>
              <a:t>：</a:t>
            </a:r>
            <a:r>
              <a:rPr lang="ja-JP" altLang="en-US" b="1"/>
              <a:t>四重極モーメントの振幅</a:t>
            </a:r>
            <a:endParaRPr kumimoji="1" lang="en-US" altLang="ja-JP" b="1" dirty="0"/>
          </a:p>
        </p:txBody>
      </p:sp>
      <p:sp>
        <p:nvSpPr>
          <p:cNvPr id="10" name="テキスト ボックス 9">
            <a:extLst>
              <a:ext uri="{FF2B5EF4-FFF2-40B4-BE49-F238E27FC236}">
                <a16:creationId xmlns:a16="http://schemas.microsoft.com/office/drawing/2014/main" id="{18C22901-4F28-157C-EF45-A24B1734EE1D}"/>
              </a:ext>
            </a:extLst>
          </p:cNvPr>
          <p:cNvSpPr txBox="1"/>
          <p:nvPr/>
        </p:nvSpPr>
        <p:spPr>
          <a:xfrm>
            <a:off x="0" y="4238368"/>
            <a:ext cx="2762295" cy="369332"/>
          </a:xfrm>
          <a:prstGeom prst="rect">
            <a:avLst/>
          </a:prstGeom>
          <a:noFill/>
        </p:spPr>
        <p:txBody>
          <a:bodyPr wrap="none" rtlCol="0">
            <a:spAutoFit/>
          </a:bodyPr>
          <a:lstStyle/>
          <a:p>
            <a:r>
              <a:rPr kumimoji="1" lang="en-US" altLang="ja-JP" dirty="0"/>
              <a:t>LILC</a:t>
            </a:r>
            <a:r>
              <a:rPr kumimoji="1" lang="ja-JP" altLang="en-US"/>
              <a:t>マップ＞他のマップ</a:t>
            </a:r>
          </a:p>
        </p:txBody>
      </p:sp>
      <p:sp>
        <p:nvSpPr>
          <p:cNvPr id="11" name="下矢印 10">
            <a:extLst>
              <a:ext uri="{FF2B5EF4-FFF2-40B4-BE49-F238E27FC236}">
                <a16:creationId xmlns:a16="http://schemas.microsoft.com/office/drawing/2014/main" id="{4E98BEB5-F915-F2C5-5B70-1CDFF6B47419}"/>
              </a:ext>
            </a:extLst>
          </p:cNvPr>
          <p:cNvSpPr/>
          <p:nvPr/>
        </p:nvSpPr>
        <p:spPr>
          <a:xfrm>
            <a:off x="896515" y="4623150"/>
            <a:ext cx="484632" cy="369332"/>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0BE0542-AC44-E02A-E15F-0AD4F51946CA}"/>
              </a:ext>
            </a:extLst>
          </p:cNvPr>
          <p:cNvSpPr txBox="1"/>
          <p:nvPr/>
        </p:nvSpPr>
        <p:spPr>
          <a:xfrm>
            <a:off x="90730" y="4958857"/>
            <a:ext cx="6455613" cy="923330"/>
          </a:xfrm>
          <a:prstGeom prst="rect">
            <a:avLst/>
          </a:prstGeom>
          <a:noFill/>
        </p:spPr>
        <p:txBody>
          <a:bodyPr wrap="none" rtlCol="0">
            <a:spAutoFit/>
          </a:bodyPr>
          <a:lstStyle/>
          <a:p>
            <a:r>
              <a:rPr kumimoji="1" lang="en-US" altLang="ja-JP" dirty="0"/>
              <a:t>LILC</a:t>
            </a:r>
            <a:r>
              <a:rPr kumimoji="1" lang="ja-JP" altLang="en-US"/>
              <a:t>の四重極はモデルに一番近いが</a:t>
            </a:r>
            <a:r>
              <a:rPr lang="ja-JP" altLang="en-US"/>
              <a:t>、大きな不確定性を伴う</a:t>
            </a:r>
            <a:endParaRPr lang="en-US" altLang="ja-JP" dirty="0"/>
          </a:p>
          <a:p>
            <a:endParaRPr kumimoji="1" lang="en-US" altLang="ja-JP" dirty="0"/>
          </a:p>
          <a:p>
            <a:r>
              <a:rPr kumimoji="1" lang="en-US" altLang="ja-JP" dirty="0"/>
              <a:t>LILC</a:t>
            </a:r>
            <a:r>
              <a:rPr kumimoji="1" lang="ja-JP" altLang="en-US"/>
              <a:t>がノイズの存在下で前景を完全に除去できていない</a:t>
            </a:r>
            <a:endParaRPr kumimoji="1" lang="en-US" altLang="ja-JP" dirty="0"/>
          </a:p>
        </p:txBody>
      </p:sp>
      <p:sp>
        <p:nvSpPr>
          <p:cNvPr id="13" name="下矢印 12">
            <a:extLst>
              <a:ext uri="{FF2B5EF4-FFF2-40B4-BE49-F238E27FC236}">
                <a16:creationId xmlns:a16="http://schemas.microsoft.com/office/drawing/2014/main" id="{97D41DF0-BBF0-8759-6FC6-19AF825230F8}"/>
              </a:ext>
            </a:extLst>
          </p:cNvPr>
          <p:cNvSpPr/>
          <p:nvPr/>
        </p:nvSpPr>
        <p:spPr>
          <a:xfrm>
            <a:off x="2545554" y="5882187"/>
            <a:ext cx="484632" cy="369332"/>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2656613-F9DB-29F0-C4D0-9FD7105B8637}"/>
              </a:ext>
            </a:extLst>
          </p:cNvPr>
          <p:cNvSpPr txBox="1"/>
          <p:nvPr/>
        </p:nvSpPr>
        <p:spPr>
          <a:xfrm>
            <a:off x="1631216" y="6233344"/>
            <a:ext cx="2262158" cy="369332"/>
          </a:xfrm>
          <a:prstGeom prst="rect">
            <a:avLst/>
          </a:prstGeom>
          <a:noFill/>
        </p:spPr>
        <p:txBody>
          <a:bodyPr wrap="none" rtlCol="0">
            <a:spAutoFit/>
          </a:bodyPr>
          <a:lstStyle/>
          <a:p>
            <a:r>
              <a:rPr kumimoji="1" lang="ja-JP" altLang="en-US"/>
              <a:t>大規模モードに影響</a:t>
            </a:r>
          </a:p>
        </p:txBody>
      </p:sp>
    </p:spTree>
    <p:extLst>
      <p:ext uri="{BB962C8B-B14F-4D97-AF65-F5344CB8AC3E}">
        <p14:creationId xmlns:p14="http://schemas.microsoft.com/office/powerpoint/2010/main" val="246788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48C67DE8-16AD-7502-8987-9E2EC03C8405}"/>
              </a:ext>
            </a:extLst>
          </p:cNvPr>
          <p:cNvPicPr>
            <a:picLocks noChangeAspect="1"/>
          </p:cNvPicPr>
          <p:nvPr/>
        </p:nvPicPr>
        <p:blipFill>
          <a:blip r:embed="rId2"/>
          <a:stretch>
            <a:fillRect/>
          </a:stretch>
        </p:blipFill>
        <p:spPr>
          <a:xfrm>
            <a:off x="6598024" y="0"/>
            <a:ext cx="5593976" cy="6858000"/>
          </a:xfrm>
          <a:prstGeom prst="rect">
            <a:avLst/>
          </a:prstGeom>
        </p:spPr>
      </p:pic>
      <p:sp>
        <p:nvSpPr>
          <p:cNvPr id="4" name="テキスト ボックス 3">
            <a:extLst>
              <a:ext uri="{FF2B5EF4-FFF2-40B4-BE49-F238E27FC236}">
                <a16:creationId xmlns:a16="http://schemas.microsoft.com/office/drawing/2014/main" id="{537EA60E-DB54-8488-0BB9-93755AFEBC82}"/>
              </a:ext>
            </a:extLst>
          </p:cNvPr>
          <p:cNvSpPr txBox="1"/>
          <p:nvPr/>
        </p:nvSpPr>
        <p:spPr>
          <a:xfrm>
            <a:off x="0" y="0"/>
            <a:ext cx="6436377" cy="646331"/>
          </a:xfrm>
          <a:prstGeom prst="rect">
            <a:avLst/>
          </a:prstGeom>
          <a:noFill/>
        </p:spPr>
        <p:txBody>
          <a:bodyPr wrap="none" rtlCol="0">
            <a:spAutoFit/>
          </a:bodyPr>
          <a:lstStyle/>
          <a:p>
            <a:r>
              <a:rPr lang="ja-JP" altLang="en-US" b="1"/>
              <a:t>図６：</a:t>
            </a:r>
            <a:r>
              <a:rPr lang="en-US" altLang="ja-JP" b="1" dirty="0"/>
              <a:t>low l</a:t>
            </a:r>
            <a:r>
              <a:rPr lang="ja-JP" altLang="en-US" b="1"/>
              <a:t>の振幅</a:t>
            </a:r>
            <a:r>
              <a:rPr lang="en-US" altLang="ja-JP" b="1" dirty="0"/>
              <a:t>(</a:t>
            </a:r>
            <a:r>
              <a:rPr lang="ja-JP" altLang="en-US" b="1"/>
              <a:t>モンテカルロの再構築の振幅と真の振幅</a:t>
            </a:r>
            <a:r>
              <a:rPr lang="en-US" altLang="ja-JP" b="1" dirty="0"/>
              <a:t>)</a:t>
            </a:r>
          </a:p>
          <a:p>
            <a:endParaRPr kumimoji="1" lang="ja-JP" altLang="en-US" b="1"/>
          </a:p>
        </p:txBody>
      </p:sp>
      <p:sp>
        <p:nvSpPr>
          <p:cNvPr id="5" name="テキスト ボックス 4">
            <a:extLst>
              <a:ext uri="{FF2B5EF4-FFF2-40B4-BE49-F238E27FC236}">
                <a16:creationId xmlns:a16="http://schemas.microsoft.com/office/drawing/2014/main" id="{D7C88792-C645-D256-9B2D-617EBE2960B1}"/>
              </a:ext>
            </a:extLst>
          </p:cNvPr>
          <p:cNvSpPr txBox="1"/>
          <p:nvPr/>
        </p:nvSpPr>
        <p:spPr>
          <a:xfrm>
            <a:off x="0" y="556054"/>
            <a:ext cx="3877985" cy="2031325"/>
          </a:xfrm>
          <a:prstGeom prst="rect">
            <a:avLst/>
          </a:prstGeom>
          <a:noFill/>
        </p:spPr>
        <p:txBody>
          <a:bodyPr wrap="none" rtlCol="0">
            <a:spAutoFit/>
          </a:bodyPr>
          <a:lstStyle/>
          <a:p>
            <a:r>
              <a:rPr kumimoji="1" lang="ja-JP" altLang="en-US"/>
              <a:t>値のばらつき</a:t>
            </a:r>
            <a:endParaRPr kumimoji="1" lang="en-US" altLang="ja-JP" dirty="0"/>
          </a:p>
          <a:p>
            <a:endParaRPr lang="en-US" altLang="ja-JP" dirty="0"/>
          </a:p>
          <a:p>
            <a:endParaRPr lang="en-US" altLang="ja-JP" dirty="0"/>
          </a:p>
          <a:p>
            <a:r>
              <a:rPr kumimoji="1" lang="ja-JP" altLang="en-US"/>
              <a:t>測定の不確かさ</a:t>
            </a:r>
            <a:endParaRPr kumimoji="1" lang="en-US" altLang="ja-JP" dirty="0"/>
          </a:p>
          <a:p>
            <a:endParaRPr lang="en-US" altLang="ja-JP" dirty="0"/>
          </a:p>
          <a:p>
            <a:endParaRPr lang="en-US" altLang="ja-JP" dirty="0"/>
          </a:p>
          <a:p>
            <a:r>
              <a:rPr kumimoji="1" lang="ja-JP" altLang="en-US"/>
              <a:t>ノイズや前景の残留は観測に影響大</a:t>
            </a:r>
          </a:p>
        </p:txBody>
      </p:sp>
      <p:sp>
        <p:nvSpPr>
          <p:cNvPr id="6" name="下矢印 5">
            <a:extLst>
              <a:ext uri="{FF2B5EF4-FFF2-40B4-BE49-F238E27FC236}">
                <a16:creationId xmlns:a16="http://schemas.microsoft.com/office/drawing/2014/main" id="{A40C62D4-69E8-04C0-ECC0-038AC8982D27}"/>
              </a:ext>
            </a:extLst>
          </p:cNvPr>
          <p:cNvSpPr/>
          <p:nvPr/>
        </p:nvSpPr>
        <p:spPr>
          <a:xfrm>
            <a:off x="543698" y="935101"/>
            <a:ext cx="484632" cy="37292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a:extLst>
              <a:ext uri="{FF2B5EF4-FFF2-40B4-BE49-F238E27FC236}">
                <a16:creationId xmlns:a16="http://schemas.microsoft.com/office/drawing/2014/main" id="{B42ACAD5-3EB1-6C96-6E8C-EFF698736249}"/>
              </a:ext>
            </a:extLst>
          </p:cNvPr>
          <p:cNvSpPr/>
          <p:nvPr/>
        </p:nvSpPr>
        <p:spPr>
          <a:xfrm>
            <a:off x="543698" y="1761240"/>
            <a:ext cx="484632" cy="37292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B340860-927A-1E5C-C966-2FD2E88633F0}"/>
              </a:ext>
            </a:extLst>
          </p:cNvPr>
          <p:cNvSpPr txBox="1"/>
          <p:nvPr/>
        </p:nvSpPr>
        <p:spPr>
          <a:xfrm>
            <a:off x="0" y="3040591"/>
            <a:ext cx="5285421" cy="369332"/>
          </a:xfrm>
          <a:prstGeom prst="rect">
            <a:avLst/>
          </a:prstGeom>
          <a:noFill/>
        </p:spPr>
        <p:txBody>
          <a:bodyPr wrap="none" rtlCol="0">
            <a:spAutoFit/>
          </a:bodyPr>
          <a:lstStyle/>
          <a:p>
            <a:r>
              <a:rPr kumimoji="1" lang="ja-JP" altLang="en-US"/>
              <a:t>残留ダストの少ない</a:t>
            </a:r>
            <a:r>
              <a:rPr kumimoji="1" lang="en-US" altLang="ja-JP" dirty="0"/>
              <a:t>WLILC</a:t>
            </a:r>
            <a:r>
              <a:rPr kumimoji="1" lang="ja-JP" altLang="en-US"/>
              <a:t>マップの四重極が低い</a:t>
            </a:r>
          </a:p>
        </p:txBody>
      </p:sp>
      <p:sp>
        <p:nvSpPr>
          <p:cNvPr id="9" name="下矢印 8">
            <a:extLst>
              <a:ext uri="{FF2B5EF4-FFF2-40B4-BE49-F238E27FC236}">
                <a16:creationId xmlns:a16="http://schemas.microsoft.com/office/drawing/2014/main" id="{03478B8C-841D-CDE6-6A55-CAAF21273287}"/>
              </a:ext>
            </a:extLst>
          </p:cNvPr>
          <p:cNvSpPr/>
          <p:nvPr/>
        </p:nvSpPr>
        <p:spPr>
          <a:xfrm>
            <a:off x="1930364" y="3423760"/>
            <a:ext cx="484632" cy="372927"/>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B99467B-B8E5-0BE4-B788-65BA7F6309FD}"/>
              </a:ext>
            </a:extLst>
          </p:cNvPr>
          <p:cNvSpPr txBox="1"/>
          <p:nvPr/>
        </p:nvSpPr>
        <p:spPr>
          <a:xfrm>
            <a:off x="0" y="3810524"/>
            <a:ext cx="5763116" cy="369332"/>
          </a:xfrm>
          <a:prstGeom prst="rect">
            <a:avLst/>
          </a:prstGeom>
          <a:noFill/>
        </p:spPr>
        <p:txBody>
          <a:bodyPr wrap="none" rtlCol="0">
            <a:spAutoFit/>
          </a:bodyPr>
          <a:lstStyle/>
          <a:p>
            <a:r>
              <a:rPr kumimoji="1" lang="en-US" altLang="ja-JP" dirty="0"/>
              <a:t>LILC</a:t>
            </a:r>
            <a:r>
              <a:rPr kumimoji="1" lang="ja-JP" altLang="en-US"/>
              <a:t>の残留前景放射が四重極を大きくしている可能性</a:t>
            </a:r>
          </a:p>
        </p:txBody>
      </p:sp>
      <p:sp>
        <p:nvSpPr>
          <p:cNvPr id="11" name="テキスト ボックス 10">
            <a:extLst>
              <a:ext uri="{FF2B5EF4-FFF2-40B4-BE49-F238E27FC236}">
                <a16:creationId xmlns:a16="http://schemas.microsoft.com/office/drawing/2014/main" id="{18BD5F0E-455C-CC9E-FFC6-E1011E20C6B0}"/>
              </a:ext>
            </a:extLst>
          </p:cNvPr>
          <p:cNvSpPr txBox="1"/>
          <p:nvPr/>
        </p:nvSpPr>
        <p:spPr>
          <a:xfrm>
            <a:off x="0" y="5022747"/>
            <a:ext cx="5955476" cy="369332"/>
          </a:xfrm>
          <a:prstGeom prst="rect">
            <a:avLst/>
          </a:prstGeom>
          <a:noFill/>
        </p:spPr>
        <p:txBody>
          <a:bodyPr wrap="none" rtlCol="0">
            <a:spAutoFit/>
          </a:bodyPr>
          <a:lstStyle/>
          <a:p>
            <a:r>
              <a:rPr kumimoji="1" lang="ja-JP" altLang="en-US"/>
              <a:t>前傾放射の不確定性　　　　</a:t>
            </a:r>
            <a:r>
              <a:rPr kumimoji="1" lang="ja-JP" altLang="en-US">
                <a:highlight>
                  <a:srgbClr val="FFFF00"/>
                </a:highlight>
              </a:rPr>
              <a:t>低次のモードの誤差に影響</a:t>
            </a:r>
          </a:p>
        </p:txBody>
      </p:sp>
      <p:sp>
        <p:nvSpPr>
          <p:cNvPr id="13" name="右矢印 12">
            <a:extLst>
              <a:ext uri="{FF2B5EF4-FFF2-40B4-BE49-F238E27FC236}">
                <a16:creationId xmlns:a16="http://schemas.microsoft.com/office/drawing/2014/main" id="{DEF23C2A-D2EF-E21C-D6B9-91D7A24AAE54}"/>
              </a:ext>
            </a:extLst>
          </p:cNvPr>
          <p:cNvSpPr/>
          <p:nvPr/>
        </p:nvSpPr>
        <p:spPr>
          <a:xfrm>
            <a:off x="2262158" y="4960198"/>
            <a:ext cx="588642"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230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10;&#10;自動的に生成された説明">
            <a:extLst>
              <a:ext uri="{FF2B5EF4-FFF2-40B4-BE49-F238E27FC236}">
                <a16:creationId xmlns:a16="http://schemas.microsoft.com/office/drawing/2014/main" id="{0EE230E6-2D23-40BA-66FF-E35320AEDCE0}"/>
              </a:ext>
            </a:extLst>
          </p:cNvPr>
          <p:cNvPicPr>
            <a:picLocks noChangeAspect="1"/>
          </p:cNvPicPr>
          <p:nvPr/>
        </p:nvPicPr>
        <p:blipFill>
          <a:blip r:embed="rId2"/>
          <a:stretch>
            <a:fillRect/>
          </a:stretch>
        </p:blipFill>
        <p:spPr>
          <a:xfrm>
            <a:off x="7032625" y="0"/>
            <a:ext cx="5159375" cy="2319551"/>
          </a:xfrm>
          <a:prstGeom prst="rect">
            <a:avLst/>
          </a:prstGeom>
        </p:spPr>
      </p:pic>
      <p:pic>
        <p:nvPicPr>
          <p:cNvPr id="5" name="図 4" descr="グラフ, 散布図&#10;&#10;自動的に生成された説明">
            <a:extLst>
              <a:ext uri="{FF2B5EF4-FFF2-40B4-BE49-F238E27FC236}">
                <a16:creationId xmlns:a16="http://schemas.microsoft.com/office/drawing/2014/main" id="{99591C2B-FDB8-509A-D200-729380E602F7}"/>
              </a:ext>
            </a:extLst>
          </p:cNvPr>
          <p:cNvPicPr>
            <a:picLocks noChangeAspect="1"/>
          </p:cNvPicPr>
          <p:nvPr/>
        </p:nvPicPr>
        <p:blipFill>
          <a:blip r:embed="rId3"/>
          <a:stretch>
            <a:fillRect/>
          </a:stretch>
        </p:blipFill>
        <p:spPr>
          <a:xfrm>
            <a:off x="8641491" y="2308910"/>
            <a:ext cx="3550509" cy="4549090"/>
          </a:xfrm>
          <a:prstGeom prst="rect">
            <a:avLst/>
          </a:prstGeom>
        </p:spPr>
      </p:pic>
      <p:sp>
        <p:nvSpPr>
          <p:cNvPr id="6" name="テキスト ボックス 5">
            <a:extLst>
              <a:ext uri="{FF2B5EF4-FFF2-40B4-BE49-F238E27FC236}">
                <a16:creationId xmlns:a16="http://schemas.microsoft.com/office/drawing/2014/main" id="{6D3072C1-E3E5-61A3-D2EA-2DFB41A94277}"/>
              </a:ext>
            </a:extLst>
          </p:cNvPr>
          <p:cNvSpPr txBox="1"/>
          <p:nvPr/>
        </p:nvSpPr>
        <p:spPr>
          <a:xfrm>
            <a:off x="0" y="0"/>
            <a:ext cx="3416320" cy="369332"/>
          </a:xfrm>
          <a:prstGeom prst="rect">
            <a:avLst/>
          </a:prstGeom>
          <a:noFill/>
        </p:spPr>
        <p:txBody>
          <a:bodyPr wrap="none" rtlCol="0">
            <a:spAutoFit/>
          </a:bodyPr>
          <a:lstStyle/>
          <a:p>
            <a:r>
              <a:rPr kumimoji="1" lang="ja-JP" altLang="en-US" b="1"/>
              <a:t>四重極と八重極</a:t>
            </a:r>
            <a:r>
              <a:rPr lang="ja-JP" altLang="en-US" b="1"/>
              <a:t>のアライメント</a:t>
            </a:r>
            <a:endParaRPr kumimoji="1" lang="en-US" altLang="ja-JP" b="1" dirty="0"/>
          </a:p>
        </p:txBody>
      </p:sp>
      <p:sp>
        <p:nvSpPr>
          <p:cNvPr id="7" name="テキスト ボックス 6">
            <a:extLst>
              <a:ext uri="{FF2B5EF4-FFF2-40B4-BE49-F238E27FC236}">
                <a16:creationId xmlns:a16="http://schemas.microsoft.com/office/drawing/2014/main" id="{E490F675-92B5-C66C-DE74-44E5D72CF815}"/>
              </a:ext>
            </a:extLst>
          </p:cNvPr>
          <p:cNvSpPr txBox="1"/>
          <p:nvPr/>
        </p:nvSpPr>
        <p:spPr>
          <a:xfrm>
            <a:off x="0" y="790443"/>
            <a:ext cx="6186309" cy="2585323"/>
          </a:xfrm>
          <a:prstGeom prst="rect">
            <a:avLst/>
          </a:prstGeom>
          <a:noFill/>
        </p:spPr>
        <p:txBody>
          <a:bodyPr wrap="none" rtlCol="0">
            <a:spAutoFit/>
          </a:bodyPr>
          <a:lstStyle/>
          <a:p>
            <a:r>
              <a:rPr lang="ja-JP" altLang="en-US" b="1"/>
              <a:t>右下の図：</a:t>
            </a:r>
            <a:endParaRPr lang="en-US" altLang="ja-JP" b="1" dirty="0"/>
          </a:p>
          <a:p>
            <a:endParaRPr kumimoji="1" lang="en-US" altLang="ja-JP" b="1" dirty="0"/>
          </a:p>
          <a:p>
            <a:r>
              <a:rPr kumimoji="1" lang="ja-JP" altLang="en-US"/>
              <a:t>青：シミュレーションの</a:t>
            </a:r>
            <a:r>
              <a:rPr lang="en-US" altLang="ja-JP" dirty="0"/>
              <a:t>80</a:t>
            </a:r>
            <a:r>
              <a:rPr lang="ja-JP" altLang="en-US"/>
              <a:t>％より小さい四重極の振幅</a:t>
            </a:r>
            <a:endParaRPr kumimoji="1" lang="en-US" altLang="ja-JP" dirty="0"/>
          </a:p>
          <a:p>
            <a:endParaRPr lang="en-US" altLang="ja-JP" dirty="0"/>
          </a:p>
          <a:p>
            <a:r>
              <a:rPr lang="ja-JP" altLang="en-US"/>
              <a:t>赤：</a:t>
            </a:r>
            <a:r>
              <a:rPr kumimoji="1" lang="ja-JP" altLang="en-US"/>
              <a:t>シミュレーションの</a:t>
            </a:r>
            <a:r>
              <a:rPr lang="en-US" altLang="ja-JP" dirty="0"/>
              <a:t>80</a:t>
            </a:r>
            <a:r>
              <a:rPr lang="ja-JP" altLang="en-US"/>
              <a:t>％より大きい四重極の振幅</a:t>
            </a:r>
            <a:endParaRPr lang="en-US" altLang="ja-JP" dirty="0"/>
          </a:p>
          <a:p>
            <a:endParaRPr kumimoji="1" lang="en-US" altLang="ja-JP" dirty="0"/>
          </a:p>
          <a:p>
            <a:endParaRPr kumimoji="1" lang="en-US" altLang="ja-JP" dirty="0"/>
          </a:p>
          <a:p>
            <a:r>
              <a:rPr lang="ja-JP" altLang="en-US"/>
              <a:t>青の方がばらつきが大きいので</a:t>
            </a:r>
            <a:endParaRPr kumimoji="1" lang="en-US" altLang="ja-JP" dirty="0"/>
          </a:p>
          <a:p>
            <a:r>
              <a:rPr lang="ja-JP" altLang="en-US"/>
              <a:t>大きい四重極より、小さい四重極の方が影響を受けやすい</a:t>
            </a:r>
            <a:endParaRPr kumimoji="1" lang="en-US" altLang="ja-JP" dirty="0"/>
          </a:p>
        </p:txBody>
      </p:sp>
      <p:sp>
        <p:nvSpPr>
          <p:cNvPr id="8" name="下矢印 7">
            <a:extLst>
              <a:ext uri="{FF2B5EF4-FFF2-40B4-BE49-F238E27FC236}">
                <a16:creationId xmlns:a16="http://schemas.microsoft.com/office/drawing/2014/main" id="{A73A45AC-1DB1-3291-3213-CD4EA45ECAA5}"/>
              </a:ext>
            </a:extLst>
          </p:cNvPr>
          <p:cNvSpPr/>
          <p:nvPr/>
        </p:nvSpPr>
        <p:spPr>
          <a:xfrm>
            <a:off x="2486231" y="2300981"/>
            <a:ext cx="388915" cy="38528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F093C63-E873-D892-E743-407F7712226B}"/>
              </a:ext>
            </a:extLst>
          </p:cNvPr>
          <p:cNvSpPr txBox="1"/>
          <p:nvPr/>
        </p:nvSpPr>
        <p:spPr>
          <a:xfrm>
            <a:off x="-4310" y="3550471"/>
            <a:ext cx="7109639" cy="646331"/>
          </a:xfrm>
          <a:prstGeom prst="rect">
            <a:avLst/>
          </a:prstGeom>
          <a:noFill/>
        </p:spPr>
        <p:txBody>
          <a:bodyPr wrap="none" rtlCol="0">
            <a:spAutoFit/>
          </a:bodyPr>
          <a:lstStyle/>
          <a:p>
            <a:r>
              <a:rPr kumimoji="1" lang="ja-JP" altLang="en-US" b="1"/>
              <a:t>右上の表：四重極</a:t>
            </a:r>
            <a:r>
              <a:rPr lang="ja-JP" altLang="en-US" b="1"/>
              <a:t>と八重極の好ましい方向の位置とより</a:t>
            </a:r>
            <a:endParaRPr lang="en-US" altLang="ja-JP" b="1" dirty="0"/>
          </a:p>
          <a:p>
            <a:r>
              <a:rPr lang="ja-JP" altLang="en-US" b="1"/>
              <a:t>　　　　　</a:t>
            </a:r>
            <a:r>
              <a:rPr kumimoji="1" lang="ja-JP" altLang="en-US" b="1"/>
              <a:t>四重極</a:t>
            </a:r>
            <a:r>
              <a:rPr lang="ja-JP" altLang="en-US" b="1"/>
              <a:t>と八重極の間の弱いアライメントを発見する確率</a:t>
            </a:r>
            <a:endParaRPr kumimoji="1" lang="ja-JP" altLang="en-US" b="1"/>
          </a:p>
        </p:txBody>
      </p:sp>
      <p:sp>
        <p:nvSpPr>
          <p:cNvPr id="10" name="テキスト ボックス 9">
            <a:extLst>
              <a:ext uri="{FF2B5EF4-FFF2-40B4-BE49-F238E27FC236}">
                <a16:creationId xmlns:a16="http://schemas.microsoft.com/office/drawing/2014/main" id="{CFF45971-AEA5-B024-466A-353241B1B411}"/>
              </a:ext>
            </a:extLst>
          </p:cNvPr>
          <p:cNvSpPr txBox="1"/>
          <p:nvPr/>
        </p:nvSpPr>
        <p:spPr>
          <a:xfrm>
            <a:off x="-10722" y="4422020"/>
            <a:ext cx="6878806" cy="1200329"/>
          </a:xfrm>
          <a:prstGeom prst="rect">
            <a:avLst/>
          </a:prstGeom>
          <a:noFill/>
        </p:spPr>
        <p:txBody>
          <a:bodyPr wrap="none" rtlCol="0">
            <a:spAutoFit/>
          </a:bodyPr>
          <a:lstStyle/>
          <a:p>
            <a:r>
              <a:rPr kumimoji="1" lang="en-US" altLang="ja-JP" dirty="0"/>
              <a:t>LILC</a:t>
            </a:r>
            <a:r>
              <a:rPr kumimoji="1" lang="ja-JP" altLang="en-US"/>
              <a:t>マップ他のマップより、四重極のアライメント強め</a:t>
            </a:r>
            <a:endParaRPr kumimoji="1" lang="en-US" altLang="ja-JP" dirty="0"/>
          </a:p>
          <a:p>
            <a:endParaRPr lang="en-US" altLang="ja-JP" dirty="0"/>
          </a:p>
          <a:p>
            <a:endParaRPr lang="en-US" altLang="ja-JP" dirty="0"/>
          </a:p>
          <a:p>
            <a:r>
              <a:rPr kumimoji="1" lang="ja-JP" altLang="en-US"/>
              <a:t>四重極のアライメントがダストによって駆動されているのでは？</a:t>
            </a:r>
          </a:p>
        </p:txBody>
      </p:sp>
      <p:sp>
        <p:nvSpPr>
          <p:cNvPr id="11" name="下矢印 10">
            <a:extLst>
              <a:ext uri="{FF2B5EF4-FFF2-40B4-BE49-F238E27FC236}">
                <a16:creationId xmlns:a16="http://schemas.microsoft.com/office/drawing/2014/main" id="{B81850AE-CB6C-0636-CF99-A20CE0616C41}"/>
              </a:ext>
            </a:extLst>
          </p:cNvPr>
          <p:cNvSpPr/>
          <p:nvPr/>
        </p:nvSpPr>
        <p:spPr>
          <a:xfrm>
            <a:off x="2646524" y="4829542"/>
            <a:ext cx="388915" cy="38528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a:extLst>
              <a:ext uri="{FF2B5EF4-FFF2-40B4-BE49-F238E27FC236}">
                <a16:creationId xmlns:a16="http://schemas.microsoft.com/office/drawing/2014/main" id="{A4FEC9C7-DCDB-6C00-67C0-530EED334344}"/>
              </a:ext>
            </a:extLst>
          </p:cNvPr>
          <p:cNvSpPr/>
          <p:nvPr/>
        </p:nvSpPr>
        <p:spPr>
          <a:xfrm>
            <a:off x="2646524" y="5546330"/>
            <a:ext cx="388915" cy="38528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A23F4CE-B99F-0979-6402-8CF63EECE3A7}"/>
              </a:ext>
            </a:extLst>
          </p:cNvPr>
          <p:cNvSpPr txBox="1"/>
          <p:nvPr/>
        </p:nvSpPr>
        <p:spPr>
          <a:xfrm>
            <a:off x="-10722" y="5931613"/>
            <a:ext cx="6417141" cy="369332"/>
          </a:xfrm>
          <a:prstGeom prst="rect">
            <a:avLst/>
          </a:prstGeom>
          <a:noFill/>
        </p:spPr>
        <p:txBody>
          <a:bodyPr wrap="none" rtlCol="0">
            <a:spAutoFit/>
          </a:bodyPr>
          <a:lstStyle/>
          <a:p>
            <a:r>
              <a:rPr kumimoji="1" lang="ja-JP" altLang="en-US"/>
              <a:t>アライメントと前傾放射の残留の相関は見つけられなかった</a:t>
            </a:r>
          </a:p>
        </p:txBody>
      </p:sp>
      <p:sp>
        <p:nvSpPr>
          <p:cNvPr id="16" name="テキスト ボックス 15">
            <a:extLst>
              <a:ext uri="{FF2B5EF4-FFF2-40B4-BE49-F238E27FC236}">
                <a16:creationId xmlns:a16="http://schemas.microsoft.com/office/drawing/2014/main" id="{7EA41868-BEB3-092F-2437-1F2E9D490E70}"/>
              </a:ext>
            </a:extLst>
          </p:cNvPr>
          <p:cNvSpPr txBox="1"/>
          <p:nvPr/>
        </p:nvSpPr>
        <p:spPr>
          <a:xfrm>
            <a:off x="12824" y="6372239"/>
            <a:ext cx="5724644" cy="369332"/>
          </a:xfrm>
          <a:prstGeom prst="rect">
            <a:avLst/>
          </a:prstGeom>
          <a:noFill/>
        </p:spPr>
        <p:txBody>
          <a:bodyPr wrap="none" rtlCol="0">
            <a:spAutoFit/>
          </a:bodyPr>
          <a:lstStyle/>
          <a:p>
            <a:r>
              <a:rPr kumimoji="1" lang="ja-JP" altLang="en-US"/>
              <a:t>結果この測定に大きな分散があることだけが分かった</a:t>
            </a:r>
          </a:p>
        </p:txBody>
      </p:sp>
    </p:spTree>
    <p:extLst>
      <p:ext uri="{BB962C8B-B14F-4D97-AF65-F5344CB8AC3E}">
        <p14:creationId xmlns:p14="http://schemas.microsoft.com/office/powerpoint/2010/main" val="294333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709279E-4199-8C80-FD98-B7668661F22A}"/>
              </a:ext>
            </a:extLst>
          </p:cNvPr>
          <p:cNvSpPr txBox="1"/>
          <p:nvPr/>
        </p:nvSpPr>
        <p:spPr>
          <a:xfrm>
            <a:off x="0" y="0"/>
            <a:ext cx="11783995" cy="3139321"/>
          </a:xfrm>
          <a:prstGeom prst="rect">
            <a:avLst/>
          </a:prstGeom>
          <a:noFill/>
        </p:spPr>
        <p:txBody>
          <a:bodyPr wrap="none" rtlCol="0">
            <a:spAutoFit/>
          </a:bodyPr>
          <a:lstStyle/>
          <a:p>
            <a:r>
              <a:rPr kumimoji="1" lang="ja-JP" altLang="en-US" b="1"/>
              <a:t>結論：</a:t>
            </a:r>
            <a:endParaRPr kumimoji="1" lang="en-US" altLang="ja-JP" b="1" dirty="0"/>
          </a:p>
          <a:p>
            <a:endParaRPr lang="en-US" altLang="ja-JP" b="1" dirty="0"/>
          </a:p>
          <a:p>
            <a:pPr marL="285750" indent="-285750">
              <a:buFont typeface="Arial" panose="020B0604020202020204" pitchFamily="34" charset="0"/>
              <a:buChar char="•"/>
            </a:pPr>
            <a:r>
              <a:rPr kumimoji="1" lang="en-US" altLang="ja-JP" dirty="0"/>
              <a:t>ILC</a:t>
            </a:r>
            <a:r>
              <a:rPr kumimoji="1" lang="ja-JP" altLang="en-US"/>
              <a:t>法は外部テンプレートを用いずに比較的綺麗な</a:t>
            </a:r>
            <a:r>
              <a:rPr kumimoji="1" lang="en-US" altLang="ja-JP" dirty="0"/>
              <a:t>CMB</a:t>
            </a:r>
            <a:r>
              <a:rPr kumimoji="1" lang="ja-JP" altLang="en-US"/>
              <a:t>マップが得られる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a:t>高緯度の非対称性を考慮する必要がある可能性</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a:t>四重極や八重極のような大きなスケールでは不確定性が大きいことからより精度の良い前傾放射除去法が必要</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en-US" altLang="ja-JP" dirty="0"/>
              <a:t>LILC</a:t>
            </a:r>
            <a:r>
              <a:rPr kumimoji="1" lang="ja-JP" altLang="en-US"/>
              <a:t>法において、最小分散が前傾除去の意味のある尺度であるかは疑問、機器ノイズと前景がトレードオフ</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112773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C5CB97-A6FC-ADAC-ED73-CC377439C616}"/>
              </a:ext>
            </a:extLst>
          </p:cNvPr>
          <p:cNvSpPr txBox="1"/>
          <p:nvPr/>
        </p:nvSpPr>
        <p:spPr>
          <a:xfrm>
            <a:off x="0" y="0"/>
            <a:ext cx="9674443" cy="6740307"/>
          </a:xfrm>
          <a:prstGeom prst="rect">
            <a:avLst/>
          </a:prstGeom>
          <a:noFill/>
        </p:spPr>
        <p:txBody>
          <a:bodyPr wrap="none" rtlCol="0">
            <a:spAutoFit/>
          </a:bodyPr>
          <a:lstStyle/>
          <a:p>
            <a:r>
              <a:rPr lang="ja-JP" altLang="en-US">
                <a:latin typeface="Toppan Bunkyu Midashi Gothic Extrabold" panose="020B0900000000000000" pitchFamily="34" charset="-128"/>
                <a:ea typeface="Toppan Bunkyu Midashi Gothic Extrabold" panose="020B0900000000000000" pitchFamily="34" charset="-128"/>
              </a:rPr>
              <a:t>前景放射除去に対する観測</a:t>
            </a:r>
            <a:endParaRPr lang="en-US" altLang="ja-JP" dirty="0">
              <a:latin typeface="Toppan Bunkyu Midashi Gothic Extrabold" panose="020B0900000000000000" pitchFamily="34" charset="-128"/>
              <a:ea typeface="Toppan Bunkyu Midashi Gothic Extrabold" panose="020B0900000000000000" pitchFamily="34" charset="-128"/>
            </a:endParaRPr>
          </a:p>
          <a:p>
            <a:endParaRPr lang="en-US" altLang="ja-JP" dirty="0">
              <a:latin typeface="Toppan Bunkyu Midashi Gothic Extrabold" panose="020B0900000000000000" pitchFamily="34" charset="-128"/>
              <a:ea typeface="Toppan Bunkyu Midashi Gothic Extrabold" panose="020B0900000000000000" pitchFamily="34" charset="-128"/>
            </a:endParaRPr>
          </a:p>
          <a:p>
            <a:r>
              <a:rPr lang="ja-JP" altLang="en-US">
                <a:latin typeface="+mn-ea"/>
              </a:rPr>
              <a:t>マルチ周波数観測</a:t>
            </a:r>
            <a:endParaRPr lang="en-US" altLang="ja-JP" dirty="0">
              <a:latin typeface="+mn-ea"/>
            </a:endParaRPr>
          </a:p>
          <a:p>
            <a:endParaRPr lang="en-US" altLang="ja-JP" dirty="0">
              <a:latin typeface="+mn-ea"/>
            </a:endParaRPr>
          </a:p>
          <a:p>
            <a:r>
              <a:rPr lang="en-US" altLang="ja-JP" dirty="0">
                <a:latin typeface="+mn-ea"/>
              </a:rPr>
              <a:t>CMB</a:t>
            </a:r>
            <a:r>
              <a:rPr lang="ja-JP" altLang="en-US">
                <a:latin typeface="+mn-ea"/>
              </a:rPr>
              <a:t>：すべての周波数に対して同じ寄与をもつ</a:t>
            </a:r>
            <a:endParaRPr lang="en-US" altLang="ja-JP" dirty="0">
              <a:latin typeface="+mn-ea"/>
            </a:endParaRPr>
          </a:p>
          <a:p>
            <a:endParaRPr lang="en-US" altLang="ja-JP" dirty="0">
              <a:latin typeface="+mn-ea"/>
            </a:endParaRPr>
          </a:p>
          <a:p>
            <a:r>
              <a:rPr lang="ja-JP" altLang="en-US">
                <a:latin typeface="+mn-ea"/>
              </a:rPr>
              <a:t>前景放射：強い周波数依存あり</a:t>
            </a:r>
            <a:endParaRPr lang="en-US" altLang="ja-JP" dirty="0">
              <a:latin typeface="+mn-ea"/>
            </a:endParaRPr>
          </a:p>
          <a:p>
            <a:endParaRPr lang="en-US" altLang="ja-JP" dirty="0">
              <a:latin typeface="+mn-ea"/>
            </a:endParaRPr>
          </a:p>
          <a:p>
            <a:r>
              <a:rPr lang="en-US" altLang="ja-JP" dirty="0">
                <a:latin typeface="+mn-ea"/>
              </a:rPr>
              <a:t>WMAP</a:t>
            </a:r>
            <a:r>
              <a:rPr lang="ja-JP" altLang="en-US">
                <a:latin typeface="+mn-ea"/>
              </a:rPr>
              <a:t>チームの前景・除去・制約の異なる</a:t>
            </a:r>
            <a:r>
              <a:rPr lang="en-US" altLang="ja-JP" dirty="0">
                <a:latin typeface="+mn-ea"/>
              </a:rPr>
              <a:t>3</a:t>
            </a:r>
            <a:r>
              <a:rPr lang="ja-JP" altLang="en-US">
                <a:latin typeface="+mn-ea"/>
              </a:rPr>
              <a:t>つの方法</a:t>
            </a:r>
            <a:endParaRPr lang="en-US" altLang="ja-JP" dirty="0">
              <a:latin typeface="+mn-ea"/>
            </a:endParaRPr>
          </a:p>
          <a:p>
            <a:endParaRPr lang="en-US" altLang="ja-JP" dirty="0">
              <a:latin typeface="+mn-ea"/>
            </a:endParaRPr>
          </a:p>
          <a:p>
            <a:r>
              <a:rPr lang="en-US" altLang="ja-JP" b="1" dirty="0">
                <a:latin typeface="+mn-ea"/>
              </a:rPr>
              <a:t>①ILCMAP</a:t>
            </a:r>
            <a:r>
              <a:rPr lang="ja-JP" altLang="en-US" b="1">
                <a:latin typeface="+mn-ea"/>
              </a:rPr>
              <a:t>の生成：</a:t>
            </a:r>
            <a:endParaRPr lang="en-US" altLang="ja-JP" b="1" dirty="0">
              <a:latin typeface="+mn-ea"/>
            </a:endParaRPr>
          </a:p>
          <a:p>
            <a:endParaRPr lang="en-US" altLang="ja-JP" dirty="0">
              <a:latin typeface="+mn-ea"/>
            </a:endParaRPr>
          </a:p>
          <a:p>
            <a:r>
              <a:rPr lang="ja-JP" altLang="en-US">
                <a:latin typeface="+mn-ea"/>
              </a:rPr>
              <a:t>５つの周波数マップに対して重みを作用し、分散が最小となるような重みを決定する</a:t>
            </a:r>
            <a:endParaRPr lang="en-US" altLang="ja-JP" dirty="0">
              <a:latin typeface="+mn-ea"/>
            </a:endParaRPr>
          </a:p>
          <a:p>
            <a:endParaRPr lang="en-US" altLang="ja-JP" dirty="0">
              <a:latin typeface="+mn-ea"/>
            </a:endParaRPr>
          </a:p>
          <a:p>
            <a:r>
              <a:rPr kumimoji="1" lang="en-US" altLang="ja-JP" dirty="0">
                <a:latin typeface="+mn-ea"/>
              </a:rPr>
              <a:t>(22.8, 33.0, 40.7, 60.8, 93.5 GHz) </a:t>
            </a:r>
            <a:r>
              <a:rPr kumimoji="1" lang="ja-JP" altLang="en-US">
                <a:latin typeface="+mn-ea"/>
              </a:rPr>
              <a:t>→</a:t>
            </a:r>
            <a:r>
              <a:rPr kumimoji="1" lang="en-US" altLang="ja-JP" dirty="0">
                <a:latin typeface="+mn-ea"/>
              </a:rPr>
              <a:t>(K, Ka, Q, V, W)</a:t>
            </a:r>
          </a:p>
          <a:p>
            <a:endParaRPr lang="en-US" altLang="ja-JP" dirty="0">
              <a:latin typeface="+mn-ea"/>
            </a:endParaRPr>
          </a:p>
          <a:p>
            <a:r>
              <a:rPr kumimoji="1" lang="ja-JP" altLang="en-US">
                <a:latin typeface="+mn-ea"/>
              </a:rPr>
              <a:t>前景スペクトルの変動の考慮　　　　宇宙を</a:t>
            </a:r>
            <a:r>
              <a:rPr kumimoji="1" lang="en-US" altLang="ja-JP" dirty="0">
                <a:latin typeface="+mn-ea"/>
              </a:rPr>
              <a:t>12</a:t>
            </a:r>
            <a:r>
              <a:rPr kumimoji="1" lang="ja-JP" altLang="en-US">
                <a:latin typeface="+mn-ea"/>
              </a:rPr>
              <a:t>分割　　　　最小分散基準　　　　重み決定</a:t>
            </a:r>
            <a:endParaRPr kumimoji="1" lang="en-US" altLang="ja-JP" dirty="0">
              <a:latin typeface="+mn-ea"/>
            </a:endParaRPr>
          </a:p>
          <a:p>
            <a:endParaRPr lang="en-US" altLang="ja-JP" dirty="0">
              <a:latin typeface="+mn-ea"/>
            </a:endParaRPr>
          </a:p>
          <a:p>
            <a:r>
              <a:rPr kumimoji="1" lang="ja-JP" altLang="en-US">
                <a:latin typeface="+mn-ea"/>
              </a:rPr>
              <a:t>（空間の不連続性により境界の平坦化が必要）</a:t>
            </a:r>
            <a:endParaRPr kumimoji="1" lang="en-US" altLang="ja-JP" dirty="0">
              <a:latin typeface="+mn-ea"/>
            </a:endParaRPr>
          </a:p>
          <a:p>
            <a:endParaRPr lang="en-US" altLang="ja-JP" dirty="0">
              <a:latin typeface="+mn-ea"/>
            </a:endParaRPr>
          </a:p>
          <a:p>
            <a:r>
              <a:rPr lang="ja-JP" altLang="en-US" b="1">
                <a:latin typeface="+mn-ea"/>
              </a:rPr>
              <a:t>利点：前景のモデルと検出器ノイズは仮定なし</a:t>
            </a:r>
            <a:endParaRPr kumimoji="1" lang="en-US" altLang="ja-JP" dirty="0">
              <a:latin typeface="+mn-ea"/>
            </a:endParaRPr>
          </a:p>
          <a:p>
            <a:endParaRPr lang="en-US" altLang="ja-JP" dirty="0">
              <a:latin typeface="+mn-ea"/>
            </a:endParaRPr>
          </a:p>
          <a:p>
            <a:endParaRPr lang="en-US" altLang="ja-JP" dirty="0">
              <a:latin typeface="+mn-ea"/>
            </a:endParaRPr>
          </a:p>
          <a:p>
            <a:endParaRPr lang="en-US" altLang="ja-JP" dirty="0">
              <a:latin typeface="+mn-ea"/>
            </a:endParaRPr>
          </a:p>
        </p:txBody>
      </p:sp>
      <p:sp>
        <p:nvSpPr>
          <p:cNvPr id="5" name="右矢印 4">
            <a:extLst>
              <a:ext uri="{FF2B5EF4-FFF2-40B4-BE49-F238E27FC236}">
                <a16:creationId xmlns:a16="http://schemas.microsoft.com/office/drawing/2014/main" id="{E228DA86-E44F-238F-1EBA-B626166D04E4}"/>
              </a:ext>
            </a:extLst>
          </p:cNvPr>
          <p:cNvSpPr/>
          <p:nvPr/>
        </p:nvSpPr>
        <p:spPr>
          <a:xfrm>
            <a:off x="3225114" y="4337221"/>
            <a:ext cx="605481" cy="407773"/>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a:extLst>
              <a:ext uri="{FF2B5EF4-FFF2-40B4-BE49-F238E27FC236}">
                <a16:creationId xmlns:a16="http://schemas.microsoft.com/office/drawing/2014/main" id="{8D52778B-E0B7-58BE-F7E7-50865DB49B8C}"/>
              </a:ext>
            </a:extLst>
          </p:cNvPr>
          <p:cNvSpPr/>
          <p:nvPr/>
        </p:nvSpPr>
        <p:spPr>
          <a:xfrm>
            <a:off x="5485225" y="4337220"/>
            <a:ext cx="605481" cy="407773"/>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A8A45AD9-6450-61CC-F5F8-8A09A066F746}"/>
              </a:ext>
            </a:extLst>
          </p:cNvPr>
          <p:cNvSpPr/>
          <p:nvPr/>
        </p:nvSpPr>
        <p:spPr>
          <a:xfrm>
            <a:off x="7755926" y="4337219"/>
            <a:ext cx="605481" cy="407773"/>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046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D924BB-C51C-0447-237A-9CED00CDF144}"/>
              </a:ext>
            </a:extLst>
          </p:cNvPr>
          <p:cNvSpPr txBox="1"/>
          <p:nvPr/>
        </p:nvSpPr>
        <p:spPr>
          <a:xfrm>
            <a:off x="0" y="0"/>
            <a:ext cx="11910633" cy="2031325"/>
          </a:xfrm>
          <a:prstGeom prst="rect">
            <a:avLst/>
          </a:prstGeom>
          <a:noFill/>
        </p:spPr>
        <p:txBody>
          <a:bodyPr wrap="none" rtlCol="0">
            <a:spAutoFit/>
          </a:bodyPr>
          <a:lstStyle/>
          <a:p>
            <a:r>
              <a:rPr lang="en-US" altLang="ja-JP" b="1" dirty="0">
                <a:latin typeface="+mn-ea"/>
              </a:rPr>
              <a:t>②</a:t>
            </a:r>
            <a:r>
              <a:rPr lang="ja-JP" altLang="en-US" b="1">
                <a:latin typeface="+mn-ea"/>
              </a:rPr>
              <a:t>最大エントロピー法（</a:t>
            </a:r>
            <a:r>
              <a:rPr lang="en-US" altLang="ja-JP" b="1" dirty="0">
                <a:latin typeface="+mn-ea"/>
              </a:rPr>
              <a:t>MEM</a:t>
            </a:r>
            <a:r>
              <a:rPr lang="ja-JP" altLang="en-US" b="1">
                <a:latin typeface="+mn-ea"/>
              </a:rPr>
              <a:t>）：</a:t>
            </a:r>
            <a:endParaRPr lang="en-US" altLang="ja-JP" b="1" dirty="0">
              <a:latin typeface="+mn-ea"/>
            </a:endParaRPr>
          </a:p>
          <a:p>
            <a:endParaRPr kumimoji="1" lang="en-US" altLang="ja-JP" dirty="0"/>
          </a:p>
          <a:p>
            <a:r>
              <a:rPr lang="ja-JP" altLang="en-US"/>
              <a:t>前景モデルを成分ごとに構築</a:t>
            </a:r>
            <a:endParaRPr lang="en-US" altLang="ja-JP" dirty="0"/>
          </a:p>
          <a:p>
            <a:endParaRPr kumimoji="1" lang="en-US" altLang="ja-JP" dirty="0"/>
          </a:p>
          <a:p>
            <a:r>
              <a:rPr lang="ja-JP" altLang="en-US" b="1"/>
              <a:t>利点：</a:t>
            </a:r>
            <a:r>
              <a:rPr lang="ja-JP" altLang="en-US"/>
              <a:t>シンクトロン放射、フリーフリー放射、ダスト放射をピクセルごとに周波数依存とともに再構築</a:t>
            </a:r>
            <a:endParaRPr lang="en-US" altLang="ja-JP" dirty="0"/>
          </a:p>
          <a:p>
            <a:endParaRPr kumimoji="1" lang="en-US" altLang="ja-JP" b="1" dirty="0"/>
          </a:p>
          <a:p>
            <a:r>
              <a:rPr kumimoji="1" lang="en-US" altLang="ja-JP" dirty="0"/>
              <a:t>ILC</a:t>
            </a:r>
            <a:r>
              <a:rPr kumimoji="1" lang="ja-JP" altLang="en-US"/>
              <a:t>のような方法　　　　前景が</a:t>
            </a:r>
            <a:r>
              <a:rPr kumimoji="1" lang="en-US" altLang="ja-JP" dirty="0"/>
              <a:t>CMB</a:t>
            </a:r>
            <a:r>
              <a:rPr kumimoji="1" lang="ja-JP" altLang="en-US"/>
              <a:t>に漏れ込む　　　複雑なノイズ性質　　　宇宙論的な解析には向いていない</a:t>
            </a:r>
            <a:endParaRPr kumimoji="1" lang="en-US" altLang="ja-JP" dirty="0"/>
          </a:p>
        </p:txBody>
      </p:sp>
      <p:sp>
        <p:nvSpPr>
          <p:cNvPr id="3" name="右矢印 2">
            <a:extLst>
              <a:ext uri="{FF2B5EF4-FFF2-40B4-BE49-F238E27FC236}">
                <a16:creationId xmlns:a16="http://schemas.microsoft.com/office/drawing/2014/main" id="{67225125-BBB3-13AC-A7B4-B0FBD167F7DE}"/>
              </a:ext>
            </a:extLst>
          </p:cNvPr>
          <p:cNvSpPr/>
          <p:nvPr/>
        </p:nvSpPr>
        <p:spPr>
          <a:xfrm>
            <a:off x="1915297" y="1594021"/>
            <a:ext cx="568411" cy="437304"/>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EB2663B9-5078-12A7-224D-0D5013BA23CF}"/>
              </a:ext>
            </a:extLst>
          </p:cNvPr>
          <p:cNvSpPr/>
          <p:nvPr/>
        </p:nvSpPr>
        <p:spPr>
          <a:xfrm>
            <a:off x="5117272" y="1585783"/>
            <a:ext cx="568411" cy="437304"/>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a:extLst>
              <a:ext uri="{FF2B5EF4-FFF2-40B4-BE49-F238E27FC236}">
                <a16:creationId xmlns:a16="http://schemas.microsoft.com/office/drawing/2014/main" id="{58ED5D2D-5DBC-5C2B-BF35-0886BBD26306}"/>
              </a:ext>
            </a:extLst>
          </p:cNvPr>
          <p:cNvSpPr/>
          <p:nvPr/>
        </p:nvSpPr>
        <p:spPr>
          <a:xfrm>
            <a:off x="7678269" y="1594021"/>
            <a:ext cx="568411" cy="437304"/>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E515236-EB50-F713-DC7A-FAEC1A4CAB61}"/>
              </a:ext>
            </a:extLst>
          </p:cNvPr>
          <p:cNvSpPr txBox="1"/>
          <p:nvPr/>
        </p:nvSpPr>
        <p:spPr>
          <a:xfrm>
            <a:off x="-1" y="2191963"/>
            <a:ext cx="12192001" cy="2031325"/>
          </a:xfrm>
          <a:prstGeom prst="rect">
            <a:avLst/>
          </a:prstGeom>
          <a:noFill/>
        </p:spPr>
        <p:txBody>
          <a:bodyPr wrap="square" rtlCol="0">
            <a:spAutoFit/>
          </a:bodyPr>
          <a:lstStyle/>
          <a:p>
            <a:r>
              <a:rPr lang="en-US" altLang="ja-JP" b="1" dirty="0">
                <a:latin typeface="+mn-ea"/>
              </a:rPr>
              <a:t>③</a:t>
            </a:r>
            <a:r>
              <a:rPr lang="ja-JP" altLang="en-US" b="1">
                <a:latin typeface="+mn-ea"/>
              </a:rPr>
              <a:t>テンプレート法：</a:t>
            </a:r>
            <a:endParaRPr lang="en-US" altLang="ja-JP" b="1" dirty="0">
              <a:latin typeface="+mn-ea"/>
            </a:endParaRPr>
          </a:p>
          <a:p>
            <a:endParaRPr lang="en-US" altLang="ja-JP" b="1" dirty="0">
              <a:latin typeface="+mn-ea"/>
            </a:endParaRPr>
          </a:p>
          <a:p>
            <a:r>
              <a:rPr lang="ja-JP" altLang="en-US">
                <a:latin typeface="+mn-ea"/>
              </a:rPr>
              <a:t>様々な物理成分の外部テンプレートを用いる（特定の成分が支配する周波数で行われた</a:t>
            </a:r>
            <a:r>
              <a:rPr lang="en-US" altLang="ja-JP" dirty="0">
                <a:latin typeface="+mn-ea"/>
              </a:rPr>
              <a:t>CMB</a:t>
            </a:r>
            <a:r>
              <a:rPr lang="ja-JP" altLang="en-US">
                <a:latin typeface="+mn-ea"/>
              </a:rPr>
              <a:t>以外の観測によって作られたマップ）</a:t>
            </a:r>
            <a:endParaRPr lang="en-US" altLang="ja-JP" dirty="0">
              <a:latin typeface="+mn-ea"/>
            </a:endParaRPr>
          </a:p>
          <a:p>
            <a:endParaRPr lang="en-US" altLang="ja-JP" b="1" dirty="0">
              <a:latin typeface="+mn-ea"/>
            </a:endParaRPr>
          </a:p>
          <a:p>
            <a:endParaRPr lang="en-US" altLang="ja-JP" dirty="0">
              <a:latin typeface="+mn-ea"/>
            </a:endParaRPr>
          </a:p>
          <a:p>
            <a:endParaRPr lang="en-US" altLang="ja-JP" b="1" dirty="0">
              <a:latin typeface="+mn-ea"/>
            </a:endParaRPr>
          </a:p>
        </p:txBody>
      </p:sp>
    </p:spTree>
    <p:extLst>
      <p:ext uri="{BB962C8B-B14F-4D97-AF65-F5344CB8AC3E}">
        <p14:creationId xmlns:p14="http://schemas.microsoft.com/office/powerpoint/2010/main" val="362096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5FC3E14-1504-B602-7D95-DB474656A7A2}"/>
              </a:ext>
            </a:extLst>
          </p:cNvPr>
          <p:cNvSpPr txBox="1"/>
          <p:nvPr/>
        </p:nvSpPr>
        <p:spPr>
          <a:xfrm>
            <a:off x="0" y="0"/>
            <a:ext cx="11335154" cy="369332"/>
          </a:xfrm>
          <a:prstGeom prst="rect">
            <a:avLst/>
          </a:prstGeom>
          <a:noFill/>
        </p:spPr>
        <p:txBody>
          <a:bodyPr wrap="none" rtlCol="0">
            <a:spAutoFit/>
          </a:bodyPr>
          <a:lstStyle/>
          <a:p>
            <a:r>
              <a:rPr kumimoji="1" lang="ja-JP" altLang="en-US" b="1"/>
              <a:t>この論文の目的　</a:t>
            </a:r>
            <a:r>
              <a:rPr kumimoji="1" lang="ja-JP" altLang="en-US"/>
              <a:t>：　</a:t>
            </a:r>
            <a:r>
              <a:rPr kumimoji="1" lang="en-US" altLang="ja-JP" dirty="0"/>
              <a:t>ILC</a:t>
            </a:r>
            <a:r>
              <a:rPr kumimoji="1" lang="ja-JP" altLang="en-US"/>
              <a:t>法の重みをラグランジュ未定乗数法によって求め（</a:t>
            </a:r>
            <a:r>
              <a:rPr kumimoji="1" lang="en-US" altLang="ja-JP" dirty="0"/>
              <a:t>LILC</a:t>
            </a:r>
            <a:r>
              <a:rPr kumimoji="1" lang="ja-JP" altLang="en-US"/>
              <a:t>法）、</a:t>
            </a:r>
            <a:r>
              <a:rPr kumimoji="1" lang="en-US" altLang="ja-JP" dirty="0"/>
              <a:t>ILC</a:t>
            </a:r>
            <a:r>
              <a:rPr kumimoji="1" lang="ja-JP" altLang="en-US"/>
              <a:t>法を検証する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7B01ED6-02C8-69BD-8801-04E15A9DF3EF}"/>
                  </a:ext>
                </a:extLst>
              </p:cNvPr>
              <p:cNvSpPr txBox="1"/>
              <p:nvPr/>
            </p:nvSpPr>
            <p:spPr>
              <a:xfrm>
                <a:off x="0" y="693348"/>
                <a:ext cx="12192000" cy="6186309"/>
              </a:xfrm>
              <a:prstGeom prst="rect">
                <a:avLst/>
              </a:prstGeom>
              <a:noFill/>
            </p:spPr>
            <p:txBody>
              <a:bodyPr wrap="square" rtlCol="0">
                <a:spAutoFit/>
              </a:bodyPr>
              <a:lstStyle/>
              <a:p>
                <a:r>
                  <a:rPr lang="en-US" altLang="ja-JP" b="1" dirty="0"/>
                  <a:t>LILC</a:t>
                </a:r>
                <a:r>
                  <a:rPr lang="ja-JP" altLang="en-US" b="1"/>
                  <a:t>法</a:t>
                </a:r>
                <a:r>
                  <a:rPr kumimoji="1" lang="ja-JP" altLang="en-US" b="1"/>
                  <a:t>：</a:t>
                </a:r>
                <a:endParaRPr kumimoji="1" lang="en-US" altLang="ja-JP" b="1" dirty="0"/>
              </a:p>
              <a:p>
                <a:endParaRPr lang="en-US" altLang="ja-JP" b="1" dirty="0"/>
              </a:p>
              <a:p>
                <a:r>
                  <a:rPr kumimoji="1" lang="ja-JP" altLang="en-US"/>
                  <a:t>異なる周波数</a:t>
                </a:r>
                <a:r>
                  <a:rPr lang="ja-JP" altLang="en-US"/>
                  <a:t>で観測された</a:t>
                </a:r>
                <a14:m>
                  <m:oMath xmlns:m="http://schemas.openxmlformats.org/officeDocument/2006/math">
                    <m:r>
                      <a:rPr lang="en-US" altLang="ja-JP" b="0" i="1" smtClean="0">
                        <a:latin typeface="Cambria Math" panose="02040503050406030204" pitchFamily="18" charset="0"/>
                      </a:rPr>
                      <m:t>𝑘</m:t>
                    </m:r>
                  </m:oMath>
                </a14:m>
                <a:r>
                  <a:rPr kumimoji="1" lang="ja-JP" altLang="en-US"/>
                  <a:t>個のマップ</a:t>
                </a:r>
                <a:r>
                  <a:rPr kumimoji="1" lang="en-US" altLang="ja-JP" dirty="0"/>
                  <a:t>(</a:t>
                </a:r>
                <a:r>
                  <a:rPr kumimoji="1" lang="ja-JP" altLang="en-US"/>
                  <a:t>ビーム同一</a:t>
                </a:r>
                <a:r>
                  <a:rPr kumimoji="1" lang="en-US" altLang="ja-JP" dirty="0"/>
                  <a:t>)</a:t>
                </a:r>
                <a:r>
                  <a:rPr kumimoji="1" lang="ja-JP" altLang="en-US"/>
                  <a:t>は以下のように表される</a:t>
                </a:r>
                <a:endParaRPr kumimoji="1" lang="en-US" altLang="ja-JP" dirty="0"/>
              </a:p>
              <a:p>
                <a:endParaRPr lang="en-US" altLang="ja-JP" dirty="0"/>
              </a:p>
              <a:p>
                <a:r>
                  <a:rPr lang="ja-JP" altLang="en-US"/>
                  <a:t>　　　　　　　　　　　　　　（熱力学温度）</a:t>
                </a:r>
                <a:endParaRPr lang="en-US" altLang="ja-JP" dirty="0"/>
              </a:p>
              <a:p>
                <a:r>
                  <a:rPr kumimoji="1" lang="ja-JP" altLang="en-US"/>
                  <a:t>　　　　　　　　　　</a:t>
                </a:r>
                <a:endParaRPr kumimoji="1" lang="en-US" altLang="ja-JP" dirty="0"/>
              </a:p>
              <a:p>
                <a:endParaRPr lang="en-US" altLang="ja-JP" dirty="0"/>
              </a:p>
              <a:p>
                <a:r>
                  <a:rPr kumimoji="1" lang="ja-JP" altLang="en-US"/>
                  <a:t>　　　　　　　　　誓約条件</a:t>
                </a:r>
                <a:endParaRPr kumimoji="1" lang="en-US" altLang="ja-JP" dirty="0"/>
              </a:p>
              <a:p>
                <a:endParaRPr lang="en-US" altLang="ja-JP" dirty="0"/>
              </a:p>
              <a:p>
                <a:endParaRPr kumimoji="1" lang="en-US" altLang="ja-JP" dirty="0"/>
              </a:p>
              <a:p>
                <a:r>
                  <a:rPr lang="ja-JP" altLang="en-US"/>
                  <a:t>誓約条件とマップの式より</a:t>
                </a:r>
                <a:endParaRPr lang="en-US" altLang="ja-JP" dirty="0"/>
              </a:p>
              <a:p>
                <a:endParaRPr kumimoji="1" lang="en-US" altLang="ja-JP" dirty="0"/>
              </a:p>
              <a:p>
                <a:endParaRPr lang="en-US" altLang="ja-JP" dirty="0"/>
              </a:p>
              <a:p>
                <a:endParaRPr lang="en-US" altLang="ja-JP" dirty="0"/>
              </a:p>
              <a:p>
                <a:endParaRPr lang="en-US" altLang="ja-JP" dirty="0"/>
              </a:p>
              <a:p>
                <a:r>
                  <a:rPr lang="en-US" altLang="ja-JP" dirty="0"/>
                  <a:t>CMB</a:t>
                </a:r>
                <a:r>
                  <a:rPr lang="ja-JP" altLang="en-US"/>
                  <a:t>信号は周波数に対して一定、</a:t>
                </a:r>
                <a:r>
                  <a:rPr lang="en-US" altLang="ja-JP" dirty="0"/>
                  <a:t>k-1</a:t>
                </a:r>
                <a:r>
                  <a:rPr lang="ja-JP" altLang="en-US"/>
                  <a:t>個の重みは残差の影響を最小にする。　　　</a:t>
                </a:r>
                <a:r>
                  <a:rPr lang="en-US" altLang="ja-JP" dirty="0"/>
                  <a:t>T</a:t>
                </a:r>
                <a:r>
                  <a:rPr lang="ja-JP" altLang="en-US"/>
                  <a:t>の分散を考える。</a:t>
                </a:r>
                <a:endParaRPr lang="en-US" altLang="ja-JP" dirty="0"/>
              </a:p>
              <a:p>
                <a:endParaRPr lang="en-US" altLang="ja-JP" dirty="0"/>
              </a:p>
              <a:p>
                <a:r>
                  <a:rPr lang="ja-JP" altLang="en-US"/>
                  <a:t>かつ</a:t>
                </a:r>
                <a:r>
                  <a:rPr lang="en-US" altLang="ja-JP" dirty="0"/>
                  <a:t>CMB</a:t>
                </a:r>
                <a:r>
                  <a:rPr lang="ja-JP" altLang="en-US"/>
                  <a:t>がフォアグラウンドと検出器ノイズから独立と仮定</a:t>
                </a:r>
                <a:endParaRPr lang="en-US" altLang="ja-JP" dirty="0"/>
              </a:p>
              <a:p>
                <a:endParaRPr kumimoji="1" lang="en-US" altLang="ja-JP" dirty="0"/>
              </a:p>
              <a:p>
                <a:endParaRPr kumimoji="1" lang="en-US" altLang="ja-JP" dirty="0"/>
              </a:p>
              <a:p>
                <a:endParaRPr lang="en-US" altLang="ja-JP" dirty="0"/>
              </a:p>
              <a:p>
                <a:endParaRPr lang="en-US" altLang="ja-JP" dirty="0"/>
              </a:p>
            </p:txBody>
          </p:sp>
        </mc:Choice>
        <mc:Fallback xmlns="">
          <p:sp>
            <p:nvSpPr>
              <p:cNvPr id="4" name="テキスト ボックス 3">
                <a:extLst>
                  <a:ext uri="{FF2B5EF4-FFF2-40B4-BE49-F238E27FC236}">
                    <a16:creationId xmlns:a16="http://schemas.microsoft.com/office/drawing/2014/main" id="{D7B01ED6-02C8-69BD-8801-04E15A9DF3EF}"/>
                  </a:ext>
                </a:extLst>
              </p:cNvPr>
              <p:cNvSpPr txBox="1">
                <a:spLocks noRot="1" noChangeAspect="1" noMove="1" noResize="1" noEditPoints="1" noAdjustHandles="1" noChangeArrowheads="1" noChangeShapeType="1" noTextEdit="1"/>
              </p:cNvSpPr>
              <p:nvPr/>
            </p:nvSpPr>
            <p:spPr>
              <a:xfrm>
                <a:off x="0" y="693348"/>
                <a:ext cx="12192000" cy="6186309"/>
              </a:xfrm>
              <a:prstGeom prst="rect">
                <a:avLst/>
              </a:prstGeom>
              <a:blipFill>
                <a:blip r:embed="rId2"/>
                <a:stretch>
                  <a:fillRect l="-416" t="-410"/>
                </a:stretch>
              </a:blipFill>
            </p:spPr>
            <p:txBody>
              <a:bodyPr/>
              <a:lstStyle/>
              <a:p>
                <a:r>
                  <a:rPr lang="ja-JP" altLang="en-US">
                    <a:noFill/>
                  </a:rPr>
                  <a:t> </a:t>
                </a:r>
              </a:p>
            </p:txBody>
          </p:sp>
        </mc:Fallback>
      </mc:AlternateContent>
      <p:pic>
        <p:nvPicPr>
          <p:cNvPr id="6" name="図 5" descr="概略図 が含まれている画像&#10;&#10;自動的に生成された説明">
            <a:extLst>
              <a:ext uri="{FF2B5EF4-FFF2-40B4-BE49-F238E27FC236}">
                <a16:creationId xmlns:a16="http://schemas.microsoft.com/office/drawing/2014/main" id="{541AB2BD-FBD9-18B0-7B9F-A02F5794C691}"/>
              </a:ext>
            </a:extLst>
          </p:cNvPr>
          <p:cNvPicPr>
            <a:picLocks noChangeAspect="1"/>
          </p:cNvPicPr>
          <p:nvPr/>
        </p:nvPicPr>
        <p:blipFill>
          <a:blip r:embed="rId3"/>
          <a:stretch>
            <a:fillRect/>
          </a:stretch>
        </p:blipFill>
        <p:spPr>
          <a:xfrm>
            <a:off x="8066" y="2356204"/>
            <a:ext cx="1968500" cy="876300"/>
          </a:xfrm>
          <a:prstGeom prst="rect">
            <a:avLst/>
          </a:prstGeom>
        </p:spPr>
      </p:pic>
      <p:pic>
        <p:nvPicPr>
          <p:cNvPr id="8" name="図 7" descr="ダイアグラム&#10;&#10;中程度の精度で自動的に生成された説明">
            <a:extLst>
              <a:ext uri="{FF2B5EF4-FFF2-40B4-BE49-F238E27FC236}">
                <a16:creationId xmlns:a16="http://schemas.microsoft.com/office/drawing/2014/main" id="{BE708D81-B694-1D60-29FD-EF9635B7EF8B}"/>
              </a:ext>
            </a:extLst>
          </p:cNvPr>
          <p:cNvPicPr>
            <a:picLocks noChangeAspect="1"/>
          </p:cNvPicPr>
          <p:nvPr/>
        </p:nvPicPr>
        <p:blipFill>
          <a:blip r:embed="rId4"/>
          <a:stretch>
            <a:fillRect/>
          </a:stretch>
        </p:blipFill>
        <p:spPr>
          <a:xfrm>
            <a:off x="3221679" y="2381604"/>
            <a:ext cx="1473200" cy="850900"/>
          </a:xfrm>
          <a:prstGeom prst="rect">
            <a:avLst/>
          </a:prstGeom>
        </p:spPr>
      </p:pic>
      <p:pic>
        <p:nvPicPr>
          <p:cNvPr id="10" name="図 9" descr="ダイアグラム, 概略図&#10;&#10;自動的に生成された説明">
            <a:extLst>
              <a:ext uri="{FF2B5EF4-FFF2-40B4-BE49-F238E27FC236}">
                <a16:creationId xmlns:a16="http://schemas.microsoft.com/office/drawing/2014/main" id="{96DFAC63-5B48-1B77-F522-A4D9A096D2ED}"/>
              </a:ext>
            </a:extLst>
          </p:cNvPr>
          <p:cNvPicPr>
            <a:picLocks noChangeAspect="1"/>
          </p:cNvPicPr>
          <p:nvPr/>
        </p:nvPicPr>
        <p:blipFill>
          <a:blip r:embed="rId5"/>
          <a:stretch>
            <a:fillRect/>
          </a:stretch>
        </p:blipFill>
        <p:spPr>
          <a:xfrm>
            <a:off x="0" y="3867618"/>
            <a:ext cx="3556000" cy="787400"/>
          </a:xfrm>
          <a:prstGeom prst="rect">
            <a:avLst/>
          </a:prstGeom>
        </p:spPr>
      </p:pic>
      <p:pic>
        <p:nvPicPr>
          <p:cNvPr id="12" name="図 11" descr="ダイアグラム&#10;&#10;自動的に生成された説明">
            <a:extLst>
              <a:ext uri="{FF2B5EF4-FFF2-40B4-BE49-F238E27FC236}">
                <a16:creationId xmlns:a16="http://schemas.microsoft.com/office/drawing/2014/main" id="{57034373-F5F4-BBC0-AE22-2D42C9375BFA}"/>
              </a:ext>
            </a:extLst>
          </p:cNvPr>
          <p:cNvPicPr>
            <a:picLocks noChangeAspect="1"/>
          </p:cNvPicPr>
          <p:nvPr/>
        </p:nvPicPr>
        <p:blipFill>
          <a:blip r:embed="rId6"/>
          <a:stretch>
            <a:fillRect/>
          </a:stretch>
        </p:blipFill>
        <p:spPr>
          <a:xfrm>
            <a:off x="0" y="5871764"/>
            <a:ext cx="5092700" cy="723900"/>
          </a:xfrm>
          <a:prstGeom prst="rect">
            <a:avLst/>
          </a:prstGeom>
        </p:spPr>
      </p:pic>
      <p:pic>
        <p:nvPicPr>
          <p:cNvPr id="14" name="図 13">
            <a:extLst>
              <a:ext uri="{FF2B5EF4-FFF2-40B4-BE49-F238E27FC236}">
                <a16:creationId xmlns:a16="http://schemas.microsoft.com/office/drawing/2014/main" id="{42F135A6-206F-8D1E-CB4D-5813A3CC6D89}"/>
              </a:ext>
            </a:extLst>
          </p:cNvPr>
          <p:cNvPicPr>
            <a:picLocks noChangeAspect="1"/>
          </p:cNvPicPr>
          <p:nvPr/>
        </p:nvPicPr>
        <p:blipFill>
          <a:blip r:embed="rId7"/>
          <a:stretch>
            <a:fillRect/>
          </a:stretch>
        </p:blipFill>
        <p:spPr>
          <a:xfrm>
            <a:off x="233403" y="1847383"/>
            <a:ext cx="889000" cy="266700"/>
          </a:xfrm>
          <a:prstGeom prst="rect">
            <a:avLst/>
          </a:prstGeom>
        </p:spPr>
      </p:pic>
      <p:pic>
        <p:nvPicPr>
          <p:cNvPr id="16" name="図 15">
            <a:extLst>
              <a:ext uri="{FF2B5EF4-FFF2-40B4-BE49-F238E27FC236}">
                <a16:creationId xmlns:a16="http://schemas.microsoft.com/office/drawing/2014/main" id="{3BD3ECAB-BAB8-5A7D-7000-E334789C62F9}"/>
              </a:ext>
            </a:extLst>
          </p:cNvPr>
          <p:cNvPicPr>
            <a:picLocks noChangeAspect="1"/>
          </p:cNvPicPr>
          <p:nvPr/>
        </p:nvPicPr>
        <p:blipFill rotWithShape="1">
          <a:blip r:embed="rId8"/>
          <a:srcRect b="8696"/>
          <a:stretch/>
        </p:blipFill>
        <p:spPr>
          <a:xfrm>
            <a:off x="1138879" y="1847382"/>
            <a:ext cx="2082800" cy="266701"/>
          </a:xfrm>
          <a:prstGeom prst="rect">
            <a:avLst/>
          </a:prstGeom>
        </p:spPr>
      </p:pic>
      <p:sp>
        <p:nvSpPr>
          <p:cNvPr id="17" name="右矢印 16">
            <a:extLst>
              <a:ext uri="{FF2B5EF4-FFF2-40B4-BE49-F238E27FC236}">
                <a16:creationId xmlns:a16="http://schemas.microsoft.com/office/drawing/2014/main" id="{E4ACB5FB-BB11-1810-42B8-2082E6A03E25}"/>
              </a:ext>
            </a:extLst>
          </p:cNvPr>
          <p:cNvSpPr/>
          <p:nvPr/>
        </p:nvSpPr>
        <p:spPr>
          <a:xfrm>
            <a:off x="7784757" y="4757352"/>
            <a:ext cx="58076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19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時計 が含まれている画像&#10;&#10;自動的に生成された説明">
            <a:extLst>
              <a:ext uri="{FF2B5EF4-FFF2-40B4-BE49-F238E27FC236}">
                <a16:creationId xmlns:a16="http://schemas.microsoft.com/office/drawing/2014/main" id="{62437126-77A4-3425-6CC4-22165EE8E291}"/>
              </a:ext>
            </a:extLst>
          </p:cNvPr>
          <p:cNvPicPr>
            <a:picLocks noChangeAspect="1"/>
          </p:cNvPicPr>
          <p:nvPr/>
        </p:nvPicPr>
        <p:blipFill>
          <a:blip r:embed="rId2"/>
          <a:stretch>
            <a:fillRect/>
          </a:stretch>
        </p:blipFill>
        <p:spPr>
          <a:xfrm>
            <a:off x="0" y="369332"/>
            <a:ext cx="2336800" cy="838200"/>
          </a:xfrm>
          <a:prstGeom prst="rect">
            <a:avLst/>
          </a:prstGeom>
        </p:spPr>
      </p:pic>
      <p:sp>
        <p:nvSpPr>
          <p:cNvPr id="4" name="テキスト ボックス 3">
            <a:extLst>
              <a:ext uri="{FF2B5EF4-FFF2-40B4-BE49-F238E27FC236}">
                <a16:creationId xmlns:a16="http://schemas.microsoft.com/office/drawing/2014/main" id="{A77E3293-4787-3BC8-19E9-06D5F99CA9E9}"/>
              </a:ext>
            </a:extLst>
          </p:cNvPr>
          <p:cNvSpPr txBox="1"/>
          <p:nvPr/>
        </p:nvSpPr>
        <p:spPr>
          <a:xfrm>
            <a:off x="0" y="0"/>
            <a:ext cx="5955476" cy="369332"/>
          </a:xfrm>
          <a:prstGeom prst="rect">
            <a:avLst/>
          </a:prstGeom>
          <a:noFill/>
        </p:spPr>
        <p:txBody>
          <a:bodyPr wrap="none" rtlCol="0">
            <a:spAutoFit/>
          </a:bodyPr>
          <a:lstStyle/>
          <a:p>
            <a:r>
              <a:rPr kumimoji="1" lang="ja-JP" altLang="en-US"/>
              <a:t>ラグランジュ未定乗数法により、重みを求める方程式は</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8722A49-512D-DC56-A72F-5977EA5FD7E1}"/>
                  </a:ext>
                </a:extLst>
              </p:cNvPr>
              <p:cNvSpPr txBox="1"/>
              <p:nvPr/>
            </p:nvSpPr>
            <p:spPr>
              <a:xfrm>
                <a:off x="6678964" y="18542"/>
                <a:ext cx="2680414" cy="923330"/>
              </a:xfrm>
              <a:prstGeom prst="rect">
                <a:avLst/>
              </a:prstGeom>
              <a:noFill/>
            </p:spPr>
            <p:txBody>
              <a:bodyPr wrap="none" rtlCol="0">
                <a:spAutoFit/>
              </a:bodyPr>
              <a:lstStyle/>
              <a:p>
                <a:r>
                  <a:rPr lang="en-US" altLang="ja-JP" dirty="0"/>
                  <a:t>λ</a:t>
                </a:r>
                <a:r>
                  <a:rPr lang="ja-JP" altLang="en-US"/>
                  <a:t>：</a:t>
                </a:r>
                <a:r>
                  <a:rPr kumimoji="1" lang="ja-JP" altLang="en-US"/>
                  <a:t>任意の定数</a:t>
                </a:r>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d>
                      </m:e>
                      <m:sup>
                        <m:r>
                          <a:rPr kumimoji="1" lang="en-US" altLang="ja-JP" b="0" i="1" smtClean="0">
                            <a:latin typeface="Cambria Math" panose="02040503050406030204" pitchFamily="18" charset="0"/>
                          </a:rPr>
                          <m:t>𝑇</m:t>
                        </m:r>
                      </m:sup>
                    </m:sSup>
                  </m:oMath>
                </a14:m>
                <a:r>
                  <a:rPr kumimoji="1" lang="ja-JP" altLang="en-US"/>
                  <a:t>：重み</a:t>
                </a:r>
              </a:p>
            </p:txBody>
          </p:sp>
        </mc:Choice>
        <mc:Fallback xmlns="">
          <p:sp>
            <p:nvSpPr>
              <p:cNvPr id="6" name="テキスト ボックス 5">
                <a:extLst>
                  <a:ext uri="{FF2B5EF4-FFF2-40B4-BE49-F238E27FC236}">
                    <a16:creationId xmlns:a16="http://schemas.microsoft.com/office/drawing/2014/main" id="{48722A49-512D-DC56-A72F-5977EA5FD7E1}"/>
                  </a:ext>
                </a:extLst>
              </p:cNvPr>
              <p:cNvSpPr txBox="1">
                <a:spLocks noRot="1" noChangeAspect="1" noMove="1" noResize="1" noEditPoints="1" noAdjustHandles="1" noChangeArrowheads="1" noChangeShapeType="1" noTextEdit="1"/>
              </p:cNvSpPr>
              <p:nvPr/>
            </p:nvSpPr>
            <p:spPr>
              <a:xfrm>
                <a:off x="6678964" y="18542"/>
                <a:ext cx="2680414" cy="923330"/>
              </a:xfrm>
              <a:prstGeom prst="rect">
                <a:avLst/>
              </a:prstGeom>
              <a:blipFill>
                <a:blip r:embed="rId3"/>
                <a:stretch>
                  <a:fillRect l="-2370" t="-2703" r="-948" b="-9459"/>
                </a:stretch>
              </a:blipFill>
            </p:spPr>
            <p:txBody>
              <a:bodyPr/>
              <a:lstStyle/>
              <a:p>
                <a:r>
                  <a:rPr lang="ja-JP" altLang="en-US">
                    <a:noFill/>
                  </a:rPr>
                  <a:t> </a:t>
                </a:r>
              </a:p>
            </p:txBody>
          </p:sp>
        </mc:Fallback>
      </mc:AlternateContent>
      <p:pic>
        <p:nvPicPr>
          <p:cNvPr id="8" name="図 7" descr="ダイアグラム&#10;&#10;中程度の精度で自動的に生成された説明">
            <a:extLst>
              <a:ext uri="{FF2B5EF4-FFF2-40B4-BE49-F238E27FC236}">
                <a16:creationId xmlns:a16="http://schemas.microsoft.com/office/drawing/2014/main" id="{3B90DB90-7C9A-AD0C-536C-6A82E3B463E1}"/>
              </a:ext>
            </a:extLst>
          </p:cNvPr>
          <p:cNvPicPr>
            <a:picLocks noChangeAspect="1"/>
          </p:cNvPicPr>
          <p:nvPr/>
        </p:nvPicPr>
        <p:blipFill>
          <a:blip r:embed="rId4"/>
          <a:stretch>
            <a:fillRect/>
          </a:stretch>
        </p:blipFill>
        <p:spPr>
          <a:xfrm>
            <a:off x="6678964" y="1409530"/>
            <a:ext cx="5435600" cy="787400"/>
          </a:xfrm>
          <a:prstGeom prst="rect">
            <a:avLst/>
          </a:prstGeom>
        </p:spPr>
      </p:pic>
      <p:pic>
        <p:nvPicPr>
          <p:cNvPr id="10" name="図 9" descr="テキスト&#10;&#10;中程度の精度で自動的に生成された説明">
            <a:extLst>
              <a:ext uri="{FF2B5EF4-FFF2-40B4-BE49-F238E27FC236}">
                <a16:creationId xmlns:a16="http://schemas.microsoft.com/office/drawing/2014/main" id="{73AAC37B-698A-1B95-16B6-6A4CB1E4C230}"/>
              </a:ext>
            </a:extLst>
          </p:cNvPr>
          <p:cNvPicPr>
            <a:picLocks noChangeAspect="1"/>
          </p:cNvPicPr>
          <p:nvPr/>
        </p:nvPicPr>
        <p:blipFill>
          <a:blip r:embed="rId5"/>
          <a:stretch>
            <a:fillRect/>
          </a:stretch>
        </p:blipFill>
        <p:spPr>
          <a:xfrm>
            <a:off x="3060288" y="315104"/>
            <a:ext cx="2171700" cy="977900"/>
          </a:xfrm>
          <a:prstGeom prst="rect">
            <a:avLst/>
          </a:prstGeom>
        </p:spPr>
      </p:pic>
      <p:sp>
        <p:nvSpPr>
          <p:cNvPr id="11" name="右矢印 10">
            <a:extLst>
              <a:ext uri="{FF2B5EF4-FFF2-40B4-BE49-F238E27FC236}">
                <a16:creationId xmlns:a16="http://schemas.microsoft.com/office/drawing/2014/main" id="{6DDAC60B-1085-5A50-BB55-760393BFF1A9}"/>
              </a:ext>
            </a:extLst>
          </p:cNvPr>
          <p:cNvSpPr/>
          <p:nvPr/>
        </p:nvSpPr>
        <p:spPr>
          <a:xfrm>
            <a:off x="2407062" y="561738"/>
            <a:ext cx="72348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73B4177-B61F-1BF3-2F40-2745FFA1FFC8}"/>
              </a:ext>
            </a:extLst>
          </p:cNvPr>
          <p:cNvSpPr txBox="1"/>
          <p:nvPr/>
        </p:nvSpPr>
        <p:spPr>
          <a:xfrm>
            <a:off x="6678964" y="1046370"/>
            <a:ext cx="2492990" cy="369332"/>
          </a:xfrm>
          <a:prstGeom prst="rect">
            <a:avLst/>
          </a:prstGeom>
          <a:noFill/>
        </p:spPr>
        <p:txBody>
          <a:bodyPr wrap="none" rtlCol="0">
            <a:spAutoFit/>
          </a:bodyPr>
          <a:lstStyle/>
          <a:p>
            <a:r>
              <a:rPr kumimoji="1" lang="ja-JP" altLang="en-US"/>
              <a:t>マップ間の共分散行列</a:t>
            </a:r>
          </a:p>
        </p:txBody>
      </p:sp>
      <p:sp>
        <p:nvSpPr>
          <p:cNvPr id="13" name="テキスト ボックス 12">
            <a:extLst>
              <a:ext uri="{FF2B5EF4-FFF2-40B4-BE49-F238E27FC236}">
                <a16:creationId xmlns:a16="http://schemas.microsoft.com/office/drawing/2014/main" id="{AA7D3CE5-A868-5E37-0831-C920712BADCD}"/>
              </a:ext>
            </a:extLst>
          </p:cNvPr>
          <p:cNvSpPr txBox="1"/>
          <p:nvPr/>
        </p:nvSpPr>
        <p:spPr>
          <a:xfrm>
            <a:off x="0" y="3429000"/>
            <a:ext cx="1800493" cy="369332"/>
          </a:xfrm>
          <a:prstGeom prst="rect">
            <a:avLst/>
          </a:prstGeom>
          <a:noFill/>
        </p:spPr>
        <p:txBody>
          <a:bodyPr wrap="none" rtlCol="0">
            <a:spAutoFit/>
          </a:bodyPr>
          <a:lstStyle/>
          <a:p>
            <a:r>
              <a:rPr kumimoji="1" lang="ja-JP" altLang="en-US"/>
              <a:t>前景の空間変動</a:t>
            </a:r>
          </a:p>
        </p:txBody>
      </p:sp>
      <p:sp>
        <p:nvSpPr>
          <p:cNvPr id="15" name="テキスト ボックス 14">
            <a:extLst>
              <a:ext uri="{FF2B5EF4-FFF2-40B4-BE49-F238E27FC236}">
                <a16:creationId xmlns:a16="http://schemas.microsoft.com/office/drawing/2014/main" id="{1EFDF5C5-DEA3-8892-7FEF-DF5C75DBA020}"/>
              </a:ext>
            </a:extLst>
          </p:cNvPr>
          <p:cNvSpPr txBox="1"/>
          <p:nvPr/>
        </p:nvSpPr>
        <p:spPr>
          <a:xfrm>
            <a:off x="2465521" y="3429000"/>
            <a:ext cx="3647152" cy="369332"/>
          </a:xfrm>
          <a:prstGeom prst="rect">
            <a:avLst/>
          </a:prstGeom>
          <a:noFill/>
        </p:spPr>
        <p:txBody>
          <a:bodyPr wrap="none" rtlCol="0">
            <a:spAutoFit/>
          </a:bodyPr>
          <a:lstStyle/>
          <a:p>
            <a:r>
              <a:rPr kumimoji="1" lang="ja-JP" altLang="en-US"/>
              <a:t>空の領域を不連続なパッチに分割</a:t>
            </a:r>
          </a:p>
        </p:txBody>
      </p:sp>
      <p:sp>
        <p:nvSpPr>
          <p:cNvPr id="16" name="右矢印 15">
            <a:extLst>
              <a:ext uri="{FF2B5EF4-FFF2-40B4-BE49-F238E27FC236}">
                <a16:creationId xmlns:a16="http://schemas.microsoft.com/office/drawing/2014/main" id="{C660B90A-C72D-163A-69A2-49D20E796417}"/>
              </a:ext>
            </a:extLst>
          </p:cNvPr>
          <p:cNvSpPr/>
          <p:nvPr/>
        </p:nvSpPr>
        <p:spPr>
          <a:xfrm>
            <a:off x="1742033" y="3371350"/>
            <a:ext cx="72348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endParaRPr kumimoji="1" lang="ja-JP" altLang="en-US"/>
          </a:p>
        </p:txBody>
      </p:sp>
      <p:sp>
        <p:nvSpPr>
          <p:cNvPr id="17" name="右矢印 16">
            <a:extLst>
              <a:ext uri="{FF2B5EF4-FFF2-40B4-BE49-F238E27FC236}">
                <a16:creationId xmlns:a16="http://schemas.microsoft.com/office/drawing/2014/main" id="{E20415DD-F809-2069-5C96-3B66C553BB58}"/>
              </a:ext>
            </a:extLst>
          </p:cNvPr>
          <p:cNvSpPr/>
          <p:nvPr/>
        </p:nvSpPr>
        <p:spPr>
          <a:xfrm>
            <a:off x="6130565" y="3352321"/>
            <a:ext cx="72348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1A2E23F-2D86-57F2-8F08-FDC12946000F}"/>
              </a:ext>
            </a:extLst>
          </p:cNvPr>
          <p:cNvSpPr txBox="1"/>
          <p:nvPr/>
        </p:nvSpPr>
        <p:spPr>
          <a:xfrm>
            <a:off x="6871945" y="3409971"/>
            <a:ext cx="3185487" cy="369332"/>
          </a:xfrm>
          <a:prstGeom prst="rect">
            <a:avLst/>
          </a:prstGeom>
          <a:noFill/>
        </p:spPr>
        <p:txBody>
          <a:bodyPr wrap="none" rtlCol="0">
            <a:spAutoFit/>
          </a:bodyPr>
          <a:lstStyle/>
          <a:p>
            <a:r>
              <a:rPr kumimoji="1" lang="ja-JP" altLang="en-US"/>
              <a:t>各領域に対して独立した重み</a:t>
            </a:r>
          </a:p>
        </p:txBody>
      </p:sp>
      <p:sp>
        <p:nvSpPr>
          <p:cNvPr id="19" name="テキスト ボックス 18">
            <a:extLst>
              <a:ext uri="{FF2B5EF4-FFF2-40B4-BE49-F238E27FC236}">
                <a16:creationId xmlns:a16="http://schemas.microsoft.com/office/drawing/2014/main" id="{AF0830E9-4869-A85D-A4FF-A92B986C245A}"/>
              </a:ext>
            </a:extLst>
          </p:cNvPr>
          <p:cNvSpPr txBox="1"/>
          <p:nvPr/>
        </p:nvSpPr>
        <p:spPr>
          <a:xfrm>
            <a:off x="2012802" y="3808824"/>
            <a:ext cx="4570482" cy="369332"/>
          </a:xfrm>
          <a:prstGeom prst="rect">
            <a:avLst/>
          </a:prstGeom>
          <a:noFill/>
        </p:spPr>
        <p:txBody>
          <a:bodyPr wrap="none" rtlCol="0">
            <a:spAutoFit/>
          </a:bodyPr>
          <a:lstStyle/>
          <a:p>
            <a:r>
              <a:rPr kumimoji="1" lang="ja-JP" altLang="en-US"/>
              <a:t>（各パッチのマスク（０と１から成る））</a:t>
            </a:r>
          </a:p>
        </p:txBody>
      </p:sp>
      <p:sp>
        <p:nvSpPr>
          <p:cNvPr id="20" name="テキスト ボックス 19">
            <a:extLst>
              <a:ext uri="{FF2B5EF4-FFF2-40B4-BE49-F238E27FC236}">
                <a16:creationId xmlns:a16="http://schemas.microsoft.com/office/drawing/2014/main" id="{DB8AAFAD-635C-34FD-A60C-D32B957E7BF2}"/>
              </a:ext>
            </a:extLst>
          </p:cNvPr>
          <p:cNvSpPr txBox="1"/>
          <p:nvPr/>
        </p:nvSpPr>
        <p:spPr>
          <a:xfrm>
            <a:off x="0" y="4328630"/>
            <a:ext cx="8032968" cy="369332"/>
          </a:xfrm>
          <a:prstGeom prst="rect">
            <a:avLst/>
          </a:prstGeom>
          <a:noFill/>
        </p:spPr>
        <p:txBody>
          <a:bodyPr wrap="none" rtlCol="0">
            <a:spAutoFit/>
          </a:bodyPr>
          <a:lstStyle/>
          <a:p>
            <a:r>
              <a:rPr kumimoji="1" lang="ja-JP" altLang="en-US"/>
              <a:t>温度の分散の最小化を各領域で行い、個々のパッチから全天マップを構築</a:t>
            </a:r>
          </a:p>
        </p:txBody>
      </p:sp>
      <p:sp>
        <p:nvSpPr>
          <p:cNvPr id="21" name="テキスト ボックス 20">
            <a:extLst>
              <a:ext uri="{FF2B5EF4-FFF2-40B4-BE49-F238E27FC236}">
                <a16:creationId xmlns:a16="http://schemas.microsoft.com/office/drawing/2014/main" id="{1B7069B1-58CA-932E-4378-8AE549D28EF8}"/>
              </a:ext>
            </a:extLst>
          </p:cNvPr>
          <p:cNvSpPr txBox="1"/>
          <p:nvPr/>
        </p:nvSpPr>
        <p:spPr>
          <a:xfrm>
            <a:off x="0" y="2982989"/>
            <a:ext cx="2031325" cy="369332"/>
          </a:xfrm>
          <a:prstGeom prst="rect">
            <a:avLst/>
          </a:prstGeom>
          <a:noFill/>
        </p:spPr>
        <p:txBody>
          <a:bodyPr wrap="none" rtlCol="0">
            <a:spAutoFit/>
          </a:bodyPr>
          <a:lstStyle/>
          <a:p>
            <a:r>
              <a:rPr kumimoji="1" lang="ja-JP" altLang="en-US" b="1">
                <a:latin typeface="+mn-ea"/>
              </a:rPr>
              <a:t>前景のスペクトル</a:t>
            </a:r>
          </a:p>
        </p:txBody>
      </p:sp>
      <p:sp>
        <p:nvSpPr>
          <p:cNvPr id="22" name="テキスト ボックス 21">
            <a:extLst>
              <a:ext uri="{FF2B5EF4-FFF2-40B4-BE49-F238E27FC236}">
                <a16:creationId xmlns:a16="http://schemas.microsoft.com/office/drawing/2014/main" id="{0F63215B-C1E7-7157-DA2A-98DC826A576B}"/>
              </a:ext>
            </a:extLst>
          </p:cNvPr>
          <p:cNvSpPr txBox="1"/>
          <p:nvPr/>
        </p:nvSpPr>
        <p:spPr>
          <a:xfrm>
            <a:off x="0" y="5114689"/>
            <a:ext cx="2610010" cy="369332"/>
          </a:xfrm>
          <a:prstGeom prst="rect">
            <a:avLst/>
          </a:prstGeom>
          <a:noFill/>
        </p:spPr>
        <p:txBody>
          <a:bodyPr wrap="none" rtlCol="0">
            <a:spAutoFit/>
          </a:bodyPr>
          <a:lstStyle/>
          <a:p>
            <a:r>
              <a:rPr kumimoji="1" lang="en-US" altLang="ja-JP" dirty="0"/>
              <a:t>WMAP</a:t>
            </a:r>
            <a:r>
              <a:rPr kumimoji="1" lang="ja-JP" altLang="en-US"/>
              <a:t>の領域の分け方</a:t>
            </a:r>
          </a:p>
        </p:txBody>
      </p:sp>
    </p:spTree>
    <p:extLst>
      <p:ext uri="{BB962C8B-B14F-4D97-AF65-F5344CB8AC3E}">
        <p14:creationId xmlns:p14="http://schemas.microsoft.com/office/powerpoint/2010/main" val="31537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370F6F-0A11-C7A2-475D-F82F1329DA4B}"/>
              </a:ext>
            </a:extLst>
          </p:cNvPr>
          <p:cNvSpPr txBox="1"/>
          <p:nvPr/>
        </p:nvSpPr>
        <p:spPr>
          <a:xfrm>
            <a:off x="0" y="0"/>
            <a:ext cx="1798890" cy="369332"/>
          </a:xfrm>
          <a:prstGeom prst="rect">
            <a:avLst/>
          </a:prstGeom>
          <a:noFill/>
        </p:spPr>
        <p:txBody>
          <a:bodyPr wrap="none" rtlCol="0">
            <a:spAutoFit/>
          </a:bodyPr>
          <a:lstStyle/>
          <a:p>
            <a:r>
              <a:rPr kumimoji="1" lang="en-US" altLang="ja-JP" b="1" dirty="0"/>
              <a:t>ILCMAP</a:t>
            </a:r>
            <a:r>
              <a:rPr kumimoji="1" lang="ja-JP" altLang="en-US" b="1"/>
              <a:t>の検証</a:t>
            </a:r>
          </a:p>
        </p:txBody>
      </p:sp>
      <p:sp>
        <p:nvSpPr>
          <p:cNvPr id="3" name="テキスト ボックス 2">
            <a:extLst>
              <a:ext uri="{FF2B5EF4-FFF2-40B4-BE49-F238E27FC236}">
                <a16:creationId xmlns:a16="http://schemas.microsoft.com/office/drawing/2014/main" id="{182EC223-A39F-2E3A-7792-A952850B2DB9}"/>
              </a:ext>
            </a:extLst>
          </p:cNvPr>
          <p:cNvSpPr txBox="1"/>
          <p:nvPr/>
        </p:nvSpPr>
        <p:spPr>
          <a:xfrm>
            <a:off x="0" y="369332"/>
            <a:ext cx="6835526" cy="1754326"/>
          </a:xfrm>
          <a:prstGeom prst="rect">
            <a:avLst/>
          </a:prstGeom>
          <a:noFill/>
        </p:spPr>
        <p:txBody>
          <a:bodyPr wrap="none" rtlCol="0">
            <a:spAutoFit/>
          </a:bodyPr>
          <a:lstStyle/>
          <a:p>
            <a:r>
              <a:rPr kumimoji="1" lang="ja-JP" altLang="en-US"/>
              <a:t>モンテカルロシミュレーション：</a:t>
            </a:r>
            <a:endParaRPr kumimoji="1" lang="en-US" altLang="ja-JP" dirty="0"/>
          </a:p>
          <a:p>
            <a:pPr algn="ctr"/>
            <a:endParaRPr lang="en-US" altLang="ja-JP" dirty="0"/>
          </a:p>
          <a:p>
            <a:pPr algn="ctr"/>
            <a:r>
              <a:rPr kumimoji="1" lang="ja-JP" altLang="en-US"/>
              <a:t>観測データと類似した特性を持つ</a:t>
            </a:r>
            <a:r>
              <a:rPr kumimoji="1" lang="en-US" altLang="ja-JP" dirty="0"/>
              <a:t>k</a:t>
            </a:r>
            <a:r>
              <a:rPr kumimoji="1" lang="ja-JP" altLang="en-US"/>
              <a:t>個の基本周波数マップを作成</a:t>
            </a:r>
            <a:endParaRPr kumimoji="1" lang="en-US" altLang="ja-JP" dirty="0"/>
          </a:p>
          <a:p>
            <a:pPr algn="ctr"/>
            <a:endParaRPr lang="en-US" altLang="ja-JP" dirty="0"/>
          </a:p>
          <a:p>
            <a:pPr algn="ctr"/>
            <a:endParaRPr kumimoji="1" lang="en-US" altLang="ja-JP" dirty="0"/>
          </a:p>
          <a:p>
            <a:pPr algn="ctr"/>
            <a:r>
              <a:rPr lang="en-US" altLang="ja-JP" dirty="0"/>
              <a:t>ILC</a:t>
            </a:r>
            <a:r>
              <a:rPr lang="ja-JP" altLang="en-US"/>
              <a:t>パイプラインを通過させる</a:t>
            </a:r>
            <a:endParaRPr lang="en-US" altLang="ja-JP" dirty="0"/>
          </a:p>
        </p:txBody>
      </p:sp>
      <p:sp>
        <p:nvSpPr>
          <p:cNvPr id="4" name="下矢印 3">
            <a:extLst>
              <a:ext uri="{FF2B5EF4-FFF2-40B4-BE49-F238E27FC236}">
                <a16:creationId xmlns:a16="http://schemas.microsoft.com/office/drawing/2014/main" id="{39F86A40-F95E-E28C-093F-7B9F52A45AFF}"/>
              </a:ext>
            </a:extLst>
          </p:cNvPr>
          <p:cNvSpPr/>
          <p:nvPr/>
        </p:nvSpPr>
        <p:spPr>
          <a:xfrm>
            <a:off x="3142585" y="1245467"/>
            <a:ext cx="484632" cy="55605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3E67B2F-72B6-5706-EDAA-CA6788605789}"/>
              </a:ext>
            </a:extLst>
          </p:cNvPr>
          <p:cNvSpPr txBox="1"/>
          <p:nvPr/>
        </p:nvSpPr>
        <p:spPr>
          <a:xfrm>
            <a:off x="0" y="2282925"/>
            <a:ext cx="11554766" cy="3693319"/>
          </a:xfrm>
          <a:prstGeom prst="rect">
            <a:avLst/>
          </a:prstGeom>
          <a:noFill/>
        </p:spPr>
        <p:txBody>
          <a:bodyPr wrap="none" rtlCol="0">
            <a:spAutoFit/>
          </a:bodyPr>
          <a:lstStyle/>
          <a:p>
            <a:r>
              <a:rPr kumimoji="1" lang="ja-JP" altLang="en-US" b="1"/>
              <a:t>シミュレーション手順：</a:t>
            </a:r>
            <a:endParaRPr kumimoji="1" lang="en-US" altLang="ja-JP" b="1" dirty="0"/>
          </a:p>
          <a:p>
            <a:endParaRPr lang="en-US" altLang="ja-JP" dirty="0"/>
          </a:p>
          <a:p>
            <a:pPr marL="342900" indent="-342900">
              <a:buFont typeface="+mj-lt"/>
              <a:buAutoNum type="arabicPeriod"/>
            </a:pPr>
            <a:r>
              <a:rPr kumimoji="1" lang="ja-JP" altLang="en-US"/>
              <a:t>パワースペクトルに基づいて、各実現に対して</a:t>
            </a:r>
            <a:r>
              <a:rPr kumimoji="1" lang="en-US" altLang="ja-JP" dirty="0"/>
              <a:t>1</a:t>
            </a:r>
            <a:r>
              <a:rPr kumimoji="1" lang="ja-JP" altLang="en-US"/>
              <a:t>つの</a:t>
            </a:r>
            <a:r>
              <a:rPr kumimoji="1" lang="en-US" altLang="ja-JP" dirty="0"/>
              <a:t>CMB</a:t>
            </a:r>
            <a:r>
              <a:rPr kumimoji="1" lang="ja-JP" altLang="en-US"/>
              <a:t>成分をシミュレート</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ja-JP" altLang="en-US"/>
              <a:t>チャンネル固有の前景テンプレート追加</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ja-JP" altLang="en-US"/>
              <a:t>チャンネル固有のノイズを追加</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ja-JP" altLang="en-US"/>
              <a:t>各チャンネルのビームをディコンボリューションし、</a:t>
            </a:r>
            <a:r>
              <a:rPr kumimoji="1" lang="en-US" altLang="ja-JP" dirty="0"/>
              <a:t>1°FWHM</a:t>
            </a:r>
            <a:r>
              <a:rPr kumimoji="1" lang="ja-JP" altLang="en-US"/>
              <a:t>のガウスビームで共通の分解能で畳み込み</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ja-JP" altLang="en-US"/>
              <a:t>角周波数の平均マップを作成</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kumimoji="1" lang="en-US" altLang="ja-JP" dirty="0"/>
              <a:t>ILC</a:t>
            </a:r>
            <a:r>
              <a:rPr kumimoji="1" lang="ja-JP" altLang="en-US"/>
              <a:t>パイプラインを適用</a:t>
            </a:r>
          </a:p>
        </p:txBody>
      </p:sp>
      <p:sp>
        <p:nvSpPr>
          <p:cNvPr id="6" name="テキスト ボックス 5">
            <a:extLst>
              <a:ext uri="{FF2B5EF4-FFF2-40B4-BE49-F238E27FC236}">
                <a16:creationId xmlns:a16="http://schemas.microsoft.com/office/drawing/2014/main" id="{8E408F72-6187-E9AF-009B-EE046286C543}"/>
              </a:ext>
            </a:extLst>
          </p:cNvPr>
          <p:cNvSpPr txBox="1"/>
          <p:nvPr/>
        </p:nvSpPr>
        <p:spPr>
          <a:xfrm>
            <a:off x="0" y="6488668"/>
            <a:ext cx="4390946" cy="369332"/>
          </a:xfrm>
          <a:prstGeom prst="rect">
            <a:avLst/>
          </a:prstGeom>
          <a:noFill/>
        </p:spPr>
        <p:txBody>
          <a:bodyPr wrap="none" rtlCol="0">
            <a:spAutoFit/>
          </a:bodyPr>
          <a:lstStyle/>
          <a:p>
            <a:r>
              <a:rPr kumimoji="1" lang="en-US" altLang="ja-JP" dirty="0"/>
              <a:t>1000</a:t>
            </a:r>
            <a:r>
              <a:rPr kumimoji="1" lang="ja-JP" altLang="en-US"/>
              <a:t>回のモンテカルロ</a:t>
            </a:r>
            <a:r>
              <a:rPr lang="ja-JP" altLang="en-US"/>
              <a:t>シミュレーション</a:t>
            </a:r>
            <a:endParaRPr kumimoji="1" lang="en-US" altLang="ja-JP" dirty="0"/>
          </a:p>
        </p:txBody>
      </p:sp>
      <p:sp>
        <p:nvSpPr>
          <p:cNvPr id="7" name="下矢印 6">
            <a:extLst>
              <a:ext uri="{FF2B5EF4-FFF2-40B4-BE49-F238E27FC236}">
                <a16:creationId xmlns:a16="http://schemas.microsoft.com/office/drawing/2014/main" id="{4C5D580B-358E-1B7C-8BCE-DC21D740AF3A}"/>
              </a:ext>
            </a:extLst>
          </p:cNvPr>
          <p:cNvSpPr/>
          <p:nvPr/>
        </p:nvSpPr>
        <p:spPr>
          <a:xfrm>
            <a:off x="1181979" y="5932614"/>
            <a:ext cx="484632" cy="556054"/>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155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6D0895-BAC8-EC6E-142D-6C3775A034CF}"/>
              </a:ext>
            </a:extLst>
          </p:cNvPr>
          <p:cNvSpPr txBox="1"/>
          <p:nvPr/>
        </p:nvSpPr>
        <p:spPr>
          <a:xfrm>
            <a:off x="0" y="0"/>
            <a:ext cx="12192000" cy="646331"/>
          </a:xfrm>
          <a:prstGeom prst="rect">
            <a:avLst/>
          </a:prstGeom>
          <a:noFill/>
        </p:spPr>
        <p:txBody>
          <a:bodyPr wrap="square" rtlCol="0">
            <a:spAutoFit/>
          </a:bodyPr>
          <a:lstStyle/>
          <a:p>
            <a:r>
              <a:rPr kumimoji="1" lang="ja-JP" altLang="en-US" b="1"/>
              <a:t>前景除去の正確さの定量化：</a:t>
            </a:r>
            <a:r>
              <a:rPr kumimoji="1" lang="ja-JP" altLang="en-US"/>
              <a:t>一定</a:t>
            </a:r>
            <a:r>
              <a:rPr lang="ja-JP" altLang="en-US"/>
              <a:t>かつ既知のレベルの前景放射を含むシミュレーションを使用し、</a:t>
            </a:r>
            <a:r>
              <a:rPr kumimoji="1" lang="en-US" altLang="ja-JP" dirty="0"/>
              <a:t> ILC</a:t>
            </a:r>
            <a:r>
              <a:rPr kumimoji="1" lang="ja-JP" altLang="en-US"/>
              <a:t>を用いて各　　　　　　　　　　　</a:t>
            </a:r>
            <a:endParaRPr kumimoji="1" lang="en-US" altLang="ja-JP" dirty="0"/>
          </a:p>
          <a:p>
            <a:r>
              <a:rPr lang="ja-JP" altLang="en-US"/>
              <a:t>　　　　　　　　　　　　　</a:t>
            </a:r>
            <a:r>
              <a:rPr kumimoji="1" lang="ja-JP" altLang="en-US"/>
              <a:t>シミュレーションの</a:t>
            </a:r>
            <a:r>
              <a:rPr kumimoji="1" lang="en-US" altLang="ja-JP" dirty="0"/>
              <a:t>CMB</a:t>
            </a:r>
            <a:r>
              <a:rPr kumimoji="1" lang="ja-JP" altLang="en-US"/>
              <a:t>の推定値を求める</a:t>
            </a:r>
            <a:endParaRPr kumimoji="1" lang="en-US" altLang="ja-JP" b="1" dirty="0"/>
          </a:p>
        </p:txBody>
      </p:sp>
      <p:sp>
        <p:nvSpPr>
          <p:cNvPr id="3" name="下矢印 2">
            <a:extLst>
              <a:ext uri="{FF2B5EF4-FFF2-40B4-BE49-F238E27FC236}">
                <a16:creationId xmlns:a16="http://schemas.microsoft.com/office/drawing/2014/main" id="{407FA49A-E434-B4A3-194E-5E05B18CEFDF}"/>
              </a:ext>
            </a:extLst>
          </p:cNvPr>
          <p:cNvSpPr/>
          <p:nvPr/>
        </p:nvSpPr>
        <p:spPr>
          <a:xfrm>
            <a:off x="5853684" y="646331"/>
            <a:ext cx="484632" cy="432486"/>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E5C1DBF-F1FC-7328-27EE-9F765A687FC5}"/>
              </a:ext>
            </a:extLst>
          </p:cNvPr>
          <p:cNvSpPr txBox="1"/>
          <p:nvPr/>
        </p:nvSpPr>
        <p:spPr>
          <a:xfrm>
            <a:off x="4493638" y="1107996"/>
            <a:ext cx="3204723" cy="369332"/>
          </a:xfrm>
          <a:prstGeom prst="rect">
            <a:avLst/>
          </a:prstGeom>
          <a:noFill/>
        </p:spPr>
        <p:txBody>
          <a:bodyPr wrap="none" rtlCol="0">
            <a:spAutoFit/>
          </a:bodyPr>
          <a:lstStyle/>
          <a:p>
            <a:r>
              <a:rPr kumimoji="1" lang="ja-JP" altLang="en-US"/>
              <a:t>入力</a:t>
            </a:r>
            <a:r>
              <a:rPr kumimoji="1" lang="en-US" altLang="ja-JP" dirty="0"/>
              <a:t>CMB</a:t>
            </a:r>
            <a:r>
              <a:rPr kumimoji="1" lang="ja-JP" altLang="en-US"/>
              <a:t>と</a:t>
            </a:r>
            <a:r>
              <a:rPr kumimoji="1" lang="en-US" altLang="ja-JP" dirty="0"/>
              <a:t>CMB</a:t>
            </a:r>
            <a:r>
              <a:rPr kumimoji="1" lang="ja-JP" altLang="en-US"/>
              <a:t>推定値比較</a:t>
            </a:r>
          </a:p>
        </p:txBody>
      </p:sp>
      <p:sp>
        <p:nvSpPr>
          <p:cNvPr id="5" name="テキスト ボックス 4">
            <a:extLst>
              <a:ext uri="{FF2B5EF4-FFF2-40B4-BE49-F238E27FC236}">
                <a16:creationId xmlns:a16="http://schemas.microsoft.com/office/drawing/2014/main" id="{8242E960-5FD0-2C44-53CF-5AA02F1545B0}"/>
              </a:ext>
            </a:extLst>
          </p:cNvPr>
          <p:cNvSpPr txBox="1"/>
          <p:nvPr/>
        </p:nvSpPr>
        <p:spPr>
          <a:xfrm>
            <a:off x="0" y="1477328"/>
            <a:ext cx="5788764" cy="923330"/>
          </a:xfrm>
          <a:prstGeom prst="rect">
            <a:avLst/>
          </a:prstGeom>
          <a:noFill/>
        </p:spPr>
        <p:txBody>
          <a:bodyPr wrap="none" rtlCol="0">
            <a:spAutoFit/>
          </a:bodyPr>
          <a:lstStyle/>
          <a:p>
            <a:r>
              <a:rPr kumimoji="1" lang="ja-JP" altLang="en-US" b="1"/>
              <a:t>比較１：　全天重み</a:t>
            </a:r>
            <a:endParaRPr kumimoji="1" lang="en-US" altLang="ja-JP" b="1" dirty="0"/>
          </a:p>
          <a:p>
            <a:endParaRPr lang="en-US" altLang="ja-JP" b="1" dirty="0"/>
          </a:p>
          <a:p>
            <a:r>
              <a:rPr lang="ja-JP" altLang="en-US"/>
              <a:t>前景＋</a:t>
            </a:r>
            <a:r>
              <a:rPr lang="en-US" altLang="ja-JP" dirty="0"/>
              <a:t>CMB</a:t>
            </a:r>
            <a:r>
              <a:rPr lang="ja-JP" altLang="en-US"/>
              <a:t>　（全天検出器ノイズレスの理想ケース）</a:t>
            </a:r>
            <a:endParaRPr lang="en-US" altLang="ja-JP" dirty="0"/>
          </a:p>
        </p:txBody>
      </p:sp>
      <p:sp>
        <p:nvSpPr>
          <p:cNvPr id="7" name="下矢印 6">
            <a:extLst>
              <a:ext uri="{FF2B5EF4-FFF2-40B4-BE49-F238E27FC236}">
                <a16:creationId xmlns:a16="http://schemas.microsoft.com/office/drawing/2014/main" id="{4FD7FBA7-0EF5-ADD5-A939-C7A78C023C0B}"/>
              </a:ext>
            </a:extLst>
          </p:cNvPr>
          <p:cNvSpPr/>
          <p:nvPr/>
        </p:nvSpPr>
        <p:spPr>
          <a:xfrm>
            <a:off x="2652066" y="2400658"/>
            <a:ext cx="484632" cy="432486"/>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7B83F67-A5D4-DFFF-6D51-A30D2BF95714}"/>
              </a:ext>
            </a:extLst>
          </p:cNvPr>
          <p:cNvSpPr txBox="1"/>
          <p:nvPr/>
        </p:nvSpPr>
        <p:spPr>
          <a:xfrm>
            <a:off x="1506822" y="2833144"/>
            <a:ext cx="2775119" cy="369332"/>
          </a:xfrm>
          <a:prstGeom prst="rect">
            <a:avLst/>
          </a:prstGeom>
          <a:noFill/>
        </p:spPr>
        <p:txBody>
          <a:bodyPr wrap="none" rtlCol="0">
            <a:spAutoFit/>
          </a:bodyPr>
          <a:lstStyle/>
          <a:p>
            <a:r>
              <a:rPr kumimoji="1" lang="en-US" altLang="ja-JP" dirty="0"/>
              <a:t>1000</a:t>
            </a:r>
            <a:r>
              <a:rPr kumimoji="1" lang="ja-JP" altLang="en-US"/>
              <a:t>回シミュレーション</a:t>
            </a:r>
          </a:p>
        </p:txBody>
      </p:sp>
      <p:sp>
        <p:nvSpPr>
          <p:cNvPr id="11" name="テキスト ボックス 10">
            <a:extLst>
              <a:ext uri="{FF2B5EF4-FFF2-40B4-BE49-F238E27FC236}">
                <a16:creationId xmlns:a16="http://schemas.microsoft.com/office/drawing/2014/main" id="{B5D855E5-50A7-95C2-5661-5B358FDB8FD9}"/>
              </a:ext>
            </a:extLst>
          </p:cNvPr>
          <p:cNvSpPr txBox="1"/>
          <p:nvPr/>
        </p:nvSpPr>
        <p:spPr>
          <a:xfrm>
            <a:off x="-1" y="3890329"/>
            <a:ext cx="5859296" cy="923330"/>
          </a:xfrm>
          <a:prstGeom prst="rect">
            <a:avLst/>
          </a:prstGeom>
          <a:noFill/>
        </p:spPr>
        <p:txBody>
          <a:bodyPr wrap="none" rtlCol="0">
            <a:spAutoFit/>
          </a:bodyPr>
          <a:lstStyle/>
          <a:p>
            <a:r>
              <a:rPr kumimoji="1" lang="ja-JP" altLang="en-US" b="1"/>
              <a:t>比較</a:t>
            </a:r>
            <a:r>
              <a:rPr kumimoji="1" lang="en-US" altLang="ja-JP" b="1" dirty="0"/>
              <a:t>2</a:t>
            </a:r>
            <a:r>
              <a:rPr kumimoji="1" lang="ja-JP" altLang="en-US" b="1"/>
              <a:t>：　全天重み</a:t>
            </a:r>
            <a:endParaRPr kumimoji="1" lang="en-US" altLang="ja-JP" b="1" dirty="0"/>
          </a:p>
          <a:p>
            <a:endParaRPr lang="en-US" altLang="ja-JP" b="1" dirty="0"/>
          </a:p>
          <a:p>
            <a:r>
              <a:rPr lang="ja-JP" altLang="en-US"/>
              <a:t>前景＋</a:t>
            </a:r>
            <a:r>
              <a:rPr lang="en-US" altLang="ja-JP" dirty="0"/>
              <a:t>CMB+</a:t>
            </a:r>
            <a:r>
              <a:rPr lang="ja-JP" altLang="en-US"/>
              <a:t>検出器ノイズ（ガウス性の周波数依存）</a:t>
            </a:r>
            <a:endParaRPr lang="en-US" altLang="ja-JP" dirty="0"/>
          </a:p>
        </p:txBody>
      </p:sp>
      <p:pic>
        <p:nvPicPr>
          <p:cNvPr id="13" name="図 12" descr="円 が含まれている画像&#10;&#10;自動的に生成された説明">
            <a:extLst>
              <a:ext uri="{FF2B5EF4-FFF2-40B4-BE49-F238E27FC236}">
                <a16:creationId xmlns:a16="http://schemas.microsoft.com/office/drawing/2014/main" id="{4AFB3D2F-17A1-02D9-ACDD-E18B86F74A1C}"/>
              </a:ext>
            </a:extLst>
          </p:cNvPr>
          <p:cNvPicPr>
            <a:picLocks noChangeAspect="1"/>
          </p:cNvPicPr>
          <p:nvPr/>
        </p:nvPicPr>
        <p:blipFill>
          <a:blip r:embed="rId2"/>
          <a:stretch>
            <a:fillRect/>
          </a:stretch>
        </p:blipFill>
        <p:spPr>
          <a:xfrm>
            <a:off x="8483945" y="1846659"/>
            <a:ext cx="3461947" cy="2307965"/>
          </a:xfrm>
          <a:prstGeom prst="rect">
            <a:avLst/>
          </a:prstGeom>
        </p:spPr>
      </p:pic>
      <p:pic>
        <p:nvPicPr>
          <p:cNvPr id="15" name="図 14" descr="グラフ&#10;&#10;低い精度で自動的に生成された説明">
            <a:extLst>
              <a:ext uri="{FF2B5EF4-FFF2-40B4-BE49-F238E27FC236}">
                <a16:creationId xmlns:a16="http://schemas.microsoft.com/office/drawing/2014/main" id="{2D5D29FE-63C2-D030-75B6-06B96A6E9818}"/>
              </a:ext>
            </a:extLst>
          </p:cNvPr>
          <p:cNvPicPr>
            <a:picLocks noChangeAspect="1"/>
          </p:cNvPicPr>
          <p:nvPr/>
        </p:nvPicPr>
        <p:blipFill>
          <a:blip r:embed="rId3"/>
          <a:stretch>
            <a:fillRect/>
          </a:stretch>
        </p:blipFill>
        <p:spPr>
          <a:xfrm>
            <a:off x="8730053" y="4200970"/>
            <a:ext cx="3461946" cy="2374723"/>
          </a:xfrm>
          <a:prstGeom prst="rect">
            <a:avLst/>
          </a:prstGeom>
        </p:spPr>
      </p:pic>
      <p:sp>
        <p:nvSpPr>
          <p:cNvPr id="16" name="テキスト ボックス 15">
            <a:extLst>
              <a:ext uri="{FF2B5EF4-FFF2-40B4-BE49-F238E27FC236}">
                <a16:creationId xmlns:a16="http://schemas.microsoft.com/office/drawing/2014/main" id="{C169648A-CB2D-0CE1-627B-59A7D8F76F5D}"/>
              </a:ext>
            </a:extLst>
          </p:cNvPr>
          <p:cNvSpPr txBox="1"/>
          <p:nvPr/>
        </p:nvSpPr>
        <p:spPr>
          <a:xfrm>
            <a:off x="11564904" y="1227448"/>
            <a:ext cx="627095" cy="369332"/>
          </a:xfrm>
          <a:prstGeom prst="rect">
            <a:avLst/>
          </a:prstGeom>
          <a:noFill/>
        </p:spPr>
        <p:txBody>
          <a:bodyPr wrap="none" rtlCol="0">
            <a:spAutoFit/>
          </a:bodyPr>
          <a:lstStyle/>
          <a:p>
            <a:r>
              <a:rPr kumimoji="1" lang="en-US" altLang="ja-JP" dirty="0"/>
              <a:t>(p4)</a:t>
            </a:r>
            <a:endParaRPr kumimoji="1" lang="ja-JP" altLang="en-US"/>
          </a:p>
        </p:txBody>
      </p:sp>
      <p:sp>
        <p:nvSpPr>
          <p:cNvPr id="17" name="テキスト ボックス 16">
            <a:extLst>
              <a:ext uri="{FF2B5EF4-FFF2-40B4-BE49-F238E27FC236}">
                <a16:creationId xmlns:a16="http://schemas.microsoft.com/office/drawing/2014/main" id="{06DF7344-2047-415C-3103-76C8A2E9EB88}"/>
              </a:ext>
            </a:extLst>
          </p:cNvPr>
          <p:cNvSpPr txBox="1"/>
          <p:nvPr/>
        </p:nvSpPr>
        <p:spPr>
          <a:xfrm>
            <a:off x="-1" y="4880321"/>
            <a:ext cx="5262979" cy="923330"/>
          </a:xfrm>
          <a:prstGeom prst="rect">
            <a:avLst/>
          </a:prstGeom>
          <a:noFill/>
        </p:spPr>
        <p:txBody>
          <a:bodyPr wrap="none" rtlCol="0">
            <a:spAutoFit/>
          </a:bodyPr>
          <a:lstStyle/>
          <a:p>
            <a:r>
              <a:rPr kumimoji="1" lang="ja-JP" altLang="en-US"/>
              <a:t>検出器ノイズの効果が銀河面と北銀河に見られる</a:t>
            </a:r>
            <a:endParaRPr kumimoji="1" lang="en-US" altLang="ja-JP" dirty="0"/>
          </a:p>
          <a:p>
            <a:endParaRPr kumimoji="1" lang="en-US" altLang="ja-JP" dirty="0"/>
          </a:p>
          <a:p>
            <a:r>
              <a:rPr lang="ja-JP" altLang="en-US"/>
              <a:t>原因：</a:t>
            </a:r>
            <a:r>
              <a:rPr lang="en-US" altLang="ja-JP" dirty="0"/>
              <a:t>ILC</a:t>
            </a:r>
            <a:r>
              <a:rPr lang="ja-JP" altLang="en-US"/>
              <a:t>法の定義、全体の分散を最小にする</a:t>
            </a:r>
            <a:endParaRPr kumimoji="1" lang="ja-JP" altLang="en-US"/>
          </a:p>
        </p:txBody>
      </p:sp>
      <p:sp>
        <p:nvSpPr>
          <p:cNvPr id="18" name="テキスト ボックス 17">
            <a:extLst>
              <a:ext uri="{FF2B5EF4-FFF2-40B4-BE49-F238E27FC236}">
                <a16:creationId xmlns:a16="http://schemas.microsoft.com/office/drawing/2014/main" id="{D9AA479A-6515-EDA4-685E-E3F55B409958}"/>
              </a:ext>
            </a:extLst>
          </p:cNvPr>
          <p:cNvSpPr txBox="1"/>
          <p:nvPr/>
        </p:nvSpPr>
        <p:spPr>
          <a:xfrm>
            <a:off x="-1" y="3401574"/>
            <a:ext cx="4932761" cy="369332"/>
          </a:xfrm>
          <a:prstGeom prst="rect">
            <a:avLst/>
          </a:prstGeom>
          <a:noFill/>
        </p:spPr>
        <p:txBody>
          <a:bodyPr wrap="none" rtlCol="0">
            <a:spAutoFit/>
          </a:bodyPr>
          <a:lstStyle/>
          <a:p>
            <a:r>
              <a:rPr kumimoji="1" lang="en-US" altLang="ja-JP" dirty="0"/>
              <a:t>ILC</a:t>
            </a:r>
            <a:r>
              <a:rPr kumimoji="1" lang="ja-JP" altLang="en-US"/>
              <a:t>法は非常に効率よく前景を取り除けている</a:t>
            </a:r>
          </a:p>
        </p:txBody>
      </p:sp>
      <p:sp>
        <p:nvSpPr>
          <p:cNvPr id="19" name="下矢印 18">
            <a:extLst>
              <a:ext uri="{FF2B5EF4-FFF2-40B4-BE49-F238E27FC236}">
                <a16:creationId xmlns:a16="http://schemas.microsoft.com/office/drawing/2014/main" id="{5E8D5BBD-148B-D266-1A6A-11198C2A9A96}"/>
              </a:ext>
            </a:extLst>
          </p:cNvPr>
          <p:cNvSpPr/>
          <p:nvPr/>
        </p:nvSpPr>
        <p:spPr>
          <a:xfrm>
            <a:off x="1977081" y="5792678"/>
            <a:ext cx="368784" cy="471338"/>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06CF4F6-6B92-B9A2-5A0D-F38244A0569A}"/>
              </a:ext>
            </a:extLst>
          </p:cNvPr>
          <p:cNvSpPr txBox="1"/>
          <p:nvPr/>
        </p:nvSpPr>
        <p:spPr>
          <a:xfrm>
            <a:off x="107064" y="6302868"/>
            <a:ext cx="4108817" cy="369332"/>
          </a:xfrm>
          <a:prstGeom prst="rect">
            <a:avLst/>
          </a:prstGeom>
          <a:noFill/>
        </p:spPr>
        <p:txBody>
          <a:bodyPr wrap="none" rtlCol="0">
            <a:spAutoFit/>
          </a:bodyPr>
          <a:lstStyle/>
          <a:p>
            <a:r>
              <a:rPr kumimoji="1" lang="ja-JP" altLang="en-US"/>
              <a:t>前景と機器ノイズがトレードオフ状態</a:t>
            </a:r>
          </a:p>
        </p:txBody>
      </p:sp>
      <p:sp>
        <p:nvSpPr>
          <p:cNvPr id="22" name="テキスト ボックス 21">
            <a:extLst>
              <a:ext uri="{FF2B5EF4-FFF2-40B4-BE49-F238E27FC236}">
                <a16:creationId xmlns:a16="http://schemas.microsoft.com/office/drawing/2014/main" id="{DD222C18-DF1E-3D1C-8D03-5092950D7E20}"/>
              </a:ext>
            </a:extLst>
          </p:cNvPr>
          <p:cNvSpPr txBox="1"/>
          <p:nvPr/>
        </p:nvSpPr>
        <p:spPr>
          <a:xfrm>
            <a:off x="8760405" y="1569663"/>
            <a:ext cx="3185487" cy="369332"/>
          </a:xfrm>
          <a:prstGeom prst="rect">
            <a:avLst/>
          </a:prstGeom>
          <a:noFill/>
        </p:spPr>
        <p:txBody>
          <a:bodyPr wrap="none" rtlCol="0">
            <a:spAutoFit/>
          </a:bodyPr>
          <a:lstStyle/>
          <a:p>
            <a:r>
              <a:rPr lang="ja-JP" altLang="en-US"/>
              <a:t>入力と出力の平均残差マップ</a:t>
            </a:r>
            <a:endParaRPr kumimoji="1" lang="ja-JP" altLang="en-US"/>
          </a:p>
        </p:txBody>
      </p:sp>
      <p:cxnSp>
        <p:nvCxnSpPr>
          <p:cNvPr id="24" name="直線矢印コネクタ 23">
            <a:extLst>
              <a:ext uri="{FF2B5EF4-FFF2-40B4-BE49-F238E27FC236}">
                <a16:creationId xmlns:a16="http://schemas.microsoft.com/office/drawing/2014/main" id="{E89896F5-D9C6-FECB-6FB0-71E459339F79}"/>
              </a:ext>
            </a:extLst>
          </p:cNvPr>
          <p:cNvCxnSpPr/>
          <p:nvPr/>
        </p:nvCxnSpPr>
        <p:spPr>
          <a:xfrm>
            <a:off x="5586879" y="2224216"/>
            <a:ext cx="3050494" cy="4534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a:extLst>
              <a:ext uri="{FF2B5EF4-FFF2-40B4-BE49-F238E27FC236}">
                <a16:creationId xmlns:a16="http://schemas.microsoft.com/office/drawing/2014/main" id="{13226390-1784-269F-39D5-F2C548E90928}"/>
              </a:ext>
            </a:extLst>
          </p:cNvPr>
          <p:cNvCxnSpPr/>
          <p:nvPr/>
        </p:nvCxnSpPr>
        <p:spPr>
          <a:xfrm>
            <a:off x="5646373" y="4620270"/>
            <a:ext cx="3083680" cy="5077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26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図形, 円&#10;&#10;自動的に生成された説明">
            <a:extLst>
              <a:ext uri="{FF2B5EF4-FFF2-40B4-BE49-F238E27FC236}">
                <a16:creationId xmlns:a16="http://schemas.microsoft.com/office/drawing/2014/main" id="{520C2770-C049-F522-61DF-91F50C9EE86D}"/>
              </a:ext>
            </a:extLst>
          </p:cNvPr>
          <p:cNvPicPr>
            <a:picLocks noChangeAspect="1"/>
          </p:cNvPicPr>
          <p:nvPr/>
        </p:nvPicPr>
        <p:blipFill>
          <a:blip r:embed="rId2"/>
          <a:stretch>
            <a:fillRect/>
          </a:stretch>
        </p:blipFill>
        <p:spPr>
          <a:xfrm>
            <a:off x="4897199" y="1087394"/>
            <a:ext cx="7294801" cy="2193925"/>
          </a:xfrm>
          <a:prstGeom prst="rect">
            <a:avLst/>
          </a:prstGeom>
        </p:spPr>
      </p:pic>
      <p:sp>
        <p:nvSpPr>
          <p:cNvPr id="7" name="テキスト ボックス 6">
            <a:extLst>
              <a:ext uri="{FF2B5EF4-FFF2-40B4-BE49-F238E27FC236}">
                <a16:creationId xmlns:a16="http://schemas.microsoft.com/office/drawing/2014/main" id="{07FED7C4-7425-CD3C-827F-3A157F16CCE6}"/>
              </a:ext>
            </a:extLst>
          </p:cNvPr>
          <p:cNvSpPr txBox="1"/>
          <p:nvPr/>
        </p:nvSpPr>
        <p:spPr>
          <a:xfrm>
            <a:off x="0" y="26770"/>
            <a:ext cx="6013185" cy="923330"/>
          </a:xfrm>
          <a:prstGeom prst="rect">
            <a:avLst/>
          </a:prstGeom>
          <a:noFill/>
        </p:spPr>
        <p:txBody>
          <a:bodyPr wrap="none" rtlCol="0">
            <a:spAutoFit/>
          </a:bodyPr>
          <a:lstStyle/>
          <a:p>
            <a:r>
              <a:rPr kumimoji="1" lang="ja-JP" altLang="en-US" b="1"/>
              <a:t>比較</a:t>
            </a:r>
            <a:r>
              <a:rPr lang="ja-JP" altLang="en-US" b="1"/>
              <a:t>３</a:t>
            </a:r>
            <a:r>
              <a:rPr kumimoji="1" lang="ja-JP" altLang="en-US" b="1"/>
              <a:t>：　領域を</a:t>
            </a:r>
            <a:r>
              <a:rPr lang="ja-JP" altLang="en-US" b="1"/>
              <a:t>領域１２分割、</a:t>
            </a:r>
            <a:r>
              <a:rPr kumimoji="1" lang="en-US" altLang="ja-JP" b="1" dirty="0"/>
              <a:t>WMAP</a:t>
            </a:r>
            <a:r>
              <a:rPr lang="ja-JP" altLang="en-US" b="1"/>
              <a:t>のと同様の場合</a:t>
            </a:r>
            <a:endParaRPr kumimoji="1" lang="en-US" altLang="ja-JP" b="1" dirty="0"/>
          </a:p>
          <a:p>
            <a:endParaRPr lang="en-US" altLang="ja-JP" b="1" dirty="0"/>
          </a:p>
          <a:p>
            <a:r>
              <a:rPr lang="ja-JP" altLang="en-US"/>
              <a:t>前景＋</a:t>
            </a:r>
            <a:r>
              <a:rPr lang="en-US" altLang="ja-JP" dirty="0"/>
              <a:t>CMB+</a:t>
            </a:r>
            <a:r>
              <a:rPr lang="ja-JP" altLang="en-US"/>
              <a:t>検出器ノイズ（ガウス性の周波数依存）</a:t>
            </a:r>
            <a:endParaRPr lang="en-US" altLang="ja-JP" dirty="0"/>
          </a:p>
        </p:txBody>
      </p:sp>
      <p:sp>
        <p:nvSpPr>
          <p:cNvPr id="9" name="テキスト ボックス 8">
            <a:extLst>
              <a:ext uri="{FF2B5EF4-FFF2-40B4-BE49-F238E27FC236}">
                <a16:creationId xmlns:a16="http://schemas.microsoft.com/office/drawing/2014/main" id="{BDF2EE8A-2FF8-995C-9874-656ABF7A5B36}"/>
              </a:ext>
            </a:extLst>
          </p:cNvPr>
          <p:cNvSpPr txBox="1"/>
          <p:nvPr/>
        </p:nvSpPr>
        <p:spPr>
          <a:xfrm>
            <a:off x="0" y="1087394"/>
            <a:ext cx="3647152" cy="369332"/>
          </a:xfrm>
          <a:prstGeom prst="rect">
            <a:avLst/>
          </a:prstGeom>
          <a:noFill/>
        </p:spPr>
        <p:txBody>
          <a:bodyPr wrap="none" rtlCol="0">
            <a:spAutoFit/>
          </a:bodyPr>
          <a:lstStyle/>
          <a:p>
            <a:r>
              <a:rPr kumimoji="1" lang="ja-JP" altLang="en-US"/>
              <a:t>全体として全天の場合と似ている</a:t>
            </a:r>
          </a:p>
        </p:txBody>
      </p:sp>
      <p:sp>
        <p:nvSpPr>
          <p:cNvPr id="10" name="テキスト ボックス 9">
            <a:extLst>
              <a:ext uri="{FF2B5EF4-FFF2-40B4-BE49-F238E27FC236}">
                <a16:creationId xmlns:a16="http://schemas.microsoft.com/office/drawing/2014/main" id="{0C30ECA0-CB73-550D-9EA5-474178380377}"/>
              </a:ext>
            </a:extLst>
          </p:cNvPr>
          <p:cNvSpPr txBox="1"/>
          <p:nvPr/>
        </p:nvSpPr>
        <p:spPr>
          <a:xfrm>
            <a:off x="0" y="1594020"/>
            <a:ext cx="5089855" cy="2585323"/>
          </a:xfrm>
          <a:prstGeom prst="rect">
            <a:avLst/>
          </a:prstGeom>
          <a:noFill/>
        </p:spPr>
        <p:txBody>
          <a:bodyPr wrap="none" rtlCol="0">
            <a:spAutoFit/>
          </a:bodyPr>
          <a:lstStyle/>
          <a:p>
            <a:r>
              <a:rPr kumimoji="1" lang="ja-JP" altLang="en-US"/>
              <a:t>違い：（</a:t>
            </a:r>
            <a:r>
              <a:rPr kumimoji="1" lang="en-US" altLang="ja-JP" dirty="0"/>
              <a:t>12</a:t>
            </a:r>
            <a:r>
              <a:rPr kumimoji="1" lang="ja-JP" altLang="en-US"/>
              <a:t>分割視点）</a:t>
            </a:r>
            <a:endParaRPr kumimoji="1" lang="en-US" altLang="ja-JP" dirty="0"/>
          </a:p>
          <a:p>
            <a:endParaRPr lang="en-US" altLang="ja-JP" dirty="0"/>
          </a:p>
          <a:p>
            <a:pPr marL="285750" indent="-285750">
              <a:buFont typeface="Arial" panose="020B0604020202020204" pitchFamily="34" charset="0"/>
              <a:buChar char="•"/>
            </a:pPr>
            <a:r>
              <a:rPr lang="ja-JP" altLang="en-US"/>
              <a:t>銀河</a:t>
            </a:r>
            <a:r>
              <a:rPr kumimoji="1" lang="ja-JP" altLang="en-US"/>
              <a:t>平面内において振幅が小さくなっている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a:t>その周りの青いハローも鮮明でない</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a:t>フリーフリーが現れている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a:t>スキャンパターンが高緯度で現れている</a:t>
            </a:r>
            <a:endParaRPr kumimoji="1" lang="en-US" altLang="ja-JP" dirty="0"/>
          </a:p>
        </p:txBody>
      </p:sp>
      <p:sp>
        <p:nvSpPr>
          <p:cNvPr id="11" name="テキスト ボックス 10">
            <a:extLst>
              <a:ext uri="{FF2B5EF4-FFF2-40B4-BE49-F238E27FC236}">
                <a16:creationId xmlns:a16="http://schemas.microsoft.com/office/drawing/2014/main" id="{63400A53-8C26-0775-4102-0C1C74F55122}"/>
              </a:ext>
            </a:extLst>
          </p:cNvPr>
          <p:cNvSpPr txBox="1"/>
          <p:nvPr/>
        </p:nvSpPr>
        <p:spPr>
          <a:xfrm>
            <a:off x="5713295" y="832626"/>
            <a:ext cx="2600392" cy="369332"/>
          </a:xfrm>
          <a:prstGeom prst="rect">
            <a:avLst/>
          </a:prstGeom>
          <a:noFill/>
        </p:spPr>
        <p:txBody>
          <a:bodyPr wrap="none" rtlCol="0">
            <a:spAutoFit/>
          </a:bodyPr>
          <a:lstStyle/>
          <a:p>
            <a:r>
              <a:rPr kumimoji="1" lang="ja-JP" altLang="en-US"/>
              <a:t>残差マップ（</a:t>
            </a:r>
            <a:r>
              <a:rPr kumimoji="1" lang="en-US" altLang="ja-JP" dirty="0"/>
              <a:t>12</a:t>
            </a:r>
            <a:r>
              <a:rPr kumimoji="1" lang="ja-JP" altLang="en-US"/>
              <a:t>分割）</a:t>
            </a:r>
          </a:p>
        </p:txBody>
      </p:sp>
      <p:sp>
        <p:nvSpPr>
          <p:cNvPr id="12" name="テキスト ボックス 11">
            <a:extLst>
              <a:ext uri="{FF2B5EF4-FFF2-40B4-BE49-F238E27FC236}">
                <a16:creationId xmlns:a16="http://schemas.microsoft.com/office/drawing/2014/main" id="{27050086-460C-2689-89D8-66ECA66159D6}"/>
              </a:ext>
            </a:extLst>
          </p:cNvPr>
          <p:cNvSpPr txBox="1"/>
          <p:nvPr/>
        </p:nvSpPr>
        <p:spPr>
          <a:xfrm>
            <a:off x="9737124" y="718062"/>
            <a:ext cx="1107996" cy="369332"/>
          </a:xfrm>
          <a:prstGeom prst="rect">
            <a:avLst/>
          </a:prstGeom>
          <a:noFill/>
        </p:spPr>
        <p:txBody>
          <a:bodyPr wrap="none" rtlCol="0">
            <a:spAutoFit/>
          </a:bodyPr>
          <a:lstStyle/>
          <a:p>
            <a:r>
              <a:rPr kumimoji="1" lang="ja-JP" altLang="en-US"/>
              <a:t>標準偏差</a:t>
            </a:r>
          </a:p>
        </p:txBody>
      </p:sp>
      <p:pic>
        <p:nvPicPr>
          <p:cNvPr id="13" name="図 12" descr="グラフ&#10;&#10;低い精度で自動的に生成された説明">
            <a:extLst>
              <a:ext uri="{FF2B5EF4-FFF2-40B4-BE49-F238E27FC236}">
                <a16:creationId xmlns:a16="http://schemas.microsoft.com/office/drawing/2014/main" id="{A158A4DB-E7FC-19D3-3EC5-7321DE924A6D}"/>
              </a:ext>
            </a:extLst>
          </p:cNvPr>
          <p:cNvPicPr>
            <a:picLocks noChangeAspect="1"/>
          </p:cNvPicPr>
          <p:nvPr/>
        </p:nvPicPr>
        <p:blipFill>
          <a:blip r:embed="rId3"/>
          <a:stretch>
            <a:fillRect/>
          </a:stretch>
        </p:blipFill>
        <p:spPr>
          <a:xfrm>
            <a:off x="5282518" y="3650651"/>
            <a:ext cx="3461946" cy="2374723"/>
          </a:xfrm>
          <a:prstGeom prst="rect">
            <a:avLst/>
          </a:prstGeom>
        </p:spPr>
      </p:pic>
      <p:sp>
        <p:nvSpPr>
          <p:cNvPr id="14" name="テキスト ボックス 13">
            <a:extLst>
              <a:ext uri="{FF2B5EF4-FFF2-40B4-BE49-F238E27FC236}">
                <a16:creationId xmlns:a16="http://schemas.microsoft.com/office/drawing/2014/main" id="{C7BB349D-7E2A-276D-B1F7-8D39A4DB9107}"/>
              </a:ext>
            </a:extLst>
          </p:cNvPr>
          <p:cNvSpPr txBox="1"/>
          <p:nvPr/>
        </p:nvSpPr>
        <p:spPr>
          <a:xfrm>
            <a:off x="6013185" y="3418613"/>
            <a:ext cx="2262158" cy="369332"/>
          </a:xfrm>
          <a:prstGeom prst="rect">
            <a:avLst/>
          </a:prstGeom>
          <a:noFill/>
        </p:spPr>
        <p:txBody>
          <a:bodyPr wrap="none" rtlCol="0">
            <a:spAutoFit/>
          </a:bodyPr>
          <a:lstStyle/>
          <a:p>
            <a:r>
              <a:rPr kumimoji="1" lang="ja-JP" altLang="en-US"/>
              <a:t>残差マップ（全天）</a:t>
            </a:r>
          </a:p>
        </p:txBody>
      </p:sp>
      <p:sp>
        <p:nvSpPr>
          <p:cNvPr id="15" name="下矢印 14">
            <a:extLst>
              <a:ext uri="{FF2B5EF4-FFF2-40B4-BE49-F238E27FC236}">
                <a16:creationId xmlns:a16="http://schemas.microsoft.com/office/drawing/2014/main" id="{D1CCAC52-68CB-5DB9-F99C-BD70C344FA6B}"/>
              </a:ext>
            </a:extLst>
          </p:cNvPr>
          <p:cNvSpPr/>
          <p:nvPr/>
        </p:nvSpPr>
        <p:spPr>
          <a:xfrm>
            <a:off x="657930" y="5170835"/>
            <a:ext cx="484632" cy="506626"/>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048F75C-8BD5-E800-8EB6-234D1AC4DB79}"/>
              </a:ext>
            </a:extLst>
          </p:cNvPr>
          <p:cNvSpPr txBox="1"/>
          <p:nvPr/>
        </p:nvSpPr>
        <p:spPr>
          <a:xfrm>
            <a:off x="0" y="4410339"/>
            <a:ext cx="2624436" cy="369332"/>
          </a:xfrm>
          <a:prstGeom prst="rect">
            <a:avLst/>
          </a:prstGeom>
          <a:noFill/>
        </p:spPr>
        <p:txBody>
          <a:bodyPr wrap="none" rtlCol="0">
            <a:spAutoFit/>
          </a:bodyPr>
          <a:lstStyle/>
          <a:p>
            <a:r>
              <a:rPr kumimoji="1" lang="ja-JP" altLang="en-US"/>
              <a:t>高緯度においての</a:t>
            </a:r>
            <a:r>
              <a:rPr kumimoji="1" lang="en-US" altLang="ja-JP" dirty="0"/>
              <a:t>ILC</a:t>
            </a:r>
            <a:r>
              <a:rPr kumimoji="1" lang="ja-JP" altLang="en-US"/>
              <a:t>法</a:t>
            </a:r>
          </a:p>
        </p:txBody>
      </p:sp>
      <p:sp>
        <p:nvSpPr>
          <p:cNvPr id="17" name="テキスト ボックス 16">
            <a:extLst>
              <a:ext uri="{FF2B5EF4-FFF2-40B4-BE49-F238E27FC236}">
                <a16:creationId xmlns:a16="http://schemas.microsoft.com/office/drawing/2014/main" id="{A1B9C549-A60E-EA74-5CF4-7DB72E1D6992}"/>
              </a:ext>
            </a:extLst>
          </p:cNvPr>
          <p:cNvSpPr txBox="1"/>
          <p:nvPr/>
        </p:nvSpPr>
        <p:spPr>
          <a:xfrm>
            <a:off x="0" y="4801503"/>
            <a:ext cx="2890535" cy="369332"/>
          </a:xfrm>
          <a:prstGeom prst="rect">
            <a:avLst/>
          </a:prstGeom>
          <a:noFill/>
        </p:spPr>
        <p:txBody>
          <a:bodyPr wrap="none" rtlCol="0">
            <a:spAutoFit/>
          </a:bodyPr>
          <a:lstStyle/>
          <a:p>
            <a:r>
              <a:rPr lang="ja-JP" altLang="en-US"/>
              <a:t>重要度　機器ノイズ</a:t>
            </a:r>
            <a:r>
              <a:rPr lang="en-US" altLang="ja-JP" dirty="0"/>
              <a:t>&gt;</a:t>
            </a:r>
            <a:r>
              <a:rPr kumimoji="1" lang="ja-JP" altLang="en-US"/>
              <a:t>前景</a:t>
            </a:r>
          </a:p>
        </p:txBody>
      </p:sp>
      <p:sp>
        <p:nvSpPr>
          <p:cNvPr id="18" name="テキスト ボックス 17">
            <a:extLst>
              <a:ext uri="{FF2B5EF4-FFF2-40B4-BE49-F238E27FC236}">
                <a16:creationId xmlns:a16="http://schemas.microsoft.com/office/drawing/2014/main" id="{2C0BB693-1787-2CE9-C683-42D34816CEC9}"/>
              </a:ext>
            </a:extLst>
          </p:cNvPr>
          <p:cNvSpPr txBox="1"/>
          <p:nvPr/>
        </p:nvSpPr>
        <p:spPr>
          <a:xfrm>
            <a:off x="0" y="5677461"/>
            <a:ext cx="4801314" cy="369332"/>
          </a:xfrm>
          <a:prstGeom prst="rect">
            <a:avLst/>
          </a:prstGeom>
          <a:noFill/>
        </p:spPr>
        <p:txBody>
          <a:bodyPr wrap="none" rtlCol="0">
            <a:spAutoFit/>
          </a:bodyPr>
          <a:lstStyle/>
          <a:p>
            <a:r>
              <a:rPr kumimoji="1" lang="ja-JP" altLang="en-US"/>
              <a:t>北銀河スパーを抑制するよりノイズを最小化</a:t>
            </a:r>
          </a:p>
        </p:txBody>
      </p:sp>
    </p:spTree>
    <p:extLst>
      <p:ext uri="{BB962C8B-B14F-4D97-AF65-F5344CB8AC3E}">
        <p14:creationId xmlns:p14="http://schemas.microsoft.com/office/powerpoint/2010/main" val="68726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BF61EB3-A919-6310-8DE8-DD79A75B43AF}"/>
              </a:ext>
            </a:extLst>
          </p:cNvPr>
          <p:cNvSpPr txBox="1"/>
          <p:nvPr/>
        </p:nvSpPr>
        <p:spPr>
          <a:xfrm>
            <a:off x="0" y="0"/>
            <a:ext cx="5032147" cy="1477328"/>
          </a:xfrm>
          <a:prstGeom prst="rect">
            <a:avLst/>
          </a:prstGeom>
          <a:noFill/>
        </p:spPr>
        <p:txBody>
          <a:bodyPr wrap="none" rtlCol="0">
            <a:spAutoFit/>
          </a:bodyPr>
          <a:lstStyle/>
          <a:p>
            <a:r>
              <a:rPr kumimoji="1" lang="ja-JP" altLang="en-US" b="1"/>
              <a:t>前景除去の効率：</a:t>
            </a:r>
            <a:endParaRPr kumimoji="1" lang="en-US" altLang="ja-JP" b="1" dirty="0"/>
          </a:p>
          <a:p>
            <a:endParaRPr lang="en-US" altLang="ja-JP" b="1" dirty="0"/>
          </a:p>
          <a:p>
            <a:r>
              <a:rPr lang="ja-JP" altLang="en-US"/>
              <a:t>重要な各前景について、スペクトル指数を仮定</a:t>
            </a:r>
            <a:endParaRPr lang="en-US" altLang="ja-JP" dirty="0"/>
          </a:p>
          <a:p>
            <a:endParaRPr kumimoji="1" lang="en-US" altLang="ja-JP" dirty="0"/>
          </a:p>
          <a:p>
            <a:r>
              <a:rPr lang="en-US" altLang="ja-JP" dirty="0"/>
              <a:t>ILC</a:t>
            </a:r>
            <a:r>
              <a:rPr lang="ja-JP" altLang="en-US"/>
              <a:t>マップに残る前景レベルを推定</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B41BE3-CA96-9C6B-3687-98429AF62950}"/>
                  </a:ext>
                </a:extLst>
              </p:cNvPr>
              <p:cNvSpPr txBox="1"/>
              <p:nvPr/>
            </p:nvSpPr>
            <p:spPr>
              <a:xfrm>
                <a:off x="4696635" y="2252055"/>
                <a:ext cx="6088846" cy="1754326"/>
              </a:xfrm>
              <a:prstGeom prst="rect">
                <a:avLst/>
              </a:prstGeom>
              <a:noFill/>
              <a:ln>
                <a:solidFill>
                  <a:schemeClr val="accent2"/>
                </a:solidFill>
              </a:ln>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𝜈</m:t>
                        </m:r>
                      </m:e>
                      <m:sub>
                        <m:r>
                          <a:rPr kumimoji="1" lang="en-US" altLang="ja-JP" b="0" i="1" smtClean="0">
                            <a:latin typeface="Cambria Math" panose="02040503050406030204" pitchFamily="18" charset="0"/>
                          </a:rPr>
                          <m:t>0</m:t>
                        </m:r>
                      </m:sub>
                    </m:sSub>
                  </m:oMath>
                </a14:m>
                <a:r>
                  <a:rPr kumimoji="1" lang="ja-JP" altLang="en-US" b="0" dirty="0"/>
                  <a:t>：</a:t>
                </a:r>
                <a:r>
                  <a:rPr kumimoji="1" lang="ja-JP" altLang="en-US" b="0"/>
                  <a:t>前景の任意の周波数</a:t>
                </a:r>
                <a:endParaRPr kumimoji="1" lang="en-US" altLang="ja-JP" b="0"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0</m:t>
                        </m:r>
                      </m:sub>
                    </m:sSub>
                  </m:oMath>
                </a14:m>
                <a:r>
                  <a:rPr kumimoji="1" lang="ja-JP" altLang="en-US" b="0" dirty="0"/>
                  <a:t>：その周波数</a:t>
                </a:r>
                <a:r>
                  <a:rPr kumimoji="1" lang="ja-JP" altLang="en-US" b="0"/>
                  <a:t>での真の前景分布</a:t>
                </a:r>
                <a:endParaRPr kumimoji="1" lang="en-US" altLang="ja-JP" b="0" dirty="0"/>
              </a:p>
              <a:p>
                <a14:m>
                  <m:oMath xmlns:m="http://schemas.openxmlformats.org/officeDocument/2006/math">
                    <m:r>
                      <m:rPr>
                        <m:sty m:val="p"/>
                      </m:rPr>
                      <a:rPr lang="en-US" altLang="ja-JP" i="1" dirty="0" smtClean="0">
                        <a:latin typeface="Cambria Math" panose="02040503050406030204" pitchFamily="18" charset="0"/>
                      </a:rPr>
                      <m:t>β</m:t>
                    </m:r>
                    <m:r>
                      <a:rPr lang="ja-JP" altLang="en-US" i="1" dirty="0" smtClean="0">
                        <a:latin typeface="Cambria Math" panose="02040503050406030204" pitchFamily="18" charset="0"/>
                      </a:rPr>
                      <m:t>：</m:t>
                    </m:r>
                  </m:oMath>
                </a14:m>
                <a:r>
                  <a:rPr lang="ja-JP" altLang="en-US" dirty="0"/>
                  <a:t>スペクトル指数</a:t>
                </a:r>
                <a:endParaRPr lang="en-US" altLang="ja-JP" dirty="0"/>
              </a:p>
              <a:p>
                <a14:m>
                  <m:oMath xmlns:m="http://schemas.openxmlformats.org/officeDocument/2006/math">
                    <m:r>
                      <a:rPr kumimoji="1" lang="en-US" altLang="ja-JP" b="0" i="1" smtClean="0">
                        <a:latin typeface="Cambria Math" panose="02040503050406030204" pitchFamily="18" charset="0"/>
                      </a:rPr>
                      <m:t>𝑇</m:t>
                    </m:r>
                  </m:oMath>
                </a14:m>
                <a:r>
                  <a:rPr kumimoji="1" lang="ja-JP" altLang="en-US" dirty="0"/>
                  <a:t>：</a:t>
                </a:r>
                <a:r>
                  <a:rPr kumimoji="1" lang="ja-JP" altLang="en-US"/>
                  <a:t>アンテナ温度</a:t>
                </a:r>
                <a:endParaRPr kumimoji="1" lang="en-US" altLang="ja-JP" dirty="0"/>
              </a:p>
              <a:p>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m:rPr>
                        <m:sty m:val="p"/>
                      </m:rPr>
                      <a:rPr lang="en-US" altLang="ja-JP" i="1">
                        <a:latin typeface="Cambria Math" panose="02040503050406030204" pitchFamily="18" charset="0"/>
                      </a:rPr>
                      <m:t>ν</m:t>
                    </m:r>
                    <m:r>
                      <a:rPr lang="en-US" altLang="ja-JP" b="0" i="1" smtClean="0">
                        <a:latin typeface="Cambria Math" panose="02040503050406030204" pitchFamily="18" charset="0"/>
                      </a:rPr>
                      <m:t>)</m:t>
                    </m:r>
                  </m:oMath>
                </a14:m>
                <a:r>
                  <a:rPr kumimoji="1" lang="ja-JP" altLang="en-US" dirty="0"/>
                  <a:t>：アンテナ</a:t>
                </a:r>
                <a:r>
                  <a:rPr kumimoji="1" lang="ja-JP" altLang="en-US"/>
                  <a:t>温度から熱力学温度への変換係数</a:t>
                </a:r>
                <a:endParaRPr kumimoji="1" lang="en-US" altLang="ja-JP" dirty="0"/>
              </a:p>
              <a:p>
                <a14:m>
                  <m:oMath xmlns:m="http://schemas.openxmlformats.org/officeDocument/2006/math">
                    <m:r>
                      <a:rPr kumimoji="1" lang="en-US" altLang="ja-JP" b="0" i="1" smtClean="0">
                        <a:latin typeface="Cambria Math" panose="02040503050406030204" pitchFamily="18" charset="0"/>
                      </a:rPr>
                      <m:t>𝑓</m:t>
                    </m:r>
                  </m:oMath>
                </a14:m>
                <a:r>
                  <a:rPr kumimoji="1" lang="ja-JP" altLang="en-US"/>
                  <a:t>：選択された基本周波数に対する残留前傾放射の割合</a:t>
                </a:r>
                <a:endParaRPr kumimoji="1" lang="en-US" altLang="ja-JP" dirty="0"/>
              </a:p>
            </p:txBody>
          </p:sp>
        </mc:Choice>
        <mc:Fallback xmlns="">
          <p:sp>
            <p:nvSpPr>
              <p:cNvPr id="4" name="テキスト ボックス 3">
                <a:extLst>
                  <a:ext uri="{FF2B5EF4-FFF2-40B4-BE49-F238E27FC236}">
                    <a16:creationId xmlns:a16="http://schemas.microsoft.com/office/drawing/2014/main" id="{90B41BE3-CA96-9C6B-3687-98429AF62950}"/>
                  </a:ext>
                </a:extLst>
              </p:cNvPr>
              <p:cNvSpPr txBox="1">
                <a:spLocks noRot="1" noChangeAspect="1" noMove="1" noResize="1" noEditPoints="1" noAdjustHandles="1" noChangeArrowheads="1" noChangeShapeType="1" noTextEdit="1"/>
              </p:cNvSpPr>
              <p:nvPr/>
            </p:nvSpPr>
            <p:spPr>
              <a:xfrm>
                <a:off x="4696635" y="2252055"/>
                <a:ext cx="6088846" cy="1754326"/>
              </a:xfrm>
              <a:prstGeom prst="rect">
                <a:avLst/>
              </a:prstGeom>
              <a:blipFill>
                <a:blip r:embed="rId2"/>
                <a:stretch>
                  <a:fillRect l="-208" t="-714" b="-5000"/>
                </a:stretch>
              </a:blipFill>
              <a:ln>
                <a:solidFill>
                  <a:schemeClr val="accent2"/>
                </a:solidFill>
              </a:ln>
            </p:spPr>
            <p:txBody>
              <a:bodyPr/>
              <a:lstStyle/>
              <a:p>
                <a:r>
                  <a:rPr lang="ja-JP" altLang="en-US">
                    <a:noFill/>
                  </a:rPr>
                  <a:t> </a:t>
                </a:r>
              </a:p>
            </p:txBody>
          </p:sp>
        </mc:Fallback>
      </mc:AlternateContent>
      <p:pic>
        <p:nvPicPr>
          <p:cNvPr id="9" name="図 8" descr="メーター が含まれている画像&#10;&#10;自動的に生成された説明">
            <a:extLst>
              <a:ext uri="{FF2B5EF4-FFF2-40B4-BE49-F238E27FC236}">
                <a16:creationId xmlns:a16="http://schemas.microsoft.com/office/drawing/2014/main" id="{4F5BAFB3-36F2-1669-FC01-35DBDEC519B0}"/>
              </a:ext>
            </a:extLst>
          </p:cNvPr>
          <p:cNvPicPr>
            <a:picLocks noChangeAspect="1"/>
          </p:cNvPicPr>
          <p:nvPr/>
        </p:nvPicPr>
        <p:blipFill>
          <a:blip r:embed="rId3"/>
          <a:stretch>
            <a:fillRect/>
          </a:stretch>
        </p:blipFill>
        <p:spPr>
          <a:xfrm>
            <a:off x="-1" y="2174623"/>
            <a:ext cx="4450945" cy="815711"/>
          </a:xfrm>
          <a:prstGeom prst="rect">
            <a:avLst/>
          </a:prstGeom>
        </p:spPr>
      </p:pic>
      <p:pic>
        <p:nvPicPr>
          <p:cNvPr id="11" name="図 10" descr="概略図&#10;&#10;中程度の精度で自動的に生成された説明">
            <a:extLst>
              <a:ext uri="{FF2B5EF4-FFF2-40B4-BE49-F238E27FC236}">
                <a16:creationId xmlns:a16="http://schemas.microsoft.com/office/drawing/2014/main" id="{D9CBC5D0-F38D-961D-7354-6D6D3C350D06}"/>
              </a:ext>
            </a:extLst>
          </p:cNvPr>
          <p:cNvPicPr>
            <a:picLocks noChangeAspect="1"/>
          </p:cNvPicPr>
          <p:nvPr/>
        </p:nvPicPr>
        <p:blipFill>
          <a:blip r:embed="rId4"/>
          <a:stretch>
            <a:fillRect/>
          </a:stretch>
        </p:blipFill>
        <p:spPr>
          <a:xfrm>
            <a:off x="-1" y="4241160"/>
            <a:ext cx="2631990" cy="853128"/>
          </a:xfrm>
          <a:prstGeom prst="rect">
            <a:avLst/>
          </a:prstGeom>
        </p:spPr>
      </p:pic>
      <p:sp>
        <p:nvSpPr>
          <p:cNvPr id="12" name="テキスト ボックス 11">
            <a:extLst>
              <a:ext uri="{FF2B5EF4-FFF2-40B4-BE49-F238E27FC236}">
                <a16:creationId xmlns:a16="http://schemas.microsoft.com/office/drawing/2014/main" id="{71A05B89-B110-5E3D-88D4-E10D853DF581}"/>
              </a:ext>
            </a:extLst>
          </p:cNvPr>
          <p:cNvSpPr txBox="1"/>
          <p:nvPr/>
        </p:nvSpPr>
        <p:spPr>
          <a:xfrm>
            <a:off x="-36687" y="1857731"/>
            <a:ext cx="2262158" cy="369332"/>
          </a:xfrm>
          <a:prstGeom prst="rect">
            <a:avLst/>
          </a:prstGeom>
          <a:noFill/>
        </p:spPr>
        <p:txBody>
          <a:bodyPr wrap="none" rtlCol="0">
            <a:spAutoFit/>
          </a:bodyPr>
          <a:lstStyle/>
          <a:p>
            <a:r>
              <a:rPr kumimoji="1" lang="ja-JP" altLang="en-US"/>
              <a:t>残留前景放射の寄与</a:t>
            </a:r>
          </a:p>
        </p:txBody>
      </p:sp>
      <p:sp>
        <p:nvSpPr>
          <p:cNvPr id="13" name="テキスト ボックス 12">
            <a:extLst>
              <a:ext uri="{FF2B5EF4-FFF2-40B4-BE49-F238E27FC236}">
                <a16:creationId xmlns:a16="http://schemas.microsoft.com/office/drawing/2014/main" id="{47F7E8AC-FDE3-57CE-E036-83E614120483}"/>
              </a:ext>
            </a:extLst>
          </p:cNvPr>
          <p:cNvSpPr txBox="1"/>
          <p:nvPr/>
        </p:nvSpPr>
        <p:spPr>
          <a:xfrm>
            <a:off x="0" y="3969313"/>
            <a:ext cx="2326278" cy="369332"/>
          </a:xfrm>
          <a:prstGeom prst="rect">
            <a:avLst/>
          </a:prstGeom>
          <a:noFill/>
        </p:spPr>
        <p:txBody>
          <a:bodyPr wrap="none" rtlCol="0">
            <a:spAutoFit/>
          </a:bodyPr>
          <a:lstStyle/>
          <a:p>
            <a:r>
              <a:rPr lang="en-US" altLang="ja-JP" dirty="0"/>
              <a:t>CMB</a:t>
            </a:r>
            <a:r>
              <a:rPr lang="ja-JP" altLang="en-US"/>
              <a:t>信号のノイズ比</a:t>
            </a:r>
            <a:endParaRPr kumimoji="1" lang="ja-JP" altLang="en-US"/>
          </a:p>
        </p:txBody>
      </p:sp>
      <p:sp>
        <p:nvSpPr>
          <p:cNvPr id="14" name="テキスト ボックス 13">
            <a:extLst>
              <a:ext uri="{FF2B5EF4-FFF2-40B4-BE49-F238E27FC236}">
                <a16:creationId xmlns:a16="http://schemas.microsoft.com/office/drawing/2014/main" id="{5747A14C-CA85-D450-381E-0FC3A7328DF0}"/>
              </a:ext>
            </a:extLst>
          </p:cNvPr>
          <p:cNvSpPr txBox="1"/>
          <p:nvPr/>
        </p:nvSpPr>
        <p:spPr>
          <a:xfrm>
            <a:off x="0" y="5589471"/>
            <a:ext cx="6417141" cy="369332"/>
          </a:xfrm>
          <a:prstGeom prst="rect">
            <a:avLst/>
          </a:prstGeom>
          <a:noFill/>
        </p:spPr>
        <p:txBody>
          <a:bodyPr wrap="none" rtlCol="0">
            <a:spAutoFit/>
          </a:bodyPr>
          <a:lstStyle/>
          <a:p>
            <a:r>
              <a:rPr kumimoji="1" lang="ja-JP" altLang="en-US"/>
              <a:t>モンテカルロシミュレーションにこれらのパラメータを計算</a:t>
            </a:r>
          </a:p>
        </p:txBody>
      </p:sp>
      <p:sp>
        <p:nvSpPr>
          <p:cNvPr id="15" name="右矢印 14">
            <a:extLst>
              <a:ext uri="{FF2B5EF4-FFF2-40B4-BE49-F238E27FC236}">
                <a16:creationId xmlns:a16="http://schemas.microsoft.com/office/drawing/2014/main" id="{F5D20918-9DEA-E8C7-AAD4-C52C53779F51}"/>
              </a:ext>
            </a:extLst>
          </p:cNvPr>
          <p:cNvSpPr/>
          <p:nvPr/>
        </p:nvSpPr>
        <p:spPr>
          <a:xfrm>
            <a:off x="6318287" y="5531821"/>
            <a:ext cx="428502"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FA77DA2-D824-6B02-9022-A3E01F663639}"/>
              </a:ext>
            </a:extLst>
          </p:cNvPr>
          <p:cNvSpPr txBox="1"/>
          <p:nvPr/>
        </p:nvSpPr>
        <p:spPr>
          <a:xfrm>
            <a:off x="6746789" y="5589471"/>
            <a:ext cx="2393604" cy="369332"/>
          </a:xfrm>
          <a:prstGeom prst="rect">
            <a:avLst/>
          </a:prstGeom>
          <a:noFill/>
        </p:spPr>
        <p:txBody>
          <a:bodyPr wrap="none" rtlCol="0">
            <a:spAutoFit/>
          </a:bodyPr>
          <a:lstStyle/>
          <a:p>
            <a:r>
              <a:rPr kumimoji="1" lang="en-US" altLang="ja-JP" dirty="0"/>
              <a:t>ILC</a:t>
            </a:r>
            <a:r>
              <a:rPr kumimoji="1" lang="ja-JP" altLang="en-US"/>
              <a:t>法の効率の定量化</a:t>
            </a:r>
          </a:p>
        </p:txBody>
      </p:sp>
    </p:spTree>
    <p:extLst>
      <p:ext uri="{BB962C8B-B14F-4D97-AF65-F5344CB8AC3E}">
        <p14:creationId xmlns:p14="http://schemas.microsoft.com/office/powerpoint/2010/main" val="6981244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1837</Words>
  <Application>Microsoft Macintosh PowerPoint</Application>
  <PresentationFormat>ワイド画面</PresentationFormat>
  <Paragraphs>280</Paragraphs>
  <Slides>19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Toppan Bunkyu Midashi Gothic Extrabold</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生熊 清</dc:creator>
  <cp:lastModifiedBy>生熊 清</cp:lastModifiedBy>
  <cp:revision>35</cp:revision>
  <dcterms:created xsi:type="dcterms:W3CDTF">2023-05-17T07:14:25Z</dcterms:created>
  <dcterms:modified xsi:type="dcterms:W3CDTF">2023-06-11T09:31:04Z</dcterms:modified>
</cp:coreProperties>
</file>