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8" r:id="rId4"/>
    <p:sldId id="259" r:id="rId5"/>
    <p:sldId id="260" r:id="rId6"/>
    <p:sldId id="268" r:id="rId7"/>
    <p:sldId id="272" r:id="rId8"/>
    <p:sldId id="273" r:id="rId9"/>
    <p:sldId id="269" r:id="rId10"/>
    <p:sldId id="270" r:id="rId11"/>
    <p:sldId id="261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1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0413-1ABF-8E4E-A48A-49456959C2B4}" type="datetimeFigureOut">
              <a:rPr kumimoji="1" lang="ja-JP" altLang="en-US" smtClean="0"/>
              <a:t>2023/6/10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C2401-F0B0-AC43-8312-F21827B9A6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52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C2401-F0B0-AC43-8312-F21827B9A61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02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555BB-E48D-441C-3B25-A175860B0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C826E-6157-7B21-5BD5-BD38271F3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CD361B-F5F2-A563-D6AD-EF0185E4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AB54-F24B-2147-8F8E-753DC91FA6E8}" type="datetimeFigureOut">
              <a:rPr kumimoji="1" lang="ja-JP" altLang="en-US" smtClean="0"/>
              <a:t>2023/6/10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833F18-F864-2F4F-E205-0ED3AC20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8C3DB3-3A56-072C-39D1-F95AF985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7FAB-1137-F145-ADD0-EC3666FFE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08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C6E914-D8B9-42A9-11F6-E166BCF4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94C2A1-8E7F-D25C-0A4E-58DE5EBA0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A16A35-E408-8CDE-3C39-249B1A3D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AB54-F24B-2147-8F8E-753DC91FA6E8}" type="datetimeFigureOut">
              <a:rPr kumimoji="1" lang="ja-JP" altLang="en-US" smtClean="0"/>
              <a:t>2023/6/10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F84F58-8156-D6D7-5B15-712B03F0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17164B-53D0-4BB4-B501-5F90DF25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7FAB-1137-F145-ADD0-EC3666FFE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35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576455-B926-B43B-C58B-543018544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1DE412-5B34-8553-9A26-C243E5882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6874F-AF40-0A5B-640F-A9B2BF11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AB54-F24B-2147-8F8E-753DC91FA6E8}" type="datetimeFigureOut">
              <a:rPr kumimoji="1" lang="ja-JP" altLang="en-US" smtClean="0"/>
              <a:t>2023/6/10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7CB4F3-1FF9-272F-CB01-E9305C1D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266653-0C2A-EA21-54F5-6A9EC800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7FAB-1137-F145-ADD0-EC3666FFE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97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51C67-E82C-B446-807B-FD32AC6C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BAF809-70B0-4B08-7917-965F420CA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F4CD5B-13C3-4D22-F80A-AE91416A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AB54-F24B-2147-8F8E-753DC91FA6E8}" type="datetimeFigureOut">
              <a:rPr kumimoji="1" lang="ja-JP" altLang="en-US" smtClean="0"/>
              <a:t>2023/6/10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D7833D-0B9B-36A9-72D6-45809F56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B04092-301B-B80C-DB3A-C4AB0D76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7FAB-1137-F145-ADD0-EC3666FFE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93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0A0A3-AC4C-A16A-669E-97490FB8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8B7363-2ED2-9996-D4F4-7B17A2C29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3064D4-F01C-E1AA-5450-FA95E99A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AB54-F24B-2147-8F8E-753DC91FA6E8}" type="datetimeFigureOut">
              <a:rPr kumimoji="1" lang="ja-JP" altLang="en-US" smtClean="0"/>
              <a:t>2023/6/10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67F266-35EA-C863-308C-F648144E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D4C098-E506-89AA-F6CA-040C61D0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7FAB-1137-F145-ADD0-EC3666FFE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1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CBABAC-3F51-DE60-5613-AD4A7C96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F993C6-43B6-6B5C-55F9-7C6E4F19D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BA6598-861F-361B-1E2F-0E67BA72A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869A86-D012-6E10-C345-62220539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AB54-F24B-2147-8F8E-753DC91FA6E8}" type="datetimeFigureOut">
              <a:rPr kumimoji="1" lang="ja-JP" altLang="en-US" smtClean="0"/>
              <a:t>2023/6/10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F42CFA-D519-FAE6-1F86-ACA6065C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3C7C26-96CE-1D37-67F6-ECEEF72D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7FAB-1137-F145-ADD0-EC3666FFE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22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2317C-FA8A-8EE9-DDD9-59A974FF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AC4520-877F-1254-88CF-EA563A3E7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BA4570-7DA1-099A-830D-B93D7282D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538131-E9EA-477C-BE43-891DDC446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97BE50-EDF1-5558-95E9-A8DEE2DD1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8E2D16C-67CC-AF5F-968E-EA49CA0C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AB54-F24B-2147-8F8E-753DC91FA6E8}" type="datetimeFigureOut">
              <a:rPr kumimoji="1" lang="ja-JP" altLang="en-US" smtClean="0"/>
              <a:t>2023/6/10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C8C17C6-3067-C066-348D-97C6931A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FD872A-1A81-C5C9-938E-64E9B41A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7FAB-1137-F145-ADD0-EC3666FFE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70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4483E0-140C-AA29-A881-AF75511A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CAE657-5C0D-48D6-85B4-CE0A9B07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AB54-F24B-2147-8F8E-753DC91FA6E8}" type="datetimeFigureOut">
              <a:rPr kumimoji="1" lang="ja-JP" altLang="en-US" smtClean="0"/>
              <a:t>2023/6/10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F14C8A1-7F21-E870-4471-1146E9DA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32EBCB-801A-64A2-9F62-1C964719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7FAB-1137-F145-ADD0-EC3666FFE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55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CE2DE5-2A87-CF16-DE28-E790A41F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AB54-F24B-2147-8F8E-753DC91FA6E8}" type="datetimeFigureOut">
              <a:rPr kumimoji="1" lang="ja-JP" altLang="en-US" smtClean="0"/>
              <a:t>2023/6/10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E98C590-22C4-86C7-8D0D-DCE1FBEE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CCE8-41A0-0874-6111-F464D52A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7FAB-1137-F145-ADD0-EC3666FFE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2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A8074-691F-650F-476B-9DB61DEB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A3B48B-23B1-FA88-ABF5-67AAB2179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2155A9-DBA2-B2E3-86BE-950155F8A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0A1B01-51B1-2145-F964-BE73C901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AB54-F24B-2147-8F8E-753DC91FA6E8}" type="datetimeFigureOut">
              <a:rPr kumimoji="1" lang="ja-JP" altLang="en-US" smtClean="0"/>
              <a:t>2023/6/10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5E19B-61A1-839E-E4BB-55A1D30C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2535CA-6ABC-4C11-4135-3AEDF027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7FAB-1137-F145-ADD0-EC3666FFE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77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11C27-744C-A058-1A0F-F11266A0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2C0F87-0453-D806-F2C7-2D0FDC7EA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42FBB9-0655-9DD3-42E4-1333A8BF2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57227A-ADDC-317C-1C81-75E4E22F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AB54-F24B-2147-8F8E-753DC91FA6E8}" type="datetimeFigureOut">
              <a:rPr kumimoji="1" lang="ja-JP" altLang="en-US" smtClean="0"/>
              <a:t>2023/6/10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99944A-D262-A631-5D57-4EFFEDC4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EF5197-7144-C15C-D536-486C49E7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7FAB-1137-F145-ADD0-EC3666FFE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23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83BA37-45A5-61D8-0C08-18E8E98C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1C1F61-D1FE-5E9B-AA73-09F8289AA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6F8E77-D9AB-E1E8-9B7F-9B8C6E6BF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AB54-F24B-2147-8F8E-753DC91FA6E8}" type="datetimeFigureOut">
              <a:rPr kumimoji="1" lang="ja-JP" altLang="en-US" smtClean="0"/>
              <a:t>2023/6/10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38EB7C-7054-0DBF-BFD5-7C901EE1F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183B7D-68E3-73B6-2E1B-BB3BEF4FC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77FAB-1137-F145-ADD0-EC3666FFE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3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511960-1D9D-21AF-C488-5534A7C6DE0A}"/>
              </a:ext>
            </a:extLst>
          </p:cNvPr>
          <p:cNvSpPr txBox="1">
            <a:spLocks/>
          </p:cNvSpPr>
          <p:nvPr/>
        </p:nvSpPr>
        <p:spPr>
          <a:xfrm>
            <a:off x="0" y="241338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>
                <a:latin typeface="Toppan Bunkyu Midashi Gothic Extrabold" panose="020B0900000000000000" pitchFamily="34" charset="-128"/>
                <a:ea typeface="Toppan Bunkyu Midashi Gothic Extrabold" panose="020B0900000000000000" pitchFamily="34" charset="-128"/>
              </a:rPr>
              <a:t>内部線形結合方</a:t>
            </a:r>
            <a:r>
              <a:rPr lang="en-US" altLang="ja-JP" dirty="0">
                <a:latin typeface="Toppan Bunkyu Midashi Gothic Extrabold" panose="020B0900000000000000" pitchFamily="34" charset="-128"/>
                <a:ea typeface="Toppan Bunkyu Midashi Gothic Extrabold" panose="020B0900000000000000" pitchFamily="34" charset="-128"/>
              </a:rPr>
              <a:t>(ILC)</a:t>
            </a:r>
          </a:p>
          <a:p>
            <a:endParaRPr lang="en-US" altLang="ja-JP" dirty="0">
              <a:latin typeface="Toppan Bunkyu Midashi Gothic Extrabold" panose="020B0900000000000000" pitchFamily="34" charset="-128"/>
              <a:ea typeface="Toppan Bunkyu Midashi Gothic Extrabold" panose="020B0900000000000000" pitchFamily="34" charset="-128"/>
            </a:endParaRPr>
          </a:p>
          <a:p>
            <a:r>
              <a:rPr lang="ja-JP" altLang="en-US">
                <a:latin typeface="Toppan Bunkyu Midashi Gothic Extrabold" panose="020B0900000000000000" pitchFamily="34" charset="-128"/>
                <a:ea typeface="Toppan Bunkyu Midashi Gothic Extrabold" panose="020B0900000000000000" pitchFamily="34" charset="-128"/>
              </a:rPr>
              <a:t>の発展</a:t>
            </a:r>
            <a:r>
              <a:rPr lang="en-US" altLang="ja-JP" dirty="0">
                <a:latin typeface="Toppan Bunkyu Midashi Gothic Extrabold" panose="020B0900000000000000" pitchFamily="34" charset="-128"/>
                <a:ea typeface="Toppan Bunkyu Midashi Gothic Extrabold" panose="020B0900000000000000" pitchFamily="34" charset="-128"/>
              </a:rPr>
              <a:t>(</a:t>
            </a:r>
            <a:r>
              <a:rPr lang="ja-JP" altLang="en-US">
                <a:latin typeface="Toppan Bunkyu Midashi Gothic Extrabold" panose="020B0900000000000000" pitchFamily="34" charset="-128"/>
                <a:ea typeface="Toppan Bunkyu Midashi Gothic Extrabold" panose="020B0900000000000000" pitchFamily="34" charset="-128"/>
              </a:rPr>
              <a:t>角度スケール依存性の考慮</a:t>
            </a:r>
            <a:r>
              <a:rPr lang="en-US" altLang="ja-JP" dirty="0">
                <a:latin typeface="Toppan Bunkyu Midashi Gothic Extrabold" panose="020B0900000000000000" pitchFamily="34" charset="-128"/>
                <a:ea typeface="Toppan Bunkyu Midashi Gothic Extrabold" panose="020B0900000000000000" pitchFamily="34" charset="-128"/>
              </a:rPr>
              <a:t>)</a:t>
            </a:r>
            <a:r>
              <a:rPr lang="ja-JP" altLang="en-US">
                <a:latin typeface="Toppan Bunkyu Midashi Gothic Extrabold" panose="020B0900000000000000" pitchFamily="34" charset="-128"/>
                <a:ea typeface="Toppan Bunkyu Midashi Gothic Extrabold" panose="020B0900000000000000" pitchFamily="34" charset="-128"/>
              </a:rPr>
              <a:t>と</a:t>
            </a:r>
            <a:r>
              <a:rPr lang="en-US" altLang="ja-JP" dirty="0">
                <a:latin typeface="Toppan Bunkyu Midashi Gothic Extrabold" panose="020B0900000000000000" pitchFamily="34" charset="-128"/>
                <a:ea typeface="Toppan Bunkyu Midashi Gothic Extrabold" panose="020B0900000000000000" pitchFamily="34" charset="-128"/>
              </a:rPr>
              <a:t>WILC(WMAP)</a:t>
            </a:r>
            <a:r>
              <a:rPr lang="ja-JP" altLang="en-US">
                <a:latin typeface="Toppan Bunkyu Midashi Gothic Extrabold" panose="020B0900000000000000" pitchFamily="34" charset="-128"/>
                <a:ea typeface="Toppan Bunkyu Midashi Gothic Extrabold" panose="020B0900000000000000" pitchFamily="34" charset="-128"/>
              </a:rPr>
              <a:t>との比較</a:t>
            </a:r>
          </a:p>
        </p:txBody>
      </p:sp>
    </p:spTree>
    <p:extLst>
      <p:ext uri="{BB962C8B-B14F-4D97-AF65-F5344CB8AC3E}">
        <p14:creationId xmlns:p14="http://schemas.microsoft.com/office/powerpoint/2010/main" val="17383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102C9C3-73A9-3C4A-98D7-104CB544DB98}"/>
              </a:ext>
            </a:extLst>
          </p:cNvPr>
          <p:cNvSpPr txBox="1"/>
          <p:nvPr/>
        </p:nvSpPr>
        <p:spPr>
          <a:xfrm>
            <a:off x="0" y="0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銀河面の低極子への影響定量化（前景の寄与が低極子に対して重要でないと仮定）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03FEF4-59DF-BD5F-B998-0D12DB32C7C2}"/>
              </a:ext>
            </a:extLst>
          </p:cNvPr>
          <p:cNvSpPr txBox="1"/>
          <p:nvPr/>
        </p:nvSpPr>
        <p:spPr>
          <a:xfrm>
            <a:off x="0" y="654908"/>
            <a:ext cx="1057212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方法</a:t>
            </a:r>
            <a:r>
              <a:rPr lang="ja-JP" altLang="en-US"/>
              <a:t>：論文のマップ、</a:t>
            </a:r>
            <a:r>
              <a:rPr lang="en-US" altLang="ja-JP" dirty="0"/>
              <a:t>ILC</a:t>
            </a:r>
            <a:r>
              <a:rPr lang="ja-JP" altLang="en-US"/>
              <a:t>マップ、両方で全天パワーすおエクトルを計算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無修正マップを用いて、９つのうち最も汚い部分を０にしたり、二番目に汚いところを０にするなど</a:t>
            </a:r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銀河面に対して結果がどれだけ敏感かを示す</a:t>
            </a:r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さらにバンドパスフィルターをかけ</a:t>
            </a:r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四重極、六重極、八重極</a:t>
            </a:r>
            <a:r>
              <a:rPr lang="ja-JP" altLang="en-US"/>
              <a:t>のマップを作成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/>
              <a:t>最も汚い部分を</a:t>
            </a:r>
            <a:r>
              <a:rPr lang="en-US" altLang="ja-JP" b="1" dirty="0"/>
              <a:t>0</a:t>
            </a:r>
            <a:r>
              <a:rPr lang="ja-JP" altLang="en-US"/>
              <a:t>：最低極子に影響、</a:t>
            </a:r>
            <a:r>
              <a:rPr lang="ja-JP" altLang="en-US" b="1"/>
              <a:t>最も綺麗な３つの領域以外を０</a:t>
            </a:r>
            <a:r>
              <a:rPr lang="ja-JP" altLang="en-US"/>
              <a:t>：八、六重子に大きな変化なし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全天解析の四、六、</a:t>
            </a:r>
            <a:r>
              <a:rPr kumimoji="1" lang="ja-JP" altLang="en-US"/>
              <a:t>八重極の空間変動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論文マップと</a:t>
            </a:r>
            <a:r>
              <a:rPr lang="en-US" altLang="ja-JP" dirty="0"/>
              <a:t>ILC</a:t>
            </a:r>
            <a:r>
              <a:rPr lang="ja-JP" altLang="en-US"/>
              <a:t>で良い制度で一致　　　</a:t>
            </a:r>
            <a:r>
              <a:rPr kumimoji="1" lang="ja-JP" altLang="en-US" b="1"/>
              <a:t>前景の寄与が低極子に対して</a:t>
            </a:r>
            <a:endParaRPr kumimoji="1" lang="en-US" altLang="ja-JP" b="1" dirty="0"/>
          </a:p>
          <a:p>
            <a:r>
              <a:rPr lang="ja-JP" altLang="en-US" b="1"/>
              <a:t>　　　　　　　　　　　　　　　　　　</a:t>
            </a:r>
            <a:r>
              <a:rPr lang="en-US" altLang="ja-JP" b="1" dirty="0"/>
              <a:t>  </a:t>
            </a:r>
            <a:r>
              <a:rPr lang="ja-JP" altLang="en-US" b="1"/>
              <a:t>重要で</a:t>
            </a:r>
            <a:r>
              <a:rPr kumimoji="1" lang="ja-JP" altLang="en-US" b="1"/>
              <a:t>ないと仮定</a:t>
            </a:r>
            <a:endParaRPr lang="en-US" altLang="ja-JP" dirty="0"/>
          </a:p>
        </p:txBody>
      </p:sp>
      <p:sp>
        <p:nvSpPr>
          <p:cNvPr id="4" name="下矢印 3">
            <a:extLst>
              <a:ext uri="{FF2B5EF4-FFF2-40B4-BE49-F238E27FC236}">
                <a16:creationId xmlns:a16="http://schemas.microsoft.com/office/drawing/2014/main" id="{5CE4829B-31DE-699E-A1C0-8F18C6DB2766}"/>
              </a:ext>
            </a:extLst>
          </p:cNvPr>
          <p:cNvSpPr/>
          <p:nvPr/>
        </p:nvSpPr>
        <p:spPr>
          <a:xfrm>
            <a:off x="1708160" y="1532238"/>
            <a:ext cx="484632" cy="508852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0D5E77C9-B591-3ED4-38CE-64ED21CD53F9}"/>
              </a:ext>
            </a:extLst>
          </p:cNvPr>
          <p:cNvSpPr/>
          <p:nvPr/>
        </p:nvSpPr>
        <p:spPr>
          <a:xfrm>
            <a:off x="1708160" y="3174574"/>
            <a:ext cx="484632" cy="508852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31FFF4-43AF-59CF-C5DE-565EAA007BCE}"/>
              </a:ext>
            </a:extLst>
          </p:cNvPr>
          <p:cNvSpPr txBox="1"/>
          <p:nvPr/>
        </p:nvSpPr>
        <p:spPr>
          <a:xfrm>
            <a:off x="556054" y="5152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13" name="下矢印 12">
            <a:extLst>
              <a:ext uri="{FF2B5EF4-FFF2-40B4-BE49-F238E27FC236}">
                <a16:creationId xmlns:a16="http://schemas.microsoft.com/office/drawing/2014/main" id="{92B4D75E-F875-EA1E-72CC-4E83F9414AF3}"/>
              </a:ext>
            </a:extLst>
          </p:cNvPr>
          <p:cNvSpPr/>
          <p:nvPr/>
        </p:nvSpPr>
        <p:spPr>
          <a:xfrm>
            <a:off x="1592743" y="5152768"/>
            <a:ext cx="484632" cy="184666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5333C554-850B-AADE-CB36-36685E710459}"/>
              </a:ext>
            </a:extLst>
          </p:cNvPr>
          <p:cNvSpPr/>
          <p:nvPr/>
        </p:nvSpPr>
        <p:spPr>
          <a:xfrm>
            <a:off x="3732899" y="5199756"/>
            <a:ext cx="296562" cy="484632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0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4EC8B7-6AED-531D-F0E0-A9A68DB6240F}"/>
              </a:ext>
            </a:extLst>
          </p:cNvPr>
          <p:cNvSpPr txBox="1"/>
          <p:nvPr/>
        </p:nvSpPr>
        <p:spPr>
          <a:xfrm>
            <a:off x="0" y="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表１：四重極と八重極の結果</a:t>
            </a:r>
            <a:endParaRPr kumimoji="1" lang="ja-JP" altLang="en-US" b="1"/>
          </a:p>
        </p:txBody>
      </p:sp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573B311F-D663-1580-7E3A-E3261F815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4876800" cy="214103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ED1E51-59E4-FBBE-CD09-0B5DF17E6165}"/>
              </a:ext>
            </a:extLst>
          </p:cNvPr>
          <p:cNvSpPr txBox="1"/>
          <p:nvPr/>
        </p:nvSpPr>
        <p:spPr>
          <a:xfrm>
            <a:off x="0" y="580768"/>
            <a:ext cx="339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四重極：論文と</a:t>
            </a:r>
            <a:r>
              <a:rPr kumimoji="1" lang="en-US" altLang="ja-JP" dirty="0"/>
              <a:t>ILC</a:t>
            </a:r>
            <a:r>
              <a:rPr kumimoji="1" lang="ja-JP" altLang="en-US"/>
              <a:t>でほぼ一致</a:t>
            </a:r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C5AAA9A5-9732-0BEF-2FB4-B4FA016138EE}"/>
              </a:ext>
            </a:extLst>
          </p:cNvPr>
          <p:cNvSpPr/>
          <p:nvPr/>
        </p:nvSpPr>
        <p:spPr>
          <a:xfrm>
            <a:off x="1470743" y="950101"/>
            <a:ext cx="457200" cy="543697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6B73530-CA6F-EA3E-FC51-2BCDEEEF2189}"/>
              </a:ext>
            </a:extLst>
          </p:cNvPr>
          <p:cNvSpPr txBox="1"/>
          <p:nvPr/>
        </p:nvSpPr>
        <p:spPr>
          <a:xfrm>
            <a:off x="-8817" y="149379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四重極は前景の影響を受けない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83B149-06E0-CCF0-F81D-BFA6E8380F68}"/>
              </a:ext>
            </a:extLst>
          </p:cNvPr>
          <p:cNvSpPr txBox="1"/>
          <p:nvPr/>
        </p:nvSpPr>
        <p:spPr>
          <a:xfrm>
            <a:off x="0" y="2590810"/>
            <a:ext cx="705834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全天の四重極がカットスカイのものより大きい理由：</a:t>
            </a:r>
            <a:endParaRPr kumimoji="1" lang="en-US" altLang="ja-JP" b="1" dirty="0"/>
          </a:p>
          <a:p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dirty="0"/>
              <a:t>CMB</a:t>
            </a:r>
            <a:r>
              <a:rPr kumimoji="1" lang="ja-JP" altLang="en-US"/>
              <a:t>の四重極の値が最も強い極値ペアが銀河平面内に存在する</a:t>
            </a:r>
            <a:endParaRPr kumimoji="1"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/>
              <a:t>銀河面カット：四重極の大部分のパワーが取り除かれる</a:t>
            </a:r>
            <a:endParaRPr kumimoji="1"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8" name="下矢印 7">
            <a:extLst>
              <a:ext uri="{FF2B5EF4-FFF2-40B4-BE49-F238E27FC236}">
                <a16:creationId xmlns:a16="http://schemas.microsoft.com/office/drawing/2014/main" id="{BABD9C24-8255-5B83-C465-B0F3C9B42F92}"/>
              </a:ext>
            </a:extLst>
          </p:cNvPr>
          <p:cNvSpPr/>
          <p:nvPr/>
        </p:nvSpPr>
        <p:spPr>
          <a:xfrm>
            <a:off x="2679149" y="3429000"/>
            <a:ext cx="457200" cy="543697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55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340038-7795-1418-A4DA-9E001E3E8AB0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Toppan Bunkyu Midashi Gothic Extrabold" panose="020B0900000000000000" pitchFamily="34" charset="-128"/>
                <a:ea typeface="Toppan Bunkyu Midashi Gothic Extrabold" panose="020B0900000000000000" pitchFamily="34" charset="-128"/>
              </a:rPr>
              <a:t> </a:t>
            </a:r>
            <a:r>
              <a:rPr kumimoji="1" lang="ja-JP" altLang="en-US" sz="2400">
                <a:latin typeface="Toppan Bunkyu Midashi Gothic Extrabold" panose="020B0900000000000000" pitchFamily="34" charset="-128"/>
                <a:ea typeface="Toppan Bunkyu Midashi Gothic Extrabold" panose="020B0900000000000000" pitchFamily="34" charset="-128"/>
              </a:rPr>
              <a:t>内部線形結合（</a:t>
            </a:r>
            <a:r>
              <a:rPr kumimoji="1" lang="en-US" altLang="ja-JP" sz="2400" dirty="0">
                <a:latin typeface="Toppan Bunkyu Midashi Gothic Extrabold" panose="020B0900000000000000" pitchFamily="34" charset="-128"/>
                <a:ea typeface="Toppan Bunkyu Midashi Gothic Extrabold" panose="020B0900000000000000" pitchFamily="34" charset="-128"/>
              </a:rPr>
              <a:t>ILC)</a:t>
            </a:r>
            <a:r>
              <a:rPr kumimoji="1" lang="ja-JP" altLang="en-US" sz="2400">
                <a:latin typeface="Toppan Bunkyu Midashi Gothic Extrabold" panose="020B0900000000000000" pitchFamily="34" charset="-128"/>
                <a:ea typeface="Toppan Bunkyu Midashi Gothic Extrabold" panose="020B0900000000000000" pitchFamily="34" charset="-128"/>
              </a:rPr>
              <a:t>：</a:t>
            </a:r>
            <a:r>
              <a:rPr kumimoji="1" lang="ja-JP" altLang="en-US" sz="2400">
                <a:latin typeface="+mn-ea"/>
              </a:rPr>
              <a:t>前景に関する情報が乏しい時にシンプルで強力　　　　　　　</a:t>
            </a:r>
            <a:endParaRPr kumimoji="1" lang="en-US" altLang="ja-JP" sz="2400" dirty="0"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CF30E9-6821-2C85-C186-80CA18EC1C26}"/>
              </a:ext>
            </a:extLst>
          </p:cNvPr>
          <p:cNvSpPr txBox="1"/>
          <p:nvPr/>
        </p:nvSpPr>
        <p:spPr>
          <a:xfrm>
            <a:off x="-7053" y="568687"/>
            <a:ext cx="1225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論文の目的　：　</a:t>
            </a:r>
            <a:r>
              <a:rPr kumimoji="1" lang="en-US" altLang="ja-JP" dirty="0"/>
              <a:t>WMAP</a:t>
            </a:r>
            <a:r>
              <a:rPr kumimoji="1" lang="ja-JP" altLang="en-US"/>
              <a:t>チームの</a:t>
            </a:r>
            <a:r>
              <a:rPr kumimoji="1" lang="en-US" altLang="ja-JP" dirty="0"/>
              <a:t>ILC</a:t>
            </a:r>
            <a:r>
              <a:rPr kumimoji="1" lang="ja-JP" altLang="en-US"/>
              <a:t>法に対して、角度スケールを考慮した</a:t>
            </a:r>
            <a:r>
              <a:rPr kumimoji="1" lang="en-US" altLang="ja-JP" dirty="0"/>
              <a:t>ILC</a:t>
            </a:r>
            <a:r>
              <a:rPr kumimoji="1" lang="ja-JP" altLang="en-US"/>
              <a:t>法の前景とノイズ除去の結果を検討</a:t>
            </a:r>
            <a:endParaRPr kumimoji="1"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AC8168F-22AA-801B-014E-DE909CAB1B06}"/>
                  </a:ext>
                </a:extLst>
              </p:cNvPr>
              <p:cNvSpPr txBox="1"/>
              <p:nvPr/>
            </p:nvSpPr>
            <p:spPr>
              <a:xfrm>
                <a:off x="0" y="1876858"/>
                <a:ext cx="6896375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HGPSoeiKakugothicUB" panose="020B0900000000000000" pitchFamily="34" charset="-128"/>
                    <a:ea typeface="HGPSoeiKakugothicUB" panose="020B0900000000000000" pitchFamily="34" charset="-128"/>
                  </a:rPr>
                  <a:t>ILC</a:t>
                </a:r>
                <a:r>
                  <a:rPr lang="ja-JP" altLang="en-US">
                    <a:latin typeface="HGPSoeiKakugothicUB" panose="020B0900000000000000" pitchFamily="34" charset="-128"/>
                    <a:ea typeface="HGPSoeiKakugothicUB" panose="020B0900000000000000" pitchFamily="34" charset="-128"/>
                  </a:rPr>
                  <a:t>による</a:t>
                </a:r>
                <a:r>
                  <a:rPr lang="en-US" altLang="ja-JP" dirty="0">
                    <a:latin typeface="HGPSoeiKakugothicUB" panose="020B0900000000000000" pitchFamily="34" charset="-128"/>
                    <a:ea typeface="HGPSoeiKakugothicUB" panose="020B0900000000000000" pitchFamily="34" charset="-128"/>
                  </a:rPr>
                  <a:t>WMAP</a:t>
                </a:r>
                <a:r>
                  <a:rPr lang="ja-JP" altLang="en-US">
                    <a:latin typeface="HGPSoeiKakugothicUB" panose="020B0900000000000000" pitchFamily="34" charset="-128"/>
                    <a:ea typeface="HGPSoeiKakugothicUB" panose="020B0900000000000000" pitchFamily="34" charset="-128"/>
                  </a:rPr>
                  <a:t>の解析　：　</a:t>
                </a:r>
                <a:endParaRPr lang="en-US" altLang="ja-JP" dirty="0">
                  <a:latin typeface="HGPSoeiKakugothicUB" panose="020B0900000000000000" pitchFamily="34" charset="-128"/>
                  <a:ea typeface="HGPSoeiKakugothicUB" panose="020B0900000000000000" pitchFamily="34" charset="-128"/>
                </a:endParaRPr>
              </a:p>
              <a:p>
                <a:endParaRPr kumimoji="1" lang="en-US" altLang="ja-JP" dirty="0">
                  <a:latin typeface="HGPSoeiKakugothicUB" panose="020B0900000000000000" pitchFamily="34" charset="-128"/>
                  <a:ea typeface="HGPSoeiKakugothicUB" panose="020B0900000000000000" pitchFamily="34" charset="-128"/>
                </a:endParaRPr>
              </a:p>
              <a:p>
                <a:r>
                  <a:rPr kumimoji="1" lang="ja-JP" altLang="en-US">
                    <a:latin typeface="+mn-ea"/>
                  </a:rPr>
                  <a:t>真の</a:t>
                </a:r>
                <a:r>
                  <a:rPr kumimoji="1" lang="en-US" altLang="ja-JP" dirty="0">
                    <a:latin typeface="+mn-ea"/>
                  </a:rPr>
                  <a:t>CMB</a:t>
                </a:r>
                <a:r>
                  <a:rPr kumimoji="1" lang="ja-JP" altLang="en-US">
                    <a:latin typeface="+mn-ea"/>
                  </a:rPr>
                  <a:t>温度関数　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>
                    <a:latin typeface="+mn-ea"/>
                  </a:rPr>
                  <a:t>　の測定</a:t>
                </a:r>
                <a:endParaRPr kumimoji="1" lang="en-US" altLang="ja-JP" dirty="0">
                  <a:latin typeface="+mn-ea"/>
                </a:endParaRPr>
              </a:p>
              <a:p>
                <a:endParaRPr lang="en-US" altLang="ja-JP" dirty="0">
                  <a:latin typeface="+mn-ea"/>
                </a:endParaRPr>
              </a:p>
              <a:p>
                <a:r>
                  <a:rPr kumimoji="1" lang="ja-JP" altLang="en-US">
                    <a:latin typeface="+mn-ea"/>
                  </a:rPr>
                  <a:t>前景放射除去のため以下の</a:t>
                </a:r>
                <a:r>
                  <a:rPr kumimoji="1" lang="en-US" altLang="ja-JP" dirty="0">
                    <a:latin typeface="+mn-ea"/>
                  </a:rPr>
                  <a:t>5</a:t>
                </a:r>
                <a:r>
                  <a:rPr kumimoji="1" lang="ja-JP" altLang="en-US">
                    <a:latin typeface="+mn-ea"/>
                  </a:rPr>
                  <a:t>つの周波数</a:t>
                </a:r>
                <a:r>
                  <a:rPr kumimoji="1" lang="en-US" altLang="ja-JP" dirty="0" err="1">
                    <a:latin typeface="+mn-ea"/>
                  </a:rPr>
                  <a:t>ch</a:t>
                </a:r>
                <a:r>
                  <a:rPr kumimoji="1" lang="ja-JP" altLang="en-US">
                    <a:latin typeface="+mn-ea"/>
                  </a:rPr>
                  <a:t>で観測</a:t>
                </a:r>
                <a:endParaRPr kumimoji="1" lang="en-US" altLang="ja-JP" dirty="0">
                  <a:latin typeface="+mn-ea"/>
                </a:endParaRPr>
              </a:p>
              <a:p>
                <a:endParaRPr lang="en-US" altLang="ja-JP" dirty="0">
                  <a:latin typeface="+mn-ea"/>
                </a:endParaRPr>
              </a:p>
              <a:p>
                <a:r>
                  <a:rPr kumimoji="1" lang="en-US" altLang="ja-JP" dirty="0">
                    <a:latin typeface="+mn-ea"/>
                  </a:rPr>
                  <a:t>(22.8, 33.0, 40.7, 60.8, 93.5 GHz) </a:t>
                </a:r>
                <a:r>
                  <a:rPr kumimoji="1" lang="ja-JP" altLang="en-US">
                    <a:latin typeface="+mn-ea"/>
                  </a:rPr>
                  <a:t>→</a:t>
                </a:r>
                <a:r>
                  <a:rPr kumimoji="1" lang="en-US" altLang="ja-JP" dirty="0">
                    <a:latin typeface="+mn-ea"/>
                  </a:rPr>
                  <a:t>(K, Ka, Q, V, W)</a:t>
                </a:r>
              </a:p>
              <a:p>
                <a:endParaRPr lang="en-US" altLang="ja-JP" dirty="0">
                  <a:latin typeface="+mn-ea"/>
                </a:endParaRPr>
              </a:p>
              <a:p>
                <a:r>
                  <a:rPr kumimoji="1" lang="en-US" altLang="ja-JP" dirty="0" err="1">
                    <a:latin typeface="+mn-ea"/>
                  </a:rPr>
                  <a:t>i</a:t>
                </a:r>
                <a:r>
                  <a:rPr kumimoji="1" lang="ja-JP" altLang="en-US">
                    <a:latin typeface="+mn-ea"/>
                  </a:rPr>
                  <a:t>を各</a:t>
                </a:r>
                <a:r>
                  <a:rPr kumimoji="1" lang="en-US" altLang="ja-JP" dirty="0" err="1">
                    <a:latin typeface="+mn-ea"/>
                  </a:rPr>
                  <a:t>ch</a:t>
                </a:r>
                <a:r>
                  <a:rPr kumimoji="1" lang="ja-JP" altLang="en-US">
                    <a:latin typeface="+mn-ea"/>
                  </a:rPr>
                  <a:t>に対応した添字とし、観測マップを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>
                    <a:latin typeface="+mn-ea"/>
                  </a:rPr>
                  <a:t>とする。（</a:t>
                </a:r>
                <a:r>
                  <a:rPr kumimoji="1" lang="en-US" altLang="ja-JP" dirty="0" err="1">
                    <a:latin typeface="+mn-ea"/>
                  </a:rPr>
                  <a:t>i</a:t>
                </a:r>
                <a:r>
                  <a:rPr lang="en-US" altLang="ja-JP" dirty="0">
                    <a:latin typeface="+mn-ea"/>
                  </a:rPr>
                  <a:t>=1~5</a:t>
                </a:r>
                <a:r>
                  <a:rPr kumimoji="1" lang="ja-JP" altLang="en-US">
                    <a:latin typeface="+mn-ea"/>
                  </a:rPr>
                  <a:t>）</a:t>
                </a:r>
                <a:endParaRPr kumimoji="1" lang="ja-JP" altLang="en-US" b="1">
                  <a:latin typeface="+mn-ea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AC8168F-22AA-801B-014E-DE909CAB1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76858"/>
                <a:ext cx="6896375" cy="2585323"/>
              </a:xfrm>
              <a:prstGeom prst="rect">
                <a:avLst/>
              </a:prstGeom>
              <a:blipFill>
                <a:blip r:embed="rId3"/>
                <a:stretch>
                  <a:fillRect l="-737" t="-976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図 26" descr="テキスト&#10;&#10;自動的に生成された説明">
            <a:extLst>
              <a:ext uri="{FF2B5EF4-FFF2-40B4-BE49-F238E27FC236}">
                <a16:creationId xmlns:a16="http://schemas.microsoft.com/office/drawing/2014/main" id="{5EC1B5F1-5778-3B7B-946A-8791C707A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24806"/>
            <a:ext cx="2085975" cy="6110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B39A829-5382-DD19-E637-587A2BB6DEF9}"/>
                  </a:ext>
                </a:extLst>
              </p:cNvPr>
              <p:cNvSpPr txBox="1"/>
              <p:nvPr/>
            </p:nvSpPr>
            <p:spPr>
              <a:xfrm>
                <a:off x="6896375" y="3899936"/>
                <a:ext cx="4102341" cy="92333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b="1" dirty="0"/>
                  <a:t>　</a:t>
                </a:r>
                <a:r>
                  <a:rPr lang="ja-JP" altLang="en-US" b="1"/>
                  <a:t>：　</a:t>
                </a:r>
                <a:r>
                  <a:rPr lang="ja-JP" altLang="en-US"/>
                  <a:t>ビームのスムージングの効果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b="1" dirty="0"/>
                  <a:t>　</a:t>
                </a:r>
                <a:r>
                  <a:rPr lang="ja-JP" altLang="en-US"/>
                  <a:t>：　前景と検出器ノイズ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B39A829-5382-DD19-E637-587A2BB6D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375" y="3899936"/>
                <a:ext cx="4102341" cy="923330"/>
              </a:xfrm>
              <a:prstGeom prst="rect">
                <a:avLst/>
              </a:prstGeom>
              <a:blipFill>
                <a:blip r:embed="rId5"/>
                <a:stretch>
                  <a:fillRect t="-2667" b="-8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右矢印 40">
            <a:extLst>
              <a:ext uri="{FF2B5EF4-FFF2-40B4-BE49-F238E27FC236}">
                <a16:creationId xmlns:a16="http://schemas.microsoft.com/office/drawing/2014/main" id="{41FE1011-6D63-D539-0B0A-3C0BDD2F72B3}"/>
              </a:ext>
            </a:extLst>
          </p:cNvPr>
          <p:cNvSpPr/>
          <p:nvPr/>
        </p:nvSpPr>
        <p:spPr>
          <a:xfrm>
            <a:off x="2469780" y="4585255"/>
            <a:ext cx="978408" cy="484632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図 42" descr="テキスト&#10;&#10;自動的に生成された説明">
            <a:extLst>
              <a:ext uri="{FF2B5EF4-FFF2-40B4-BE49-F238E27FC236}">
                <a16:creationId xmlns:a16="http://schemas.microsoft.com/office/drawing/2014/main" id="{1E31E878-8C42-9CD2-33DB-9519DAFC8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5566" y="4462181"/>
            <a:ext cx="1852021" cy="661436"/>
          </a:xfrm>
          <a:prstGeom prst="rect">
            <a:avLst/>
          </a:prstGeom>
        </p:spPr>
      </p:pic>
      <p:pic>
        <p:nvPicPr>
          <p:cNvPr id="45" name="図 44" descr="ダイアグラム, ベン図表&#10;&#10;自動的に生成された説明">
            <a:extLst>
              <a:ext uri="{FF2B5EF4-FFF2-40B4-BE49-F238E27FC236}">
                <a16:creationId xmlns:a16="http://schemas.microsoft.com/office/drawing/2014/main" id="{6E501325-9248-D36B-4457-36DE4177BC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4395" y="4972644"/>
            <a:ext cx="3530600" cy="889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0B0B26F-5697-08C5-B6AF-600CE6204C5D}"/>
                  </a:ext>
                </a:extLst>
              </p:cNvPr>
              <p:cNvSpPr txBox="1"/>
              <p:nvPr/>
            </p:nvSpPr>
            <p:spPr>
              <a:xfrm>
                <a:off x="0" y="5690678"/>
                <a:ext cx="6120586" cy="369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真の空</a:t>
                </a:r>
                <a:r>
                  <a:rPr kumimoji="1"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en-US" altLang="ja-JP" dirty="0"/>
                  <a:t>)</a:t>
                </a:r>
                <a:r>
                  <a:rPr kumimoji="1" lang="ja-JP" altLang="en-US"/>
                  <a:t>の推定値を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ja-JP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ja-JP" altLang="en-US" i="1">
                        <a:latin typeface="Cambria Math" panose="02040503050406030204" pitchFamily="18" charset="0"/>
                      </a:rPr>
                      <m:t>とし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、</m:t>
                    </m:r>
                    <m:r>
                      <m:rPr>
                        <m:nor/>
                      </m:rPr>
                      <a:rPr lang="ja-JP" altLang="en-US"/>
                      <m:t>観測値に重み</m:t>
                    </m:r>
                    <m:r>
                      <a:rPr lang="en-US" altLang="ja-JP" b="1" i="1">
                        <a:latin typeface="Cambria Math" panose="02040503050406030204" pitchFamily="18" charset="0"/>
                      </a:rPr>
                      <m:t>𝒘</m:t>
                    </m:r>
                    <m:r>
                      <m:rPr>
                        <m:nor/>
                      </m:rPr>
                      <a:rPr lang="ja-JP" altLang="en-US"/>
                      <m:t>を作用</m:t>
                    </m:r>
                  </m:oMath>
                </a14:m>
                <a:r>
                  <a:rPr lang="ja-JP" altLang="en-US"/>
                  <a:t>すると</a:t>
                </a:r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0B0B26F-5697-08C5-B6AF-600CE6204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0678"/>
                <a:ext cx="6120586" cy="369717"/>
              </a:xfrm>
              <a:prstGeom prst="rect">
                <a:avLst/>
              </a:prstGeom>
              <a:blipFill>
                <a:blip r:embed="rId8"/>
                <a:stretch>
                  <a:fillRect l="-830" t="-10000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E856677-ECEB-E2EC-74E1-45670BE1ECFC}"/>
              </a:ext>
            </a:extLst>
          </p:cNvPr>
          <p:cNvSpPr txBox="1"/>
          <p:nvPr/>
        </p:nvSpPr>
        <p:spPr>
          <a:xfrm>
            <a:off x="6095999" y="2861902"/>
            <a:ext cx="364715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マップのピクセル数の次元を持つ</a:t>
            </a: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5FDE1760-45A1-33CC-0946-E87EA441E0A3}"/>
              </a:ext>
            </a:extLst>
          </p:cNvPr>
          <p:cNvCxnSpPr>
            <a:cxnSpLocks/>
          </p:cNvCxnSpPr>
          <p:nvPr/>
        </p:nvCxnSpPr>
        <p:spPr>
          <a:xfrm flipH="1">
            <a:off x="4646141" y="3193134"/>
            <a:ext cx="1449859" cy="98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EF57A42-BB12-CBF4-603F-B1B0E25A92B4}"/>
              </a:ext>
            </a:extLst>
          </p:cNvPr>
          <p:cNvSpPr txBox="1"/>
          <p:nvPr/>
        </p:nvSpPr>
        <p:spPr>
          <a:xfrm>
            <a:off x="0" y="92128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ILC</a:t>
            </a:r>
            <a:r>
              <a:rPr kumimoji="1" lang="ja-JP" altLang="en-US"/>
              <a:t>　：　観測に対して重みを作用させ、前景を打ち消し</a:t>
            </a:r>
            <a:r>
              <a:rPr kumimoji="1" lang="en-US" altLang="ja-JP" dirty="0"/>
              <a:t>CMB</a:t>
            </a:r>
            <a:r>
              <a:rPr kumimoji="1" lang="ja-JP" altLang="en-US"/>
              <a:t>を変化しないように選んだ重みは線形結合マップの合　　　　　　　　</a:t>
            </a:r>
            <a:endParaRPr kumimoji="1" lang="en-US" altLang="ja-JP" dirty="0"/>
          </a:p>
          <a:p>
            <a:r>
              <a:rPr lang="ja-JP" altLang="en-US"/>
              <a:t>　　　　</a:t>
            </a:r>
            <a:r>
              <a:rPr lang="en-US" altLang="ja-JP" dirty="0"/>
              <a:t>  </a:t>
            </a:r>
            <a:r>
              <a:rPr kumimoji="1" lang="ja-JP" altLang="en-US"/>
              <a:t>計最小分散を持つ　</a:t>
            </a:r>
          </a:p>
        </p:txBody>
      </p:sp>
      <p:pic>
        <p:nvPicPr>
          <p:cNvPr id="61" name="図 60" descr="テキスト&#10;&#10;自動的に生成された説明">
            <a:extLst>
              <a:ext uri="{FF2B5EF4-FFF2-40B4-BE49-F238E27FC236}">
                <a16:creationId xmlns:a16="http://schemas.microsoft.com/office/drawing/2014/main" id="{7312902C-E675-6161-BB13-322227F66E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6145400"/>
            <a:ext cx="1422400" cy="508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5D018D34-9561-E3E5-66E1-0DCBF769F168}"/>
              </a:ext>
            </a:extLst>
          </p:cNvPr>
          <p:cNvSpPr txBox="1"/>
          <p:nvPr/>
        </p:nvSpPr>
        <p:spPr>
          <a:xfrm>
            <a:off x="1658364" y="623872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制約条件　：　</a:t>
            </a:r>
          </a:p>
        </p:txBody>
      </p:sp>
      <p:pic>
        <p:nvPicPr>
          <p:cNvPr id="63" name="図 62" descr="テキスト, ロゴ&#10;&#10;自動的に生成された説明">
            <a:extLst>
              <a:ext uri="{FF2B5EF4-FFF2-40B4-BE49-F238E27FC236}">
                <a16:creationId xmlns:a16="http://schemas.microsoft.com/office/drawing/2014/main" id="{A410D934-D1D3-FC72-0296-6ED5FB1ACA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8857" y="6238727"/>
            <a:ext cx="1079500" cy="3810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BB5DF08-4349-54EB-157F-B3AA836307D0}"/>
              </a:ext>
            </a:extLst>
          </p:cNvPr>
          <p:cNvSpPr txBox="1"/>
          <p:nvPr/>
        </p:nvSpPr>
        <p:spPr>
          <a:xfrm>
            <a:off x="5147127" y="6054061"/>
            <a:ext cx="687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測定誤差　　　　が</a:t>
            </a:r>
            <a:r>
              <a:rPr kumimoji="1" lang="en-US" altLang="ja-JP" dirty="0"/>
              <a:t>.      </a:t>
            </a:r>
            <a:r>
              <a:rPr kumimoji="1" lang="ja-JP" altLang="en-US"/>
              <a:t>と独立であるというとこからきている。</a:t>
            </a:r>
          </a:p>
        </p:txBody>
      </p:sp>
      <p:pic>
        <p:nvPicPr>
          <p:cNvPr id="65" name="図 64">
            <a:extLst>
              <a:ext uri="{FF2B5EF4-FFF2-40B4-BE49-F238E27FC236}">
                <a16:creationId xmlns:a16="http://schemas.microsoft.com/office/drawing/2014/main" id="{FB394295-B63D-ECCC-83E6-895D16A181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20586" y="6041708"/>
            <a:ext cx="914400" cy="304800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CB5EFD7A-AD9F-3C93-5DE5-24BB534A3E7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26901" b="-13158"/>
          <a:stretch/>
        </p:blipFill>
        <p:spPr>
          <a:xfrm>
            <a:off x="7361485" y="6073458"/>
            <a:ext cx="343491" cy="273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CDAA5F21-A70F-6521-A6E0-6CDA4A574355}"/>
                  </a:ext>
                </a:extLst>
              </p:cNvPr>
              <p:cNvSpPr txBox="1"/>
              <p:nvPr/>
            </p:nvSpPr>
            <p:spPr>
              <a:xfrm>
                <a:off x="6120586" y="6442790"/>
                <a:ext cx="4147482" cy="369332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ja-JP" alt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ja-JP" b="1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ja-JP" altLang="en-US"/>
                  <a:t>　　　　　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ja-JP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𝑊𝐴</m:t>
                    </m:r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CDAA5F21-A70F-6521-A6E0-6CDA4A574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586" y="6442790"/>
                <a:ext cx="414748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右矢印 67">
            <a:extLst>
              <a:ext uri="{FF2B5EF4-FFF2-40B4-BE49-F238E27FC236}">
                <a16:creationId xmlns:a16="http://schemas.microsoft.com/office/drawing/2014/main" id="{B2361F57-FCF7-1EAB-009A-3B61B8BC3B3E}"/>
              </a:ext>
            </a:extLst>
          </p:cNvPr>
          <p:cNvSpPr/>
          <p:nvPr/>
        </p:nvSpPr>
        <p:spPr>
          <a:xfrm>
            <a:off x="8122598" y="6462187"/>
            <a:ext cx="457200" cy="369332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19CFC51-D42C-FE1E-8211-A65F537F59AC}"/>
              </a:ext>
            </a:extLst>
          </p:cNvPr>
          <p:cNvSpPr/>
          <p:nvPr/>
        </p:nvSpPr>
        <p:spPr>
          <a:xfrm>
            <a:off x="1658364" y="6238727"/>
            <a:ext cx="2879993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1319DED-80C1-1FEA-517B-CDDDCADE2260}"/>
              </a:ext>
            </a:extLst>
          </p:cNvPr>
          <p:cNvSpPr txBox="1"/>
          <p:nvPr/>
        </p:nvSpPr>
        <p:spPr>
          <a:xfrm>
            <a:off x="4428" y="1520053"/>
            <a:ext cx="1218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この</a:t>
            </a:r>
            <a:r>
              <a:rPr kumimoji="1" lang="en-US" altLang="ja-JP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ILC</a:t>
            </a:r>
            <a:r>
              <a:rPr kumimoji="1"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の重要な仮定　</a:t>
            </a:r>
            <a:r>
              <a:rPr kumimoji="1" lang="ja-JP" altLang="en-US">
                <a:latin typeface="+mn-ea"/>
              </a:rPr>
              <a:t>：　</a:t>
            </a:r>
            <a:r>
              <a:rPr kumimoji="1" lang="en-US" altLang="ja-JP" dirty="0">
                <a:latin typeface="+mn-ea"/>
              </a:rPr>
              <a:t>CMB</a:t>
            </a:r>
            <a:r>
              <a:rPr kumimoji="1" lang="ja-JP" altLang="en-US">
                <a:latin typeface="+mn-ea"/>
              </a:rPr>
              <a:t>が黒体スペクトルに従う</a:t>
            </a:r>
            <a:r>
              <a:rPr kumimoji="1" lang="en-US" altLang="ja-JP" dirty="0">
                <a:latin typeface="+mn-ea"/>
              </a:rPr>
              <a:t>(CMB</a:t>
            </a:r>
            <a:r>
              <a:rPr kumimoji="1" lang="ja-JP" altLang="en-US">
                <a:latin typeface="+mn-ea"/>
              </a:rPr>
              <a:t>パワースペクトルや、前景、ノイズの性質の仮定なし</a:t>
            </a:r>
            <a:r>
              <a:rPr kumimoji="1" lang="en-US" altLang="ja-JP" dirty="0">
                <a:latin typeface="+mn-ea"/>
              </a:rPr>
              <a:t>)</a:t>
            </a:r>
            <a:endParaRPr kumimoji="1" lang="en-US" altLang="ja-JP" dirty="0"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  <p:pic>
        <p:nvPicPr>
          <p:cNvPr id="71" name="図 70" descr="テキスト&#10;&#10;低い精度で自動的に生成された説明">
            <a:extLst>
              <a:ext uri="{FF2B5EF4-FFF2-40B4-BE49-F238E27FC236}">
                <a16:creationId xmlns:a16="http://schemas.microsoft.com/office/drawing/2014/main" id="{5D21DC6D-03DC-F994-BB76-823E3919DF3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07346" y="1901738"/>
            <a:ext cx="4382440" cy="881125"/>
          </a:xfrm>
          <a:prstGeom prst="rect">
            <a:avLst/>
          </a:prstGeom>
        </p:spPr>
      </p:pic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AF29203-E0E7-6837-F496-6B5E564E5B38}"/>
              </a:ext>
            </a:extLst>
          </p:cNvPr>
          <p:cNvCxnSpPr/>
          <p:nvPr/>
        </p:nvCxnSpPr>
        <p:spPr>
          <a:xfrm>
            <a:off x="9082216" y="2092925"/>
            <a:ext cx="2113005" cy="867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E29600F3-A3B0-0050-42FC-78A1299C3D5C}"/>
              </a:ext>
            </a:extLst>
          </p:cNvPr>
          <p:cNvCxnSpPr/>
          <p:nvPr/>
        </p:nvCxnSpPr>
        <p:spPr>
          <a:xfrm flipH="1">
            <a:off x="308919" y="2092925"/>
            <a:ext cx="7498427" cy="263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81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4E6E44E-80D6-F048-79F4-FD7F69AA136E}"/>
              </a:ext>
            </a:extLst>
          </p:cNvPr>
          <p:cNvSpPr txBox="1"/>
          <p:nvPr/>
        </p:nvSpPr>
        <p:spPr>
          <a:xfrm>
            <a:off x="0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制約条件　：　</a:t>
            </a:r>
          </a:p>
        </p:txBody>
      </p:sp>
      <p:pic>
        <p:nvPicPr>
          <p:cNvPr id="4" name="図 3" descr="テキスト, ロゴ&#10;&#10;自動的に生成された説明">
            <a:extLst>
              <a:ext uri="{FF2B5EF4-FFF2-40B4-BE49-F238E27FC236}">
                <a16:creationId xmlns:a16="http://schemas.microsoft.com/office/drawing/2014/main" id="{ADE3F1F1-AAE7-5A75-3916-BE8CB0341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493" y="0"/>
            <a:ext cx="1079500" cy="381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E9AE12-FC2A-9BF9-0C94-1FEE110DEF90}"/>
              </a:ext>
            </a:extLst>
          </p:cNvPr>
          <p:cNvSpPr txBox="1"/>
          <p:nvPr/>
        </p:nvSpPr>
        <p:spPr>
          <a:xfrm>
            <a:off x="3707027" y="11668"/>
            <a:ext cx="687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測定誤差　　　　が</a:t>
            </a:r>
            <a:r>
              <a:rPr kumimoji="1" lang="en-US" altLang="ja-JP" dirty="0"/>
              <a:t>.      </a:t>
            </a:r>
            <a:r>
              <a:rPr kumimoji="1" lang="ja-JP" altLang="en-US"/>
              <a:t>と独立であるというとこからきている。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8054D6A-7F34-BF31-E63D-D7B25F454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486" y="-685"/>
            <a:ext cx="914400" cy="3048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5AD7767-3D0A-BF4E-4CFD-0EA025DCD8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901" b="-13158"/>
          <a:stretch/>
        </p:blipFill>
        <p:spPr>
          <a:xfrm>
            <a:off x="5921385" y="31065"/>
            <a:ext cx="343491" cy="273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5EE1467-E5E8-6C21-F318-3AE037E9AD1A}"/>
                  </a:ext>
                </a:extLst>
              </p:cNvPr>
              <p:cNvSpPr txBox="1"/>
              <p:nvPr/>
            </p:nvSpPr>
            <p:spPr>
              <a:xfrm>
                <a:off x="4680486" y="400397"/>
                <a:ext cx="4147482" cy="369332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ja-JP" alt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ja-JP" b="1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ja-JP" altLang="en-US"/>
                  <a:t>　　　　　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ja-JP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𝑊𝐴</m:t>
                    </m:r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5EE1467-E5E8-6C21-F318-3AE037E9A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486" y="400397"/>
                <a:ext cx="41474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矢印 11">
            <a:extLst>
              <a:ext uri="{FF2B5EF4-FFF2-40B4-BE49-F238E27FC236}">
                <a16:creationId xmlns:a16="http://schemas.microsoft.com/office/drawing/2014/main" id="{E8C1CACA-3520-79D3-0A33-9F9BBB0DCC7C}"/>
              </a:ext>
            </a:extLst>
          </p:cNvPr>
          <p:cNvSpPr/>
          <p:nvPr/>
        </p:nvSpPr>
        <p:spPr>
          <a:xfrm>
            <a:off x="6682498" y="419794"/>
            <a:ext cx="457200" cy="369332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20F80DB-8ED5-8D92-AEBB-C504099D960D}"/>
              </a:ext>
            </a:extLst>
          </p:cNvPr>
          <p:cNvSpPr txBox="1"/>
          <p:nvPr/>
        </p:nvSpPr>
        <p:spPr>
          <a:xfrm>
            <a:off x="0" y="1235676"/>
            <a:ext cx="582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WMAP</a:t>
            </a:r>
            <a:r>
              <a:rPr kumimoji="1"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チーム解　</a:t>
            </a:r>
            <a:r>
              <a:rPr kumimoji="1" lang="ja-JP" altLang="en-US">
                <a:latin typeface="+mn-ea"/>
              </a:rPr>
              <a:t>：　内部線型結合</a:t>
            </a:r>
            <a:r>
              <a:rPr kumimoji="1" lang="en-US" altLang="ja-JP" dirty="0">
                <a:latin typeface="+mn-ea"/>
              </a:rPr>
              <a:t>(ILC)MAP</a:t>
            </a:r>
            <a:r>
              <a:rPr kumimoji="1" lang="ja-JP" altLang="en-US">
                <a:latin typeface="+mn-ea"/>
              </a:rPr>
              <a:t>を作成する</a:t>
            </a:r>
            <a:endParaRPr kumimoji="1" lang="ja-JP" altLang="en-US"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  <p:sp>
        <p:nvSpPr>
          <p:cNvPr id="17" name="下矢印 16">
            <a:extLst>
              <a:ext uri="{FF2B5EF4-FFF2-40B4-BE49-F238E27FC236}">
                <a16:creationId xmlns:a16="http://schemas.microsoft.com/office/drawing/2014/main" id="{C0532E94-EF92-2975-18D5-52313362AFE3}"/>
              </a:ext>
            </a:extLst>
          </p:cNvPr>
          <p:cNvSpPr/>
          <p:nvPr/>
        </p:nvSpPr>
        <p:spPr>
          <a:xfrm rot="10800000">
            <a:off x="2669699" y="1622811"/>
            <a:ext cx="484632" cy="500872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C78728C-2DDB-E0EF-4A4A-E6F02DFF080B}"/>
              </a:ext>
            </a:extLst>
          </p:cNvPr>
          <p:cNvSpPr txBox="1"/>
          <p:nvPr/>
        </p:nvSpPr>
        <p:spPr>
          <a:xfrm>
            <a:off x="629979" y="2261976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K, Ka, Q, V, W</a:t>
            </a:r>
            <a:r>
              <a:rPr lang="ja-JP" altLang="en-US"/>
              <a:t>を共通の分解能</a:t>
            </a:r>
            <a:r>
              <a:rPr lang="en-US" altLang="ja-JP" dirty="0"/>
              <a:t>1°</a:t>
            </a:r>
            <a:r>
              <a:rPr lang="ja-JP" altLang="en-US"/>
              <a:t>に平坦化</a:t>
            </a:r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F6A4B6-C662-6CF4-3554-7732CEB034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9069" y="2276919"/>
            <a:ext cx="750316" cy="237600"/>
          </a:xfrm>
          <a:prstGeom prst="rect">
            <a:avLst/>
          </a:prstGeom>
        </p:spPr>
      </p:pic>
      <p:pic>
        <p:nvPicPr>
          <p:cNvPr id="22" name="図 2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E5087391-E2ED-FCE7-238D-BA0F2CBFFB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6802" y="2110608"/>
            <a:ext cx="2095500" cy="520700"/>
          </a:xfrm>
          <a:prstGeom prst="rect">
            <a:avLst/>
          </a:prstGeom>
        </p:spPr>
      </p:pic>
      <p:sp>
        <p:nvSpPr>
          <p:cNvPr id="23" name="右矢印 22">
            <a:extLst>
              <a:ext uri="{FF2B5EF4-FFF2-40B4-BE49-F238E27FC236}">
                <a16:creationId xmlns:a16="http://schemas.microsoft.com/office/drawing/2014/main" id="{3F6CB511-C5E4-BAC1-034A-EA33B284B783}"/>
              </a:ext>
            </a:extLst>
          </p:cNvPr>
          <p:cNvSpPr/>
          <p:nvPr/>
        </p:nvSpPr>
        <p:spPr>
          <a:xfrm>
            <a:off x="5522094" y="2261976"/>
            <a:ext cx="457200" cy="369332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D9134F0-34D2-BCAA-3917-C4F3CA613369}"/>
              </a:ext>
            </a:extLst>
          </p:cNvPr>
          <p:cNvSpPr txBox="1"/>
          <p:nvPr/>
        </p:nvSpPr>
        <p:spPr>
          <a:xfrm>
            <a:off x="0" y="302259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前景放射の空間的変動を考慮</a:t>
            </a:r>
          </a:p>
        </p:txBody>
      </p:sp>
      <p:sp>
        <p:nvSpPr>
          <p:cNvPr id="25" name="右矢印 24">
            <a:extLst>
              <a:ext uri="{FF2B5EF4-FFF2-40B4-BE49-F238E27FC236}">
                <a16:creationId xmlns:a16="http://schemas.microsoft.com/office/drawing/2014/main" id="{73728901-672E-798C-FDE4-C8E63E68DBC9}"/>
              </a:ext>
            </a:extLst>
          </p:cNvPr>
          <p:cNvSpPr/>
          <p:nvPr/>
        </p:nvSpPr>
        <p:spPr>
          <a:xfrm>
            <a:off x="3249827" y="3022597"/>
            <a:ext cx="457200" cy="369332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6269E1E-634F-077E-7816-2AA845DF1798}"/>
              </a:ext>
            </a:extLst>
          </p:cNvPr>
          <p:cNvSpPr txBox="1"/>
          <p:nvPr/>
        </p:nvSpPr>
        <p:spPr>
          <a:xfrm>
            <a:off x="3778677" y="3046966"/>
            <a:ext cx="574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</a:t>
            </a:r>
            <a:r>
              <a:rPr kumimoji="1" lang="ja-JP" altLang="en-US"/>
              <a:t>個の領域に空を分割　　　各領域に</a:t>
            </a:r>
            <a:r>
              <a:rPr kumimoji="1" lang="en-US" altLang="ja-JP" dirty="0"/>
              <a:t>12</a:t>
            </a:r>
            <a:r>
              <a:rPr kumimoji="1" lang="ja-JP" altLang="en-US"/>
              <a:t>対応</a:t>
            </a:r>
            <a:r>
              <a:rPr lang="ja-JP" altLang="en-US"/>
              <a:t>の重み</a:t>
            </a:r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01D4A185-5E5B-9712-B1C2-B8E3DB363C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0076" y="1160508"/>
            <a:ext cx="304800" cy="4445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F6B567C-769E-C275-2807-681E99520628}"/>
              </a:ext>
            </a:extLst>
          </p:cNvPr>
          <p:cNvSpPr txBox="1"/>
          <p:nvPr/>
        </p:nvSpPr>
        <p:spPr>
          <a:xfrm>
            <a:off x="6112476" y="1209177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の</a:t>
            </a:r>
            <a:r>
              <a:rPr kumimoji="1" lang="en-US" altLang="ja-JP" dirty="0"/>
              <a:t>rms</a:t>
            </a:r>
            <a:r>
              <a:rPr kumimoji="1" lang="ja-JP" altLang="en-US"/>
              <a:t>を最小化</a:t>
            </a:r>
          </a:p>
        </p:txBody>
      </p:sp>
      <p:sp>
        <p:nvSpPr>
          <p:cNvPr id="31" name="右矢印 30">
            <a:extLst>
              <a:ext uri="{FF2B5EF4-FFF2-40B4-BE49-F238E27FC236}">
                <a16:creationId xmlns:a16="http://schemas.microsoft.com/office/drawing/2014/main" id="{9E6E2276-CC44-C9BF-3841-E7845E561E0A}"/>
              </a:ext>
            </a:extLst>
          </p:cNvPr>
          <p:cNvSpPr/>
          <p:nvPr/>
        </p:nvSpPr>
        <p:spPr>
          <a:xfrm>
            <a:off x="6329178" y="3046966"/>
            <a:ext cx="457200" cy="369332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00903AE-6DC6-B530-EDF7-71300DFAF751}"/>
              </a:ext>
            </a:extLst>
          </p:cNvPr>
          <p:cNvSpPr txBox="1"/>
          <p:nvPr/>
        </p:nvSpPr>
        <p:spPr>
          <a:xfrm>
            <a:off x="23083" y="3783218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問題点　：　重みは銀河系どに加え、角度スケールにも依存する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F96AD7F-6D65-3F4C-6DC8-843595135721}"/>
              </a:ext>
            </a:extLst>
          </p:cNvPr>
          <p:cNvSpPr txBox="1"/>
          <p:nvPr/>
        </p:nvSpPr>
        <p:spPr>
          <a:xfrm>
            <a:off x="2035171" y="4700089"/>
            <a:ext cx="631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解決策　：　角度スケール依存を考慮した</a:t>
            </a:r>
            <a:r>
              <a:rPr kumimoji="1" lang="en-US" altLang="ja-JP" dirty="0"/>
              <a:t>ILC</a:t>
            </a:r>
            <a:r>
              <a:rPr lang="ja-JP" altLang="en-US"/>
              <a:t>マップを作成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C676CAD-0D42-C8BF-60C5-2C06D394B0CD}"/>
              </a:ext>
            </a:extLst>
          </p:cNvPr>
          <p:cNvSpPr txBox="1"/>
          <p:nvPr/>
        </p:nvSpPr>
        <p:spPr>
          <a:xfrm>
            <a:off x="1326102" y="5515096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利点　：　大スケール　前景支配的　　小スケール　検出器ノイズ支配的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82C156C-7651-1717-00FF-9E891AFB2B48}"/>
              </a:ext>
            </a:extLst>
          </p:cNvPr>
          <p:cNvCxnSpPr>
            <a:cxnSpLocks/>
          </p:cNvCxnSpPr>
          <p:nvPr/>
        </p:nvCxnSpPr>
        <p:spPr>
          <a:xfrm flipH="1">
            <a:off x="3336324" y="5069421"/>
            <a:ext cx="1673058" cy="44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9863510-1832-7113-C1E4-1845D134A918}"/>
              </a:ext>
            </a:extLst>
          </p:cNvPr>
          <p:cNvCxnSpPr>
            <a:cxnSpLocks/>
          </p:cNvCxnSpPr>
          <p:nvPr/>
        </p:nvCxnSpPr>
        <p:spPr>
          <a:xfrm>
            <a:off x="5378714" y="5069421"/>
            <a:ext cx="2048088" cy="44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右矢印 41">
            <a:extLst>
              <a:ext uri="{FF2B5EF4-FFF2-40B4-BE49-F238E27FC236}">
                <a16:creationId xmlns:a16="http://schemas.microsoft.com/office/drawing/2014/main" id="{F037FCC8-42D4-D519-0312-B261924CFE82}"/>
              </a:ext>
            </a:extLst>
          </p:cNvPr>
          <p:cNvSpPr/>
          <p:nvPr/>
        </p:nvSpPr>
        <p:spPr>
          <a:xfrm rot="5400000">
            <a:off x="4965448" y="5916837"/>
            <a:ext cx="457200" cy="369332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275800F-9469-1A50-F768-B723AA7F2B5E}"/>
              </a:ext>
            </a:extLst>
          </p:cNvPr>
          <p:cNvSpPr txBox="1"/>
          <p:nvPr/>
        </p:nvSpPr>
        <p:spPr>
          <a:xfrm>
            <a:off x="3836801" y="641687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より綺麗なマップの作成</a:t>
            </a: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EF9A4112-81FB-B9AF-BBF8-61CAB5F5AF84}"/>
              </a:ext>
            </a:extLst>
          </p:cNvPr>
          <p:cNvCxnSpPr/>
          <p:nvPr/>
        </p:nvCxnSpPr>
        <p:spPr>
          <a:xfrm>
            <a:off x="-2870" y="4390572"/>
            <a:ext cx="12192000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8E672E7-72B9-ADF5-590B-86C65F6B4E1A}"/>
              </a:ext>
            </a:extLst>
          </p:cNvPr>
          <p:cNvSpPr txBox="1"/>
          <p:nvPr/>
        </p:nvSpPr>
        <p:spPr>
          <a:xfrm>
            <a:off x="9083720" y="54943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を考慮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395D73C-1F8D-615A-4444-A0809BF82306}"/>
              </a:ext>
            </a:extLst>
          </p:cNvPr>
          <p:cNvSpPr txBox="1"/>
          <p:nvPr/>
        </p:nvSpPr>
        <p:spPr>
          <a:xfrm>
            <a:off x="-2870" y="44447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論文</a:t>
            </a:r>
          </a:p>
        </p:txBody>
      </p:sp>
    </p:spTree>
    <p:extLst>
      <p:ext uri="{BB962C8B-B14F-4D97-AF65-F5344CB8AC3E}">
        <p14:creationId xmlns:p14="http://schemas.microsoft.com/office/powerpoint/2010/main" val="362096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 descr="概略図&#10;&#10;自動的に生成された説明">
            <a:extLst>
              <a:ext uri="{FF2B5EF4-FFF2-40B4-BE49-F238E27FC236}">
                <a16:creationId xmlns:a16="http://schemas.microsoft.com/office/drawing/2014/main" id="{35EA7FFE-621C-463E-74D8-D04693B4A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06" y="5775093"/>
            <a:ext cx="2161550" cy="1006239"/>
          </a:xfrm>
          <a:prstGeom prst="rect">
            <a:avLst/>
          </a:prstGeom>
        </p:spPr>
      </p:pic>
      <p:pic>
        <p:nvPicPr>
          <p:cNvPr id="5" name="図 4" descr="ダイアグラム, 設計図&#10;&#10;自動的に生成された説明">
            <a:extLst>
              <a:ext uri="{FF2B5EF4-FFF2-40B4-BE49-F238E27FC236}">
                <a16:creationId xmlns:a16="http://schemas.microsoft.com/office/drawing/2014/main" id="{E009F451-1E61-AD5A-386A-4739C6CB0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332"/>
            <a:ext cx="3848100" cy="3175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648DB7-CBD5-7256-B325-5AE28D3838AC}"/>
              </a:ext>
            </a:extLst>
          </p:cNvPr>
          <p:cNvSpPr txBox="1"/>
          <p:nvPr/>
        </p:nvSpPr>
        <p:spPr>
          <a:xfrm>
            <a:off x="890754" y="0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WMAP</a:t>
            </a:r>
            <a:r>
              <a:rPr kumimoji="1" lang="ja-JP" altLang="en-US"/>
              <a:t>チーム重み</a:t>
            </a:r>
          </a:p>
        </p:txBody>
      </p:sp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69FF1646-12E6-8620-25CB-A3FACFAC8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100" y="496332"/>
            <a:ext cx="3632200" cy="2921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D631A8-3C21-0790-3949-326358B8FEE8}"/>
              </a:ext>
            </a:extLst>
          </p:cNvPr>
          <p:cNvSpPr txBox="1"/>
          <p:nvPr/>
        </p:nvSpPr>
        <p:spPr>
          <a:xfrm>
            <a:off x="4879370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論文での重み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54CC95-0440-F6AE-78B7-AB4F387ADF8E}"/>
              </a:ext>
            </a:extLst>
          </p:cNvPr>
          <p:cNvSpPr txBox="1"/>
          <p:nvPr/>
        </p:nvSpPr>
        <p:spPr>
          <a:xfrm>
            <a:off x="0" y="3619848"/>
            <a:ext cx="961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（（左）周波数依存性のみ考慮、（右）周波数と、角度スケールでの重みを考慮した場合）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22B2F44-EAD7-94C9-1EFB-A807FEE552D2}"/>
              </a:ext>
            </a:extLst>
          </p:cNvPr>
          <p:cNvSpPr txBox="1"/>
          <p:nvPr/>
        </p:nvSpPr>
        <p:spPr>
          <a:xfrm>
            <a:off x="0" y="4191696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角度スケール考慮</a:t>
            </a:r>
            <a:r>
              <a:rPr kumimoji="1" lang="en-US" altLang="ja-JP" dirty="0"/>
              <a:t>ILC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7FA771F-102E-E30D-FE7C-41815106CAD1}"/>
              </a:ext>
            </a:extLst>
          </p:cNvPr>
          <p:cNvSpPr txBox="1"/>
          <p:nvPr/>
        </p:nvSpPr>
        <p:spPr>
          <a:xfrm>
            <a:off x="0" y="476354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角度スケール分離　　　球面調和展開</a:t>
            </a: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0D1483E0-A292-598C-D787-4FA036D95080}"/>
              </a:ext>
            </a:extLst>
          </p:cNvPr>
          <p:cNvSpPr/>
          <p:nvPr/>
        </p:nvSpPr>
        <p:spPr>
          <a:xfrm>
            <a:off x="2054408" y="4763544"/>
            <a:ext cx="457200" cy="369332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 descr="テキスト&#10;&#10;自動的に生成された説明">
            <a:extLst>
              <a:ext uri="{FF2B5EF4-FFF2-40B4-BE49-F238E27FC236}">
                <a16:creationId xmlns:a16="http://schemas.microsoft.com/office/drawing/2014/main" id="{437A49DB-589D-B022-45F8-3B2996AC0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981" y="4561028"/>
            <a:ext cx="2609385" cy="685800"/>
          </a:xfrm>
          <a:prstGeom prst="rect">
            <a:avLst/>
          </a:prstGeom>
        </p:spPr>
      </p:pic>
      <p:pic>
        <p:nvPicPr>
          <p:cNvPr id="18" name="図 17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4C7E3B74-9108-779A-B9B8-A1C34E97A2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992289"/>
            <a:ext cx="2430354" cy="571848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D11FD20-9ED2-0267-41FC-783E6C556FE9}"/>
              </a:ext>
            </a:extLst>
          </p:cNvPr>
          <p:cNvSpPr txBox="1"/>
          <p:nvPr/>
        </p:nvSpPr>
        <p:spPr>
          <a:xfrm>
            <a:off x="0" y="5651860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角周波数</a:t>
            </a:r>
            <a:r>
              <a:rPr kumimoji="1" lang="en-US" altLang="ja-JP" dirty="0" err="1"/>
              <a:t>ch</a:t>
            </a:r>
            <a:r>
              <a:rPr kumimoji="1" lang="ja-JP" altLang="en-US"/>
              <a:t>の真のマップ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1924CF1-4D84-0606-6504-FDF0319164DE}"/>
              </a:ext>
            </a:extLst>
          </p:cNvPr>
          <p:cNvSpPr txBox="1"/>
          <p:nvPr/>
        </p:nvSpPr>
        <p:spPr>
          <a:xfrm>
            <a:off x="3404734" y="55379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クリーンマップ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734A103-9F2E-F0BA-AD1F-47C17D99C5F3}"/>
                  </a:ext>
                </a:extLst>
              </p:cNvPr>
              <p:cNvSpPr txBox="1"/>
              <p:nvPr/>
            </p:nvSpPr>
            <p:spPr>
              <a:xfrm>
                <a:off x="6348067" y="6172555"/>
                <a:ext cx="2264466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/>
                  <a:t>　：　ビーム関数</a:t>
                </a: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734A103-9F2E-F0BA-AD1F-47C17D99C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067" y="6172555"/>
                <a:ext cx="2264466" cy="391582"/>
              </a:xfrm>
              <a:prstGeom prst="rect">
                <a:avLst/>
              </a:prstGeom>
              <a:blipFill>
                <a:blip r:embed="rId7"/>
                <a:stretch>
                  <a:fillRect t="-6452" r="-1111" b="-225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9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DC58E68-A6D7-4743-866A-102FD04FC5ED}"/>
              </a:ext>
            </a:extLst>
          </p:cNvPr>
          <p:cNvSpPr txBox="1"/>
          <p:nvPr/>
        </p:nvSpPr>
        <p:spPr>
          <a:xfrm>
            <a:off x="0" y="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調和空間での制約条件</a:t>
            </a:r>
          </a:p>
        </p:txBody>
      </p:sp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130DF0B5-7EC4-ECD5-F1A0-AF64C38BA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871" y="452909"/>
            <a:ext cx="1295400" cy="419100"/>
          </a:xfrm>
          <a:prstGeom prst="rect">
            <a:avLst/>
          </a:prstGeom>
        </p:spPr>
      </p:pic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id="{1C9CE49A-C7C7-3FFE-28A5-994600008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487" y="434705"/>
            <a:ext cx="1943100" cy="381000"/>
          </a:xfrm>
          <a:prstGeom prst="rect">
            <a:avLst/>
          </a:prstGeom>
        </p:spPr>
      </p:pic>
      <p:pic>
        <p:nvPicPr>
          <p:cNvPr id="11" name="図 10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1A373896-B574-55A5-6004-E306AA972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7" y="1718449"/>
            <a:ext cx="2044700" cy="1181100"/>
          </a:xfrm>
          <a:prstGeom prst="rect">
            <a:avLst/>
          </a:prstGeom>
        </p:spPr>
      </p:pic>
      <p:pic>
        <p:nvPicPr>
          <p:cNvPr id="13" name="図 12" descr="テキスト&#10;&#10;自動的に生成された説明">
            <a:extLst>
              <a:ext uri="{FF2B5EF4-FFF2-40B4-BE49-F238E27FC236}">
                <a16:creationId xmlns:a16="http://schemas.microsoft.com/office/drawing/2014/main" id="{D7800678-767C-737A-0124-E2BB182DC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571" y="2056043"/>
            <a:ext cx="2273300" cy="4953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8A1327D7-D698-E2EB-909A-CA90A3A79A6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707"/>
          <a:stretch/>
        </p:blipFill>
        <p:spPr>
          <a:xfrm>
            <a:off x="30727" y="515036"/>
            <a:ext cx="1244600" cy="294846"/>
          </a:xfrm>
          <a:prstGeom prst="rect">
            <a:avLst/>
          </a:prstGeom>
        </p:spPr>
      </p:pic>
      <p:sp>
        <p:nvSpPr>
          <p:cNvPr id="16" name="右矢印 15">
            <a:extLst>
              <a:ext uri="{FF2B5EF4-FFF2-40B4-BE49-F238E27FC236}">
                <a16:creationId xmlns:a16="http://schemas.microsoft.com/office/drawing/2014/main" id="{53FC83EC-119C-D191-933D-FE6A40E3D484}"/>
              </a:ext>
            </a:extLst>
          </p:cNvPr>
          <p:cNvSpPr/>
          <p:nvPr/>
        </p:nvSpPr>
        <p:spPr>
          <a:xfrm>
            <a:off x="1380274" y="526891"/>
            <a:ext cx="374650" cy="271135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4F947D71-07EA-4DC8-5277-0628DFD31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7027" y="1312565"/>
            <a:ext cx="609600" cy="4318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60971CB-B8B6-8468-3E5F-189E61755992}"/>
              </a:ext>
            </a:extLst>
          </p:cNvPr>
          <p:cNvSpPr txBox="1"/>
          <p:nvPr/>
        </p:nvSpPr>
        <p:spPr>
          <a:xfrm>
            <a:off x="0" y="137503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クリーンマップにおける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8F08466-B5B0-F641-6680-CBA1015D0C17}"/>
              </a:ext>
            </a:extLst>
          </p:cNvPr>
          <p:cNvSpPr txBox="1"/>
          <p:nvPr/>
        </p:nvSpPr>
        <p:spPr>
          <a:xfrm>
            <a:off x="2913632" y="13797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の冪乗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C75841DB-1583-9A01-2797-5764B86E09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0795" y="1400949"/>
            <a:ext cx="800100" cy="3175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F5C7D7F-4C3C-76AB-427B-67937948FECC}"/>
              </a:ext>
            </a:extLst>
          </p:cNvPr>
          <p:cNvSpPr txBox="1"/>
          <p:nvPr/>
        </p:nvSpPr>
        <p:spPr>
          <a:xfrm>
            <a:off x="4511439" y="140094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を最小することにより、重みは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0348114-30ED-C51F-9690-A92B314517EE}"/>
              </a:ext>
            </a:extLst>
          </p:cNvPr>
          <p:cNvSpPr txBox="1"/>
          <p:nvPr/>
        </p:nvSpPr>
        <p:spPr>
          <a:xfrm>
            <a:off x="2106504" y="21243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但し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CA57F670-1C32-955C-E8EA-8476390864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1490" y="2113193"/>
            <a:ext cx="342900" cy="381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934C8D3-C046-EE51-E1BF-4391F929A270}"/>
                  </a:ext>
                </a:extLst>
              </p:cNvPr>
              <p:cNvSpPr txBox="1"/>
              <p:nvPr/>
            </p:nvSpPr>
            <p:spPr>
              <a:xfrm>
                <a:off x="5815916" y="2124333"/>
                <a:ext cx="3441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;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kumimoji="1" lang="ja-JP" altLang="en-US"/>
                  <a:t>のクロスパワースペクトル</a:t>
                </a: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934C8D3-C046-EE51-E1BF-4391F929A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916" y="2124333"/>
                <a:ext cx="3441968" cy="369332"/>
              </a:xfrm>
              <a:prstGeom prst="rect">
                <a:avLst/>
              </a:prstGeom>
              <a:blipFill>
                <a:blip r:embed="rId10"/>
                <a:stretch>
                  <a:fillRect l="-1099" t="-6667" r="-36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9CA4A69-3CC6-F26E-90A2-3F6E1DF24238}"/>
              </a:ext>
            </a:extLst>
          </p:cNvPr>
          <p:cNvSpPr/>
          <p:nvPr/>
        </p:nvSpPr>
        <p:spPr>
          <a:xfrm>
            <a:off x="5523470" y="2124333"/>
            <a:ext cx="373441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BF825DD-ABB6-26C2-49C8-8617E9BD58BF}"/>
              </a:ext>
            </a:extLst>
          </p:cNvPr>
          <p:cNvSpPr txBox="1"/>
          <p:nvPr/>
        </p:nvSpPr>
        <p:spPr>
          <a:xfrm>
            <a:off x="0" y="3154419"/>
            <a:ext cx="580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ILC</a:t>
            </a:r>
            <a:r>
              <a:rPr lang="ja-JP" altLang="en-US"/>
              <a:t>法</a:t>
            </a:r>
            <a:r>
              <a:rPr lang="en-US" altLang="ja-JP" dirty="0"/>
              <a:t>(</a:t>
            </a:r>
            <a:r>
              <a:rPr lang="ja-JP" altLang="en-US"/>
              <a:t>角度スケール考慮</a:t>
            </a:r>
            <a:r>
              <a:rPr lang="en-US" altLang="ja-JP" dirty="0"/>
              <a:t>)</a:t>
            </a:r>
            <a:r>
              <a:rPr lang="ja-JP" altLang="en-US"/>
              <a:t>とパワースペクトルの関係性</a:t>
            </a:r>
            <a:endParaRPr kumimoji="1" lang="ja-JP" altLang="en-US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159AD8E7-D744-E814-B528-365EFE07C1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442" y="4905375"/>
            <a:ext cx="4914000" cy="4212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9FF2EE8-F4CE-0CDC-74CF-B0E7FB69563C}"/>
              </a:ext>
            </a:extLst>
          </p:cNvPr>
          <p:cNvSpPr txBox="1"/>
          <p:nvPr/>
        </p:nvSpPr>
        <p:spPr>
          <a:xfrm>
            <a:off x="5360571" y="4855230"/>
            <a:ext cx="680026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j</a:t>
            </a:r>
            <a:r>
              <a:rPr kumimoji="1" lang="en-US" altLang="ja-JP" dirty="0"/>
              <a:t>unk</a:t>
            </a:r>
            <a:r>
              <a:rPr kumimoji="1" lang="ja-JP" altLang="en-US"/>
              <a:t>　</a:t>
            </a:r>
            <a:r>
              <a:rPr kumimoji="1" lang="en-US" altLang="ja-JP" dirty="0"/>
              <a:t>:</a:t>
            </a:r>
            <a:r>
              <a:rPr kumimoji="1" lang="ja-JP" altLang="en-US"/>
              <a:t>　</a:t>
            </a:r>
            <a:r>
              <a:rPr lang="ja-JP" altLang="en-US"/>
              <a:t>ノ</a:t>
            </a:r>
            <a:r>
              <a:rPr kumimoji="1" lang="ja-JP" altLang="en-US"/>
              <a:t>イズと前景のパワースペクトル</a:t>
            </a:r>
            <a:endParaRPr kumimoji="1" lang="en-US" altLang="ja-JP" dirty="0"/>
          </a:p>
          <a:p>
            <a:r>
              <a:rPr lang="ja-JP" altLang="en-US"/>
              <a:t>仮定　：　</a:t>
            </a:r>
            <a:r>
              <a:rPr lang="en-US" altLang="ja-JP" dirty="0"/>
              <a:t>CMB</a:t>
            </a:r>
            <a:r>
              <a:rPr lang="ja-JP" altLang="en-US"/>
              <a:t>スペクトルの全ての周波数</a:t>
            </a:r>
            <a:r>
              <a:rPr lang="en-US" altLang="ja-JP" dirty="0" err="1"/>
              <a:t>ch</a:t>
            </a:r>
            <a:r>
              <a:rPr lang="ja-JP" altLang="en-US"/>
              <a:t>に等しく寄与する</a:t>
            </a:r>
            <a:r>
              <a:rPr kumimoji="1" lang="en-US" altLang="ja-JP" dirty="0"/>
              <a:t> </a:t>
            </a:r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E14B26E8-6C3B-4631-3A0E-31423B0B93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85" y="4474230"/>
            <a:ext cx="342900" cy="381000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5C4C535-5924-FB10-9D37-A87EA38883C7}"/>
              </a:ext>
            </a:extLst>
          </p:cNvPr>
          <p:cNvSpPr txBox="1"/>
          <p:nvPr/>
        </p:nvSpPr>
        <p:spPr>
          <a:xfrm>
            <a:off x="253915" y="44858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の分解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DCDB47D5-998A-718C-62F3-69E91EDE70C0}"/>
                  </a:ext>
                </a:extLst>
              </p:cNvPr>
              <p:cNvSpPr txBox="1"/>
              <p:nvPr/>
            </p:nvSpPr>
            <p:spPr>
              <a:xfrm>
                <a:off x="30285" y="5739445"/>
                <a:ext cx="7143430" cy="341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 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𝑗𝑢𝑛𝑘</m:t>
                          </m:r>
                        </m:sup>
                      </m:sSubSup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𝑐𝑚𝑏</m:t>
                          </m:r>
                        </m:sup>
                      </m:sSubSup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ja-JP" altLang="en-US" b="1" i="1">
                                  <a:latin typeface="Cambria Math" panose="02040503050406030204" pitchFamily="18" charset="0"/>
                                </a:rPr>
                                <m:t>・</m:t>
                              </m:r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𝑗𝑢𝑛𝑘</m:t>
                          </m:r>
                        </m:sup>
                      </m:sSubSup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𝑐𝑚𝑏</m:t>
                          </m:r>
                        </m:sup>
                      </m:sSubSup>
                    </m:oMath>
                  </m:oMathPara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DCDB47D5-998A-718C-62F3-69E91EDE7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5" y="5739445"/>
                <a:ext cx="7143430" cy="341440"/>
              </a:xfrm>
              <a:prstGeom prst="rect">
                <a:avLst/>
              </a:prstGeom>
              <a:blipFill>
                <a:blip r:embed="rId12"/>
                <a:stretch>
                  <a:fillRect l="-178" t="-3571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B5BAF0B-83DE-BD96-60A4-5F5316908DA4}"/>
              </a:ext>
            </a:extLst>
          </p:cNvPr>
          <p:cNvCxnSpPr/>
          <p:nvPr/>
        </p:nvCxnSpPr>
        <p:spPr>
          <a:xfrm flipH="1" flipV="1">
            <a:off x="4780429" y="5178395"/>
            <a:ext cx="624716" cy="15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D3E84F5-54F0-99E0-FBA1-0379D67E4A8E}"/>
              </a:ext>
            </a:extLst>
          </p:cNvPr>
          <p:cNvSpPr txBox="1"/>
          <p:nvPr/>
        </p:nvSpPr>
        <p:spPr>
          <a:xfrm>
            <a:off x="-442" y="6445769"/>
            <a:ext cx="67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CMB</a:t>
            </a:r>
            <a:r>
              <a:rPr kumimoji="1" lang="ja-JP" altLang="en-US"/>
              <a:t>のパワースペクトルは、最適重みからの影響を受けない。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5550E9B-4F9E-A98A-1B39-BCF559E1FEC7}"/>
              </a:ext>
            </a:extLst>
          </p:cNvPr>
          <p:cNvSpPr txBox="1"/>
          <p:nvPr/>
        </p:nvSpPr>
        <p:spPr>
          <a:xfrm>
            <a:off x="-6528" y="4039553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マスクされたマップのスカイパッチを球面調和展開を行う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A821385-AE53-61DC-9E1E-45E74EF67BF7}"/>
              </a:ext>
            </a:extLst>
          </p:cNvPr>
          <p:cNvSpPr txBox="1"/>
          <p:nvPr/>
        </p:nvSpPr>
        <p:spPr>
          <a:xfrm>
            <a:off x="253915" y="3609570"/>
            <a:ext cx="131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の</a:t>
            </a:r>
            <a:r>
              <a:rPr lang="ja-JP" altLang="en-US"/>
              <a:t>計算</a:t>
            </a:r>
            <a:endParaRPr kumimoji="1" lang="ja-JP" altLang="en-US"/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7C7A1273-B912-C648-F54A-75DF2BEAFE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85" y="3588121"/>
            <a:ext cx="342900" cy="381000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3DB26E6-206E-011C-B534-8EA9A8A5165D}"/>
              </a:ext>
            </a:extLst>
          </p:cNvPr>
          <p:cNvSpPr txBox="1"/>
          <p:nvPr/>
        </p:nvSpPr>
        <p:spPr>
          <a:xfrm>
            <a:off x="5815916" y="3497435"/>
            <a:ext cx="2723823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窓関数効果の補正を行う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74DAD79-3467-8A41-854B-49815CC7DA79}"/>
              </a:ext>
            </a:extLst>
          </p:cNvPr>
          <p:cNvCxnSpPr>
            <a:cxnSpLocks/>
          </p:cNvCxnSpPr>
          <p:nvPr/>
        </p:nvCxnSpPr>
        <p:spPr>
          <a:xfrm flipH="1">
            <a:off x="4619514" y="3685334"/>
            <a:ext cx="1190841" cy="39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75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8F8F92-106C-5294-1D40-8D818ACD15CB}"/>
              </a:ext>
            </a:extLst>
          </p:cNvPr>
          <p:cNvSpPr txBox="1"/>
          <p:nvPr/>
        </p:nvSpPr>
        <p:spPr>
          <a:xfrm>
            <a:off x="0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Toppan Bunkyu Midashi Gothic Extrabold" panose="020B0900000000000000" pitchFamily="34" charset="-128"/>
                <a:ea typeface="Toppan Bunkyu Midashi Gothic Extrabold" panose="020B0900000000000000" pitchFamily="34" charset="-128"/>
              </a:rPr>
              <a:t>領域の細分化</a:t>
            </a:r>
            <a:endParaRPr kumimoji="1" lang="ja-JP" altLang="en-US">
              <a:latin typeface="Toppan Bunkyu Midashi Gothic Extrabold" panose="020B0900000000000000" pitchFamily="34" charset="-128"/>
              <a:ea typeface="Toppan Bunkyu Midashi Gothic Extrabold" panose="020B09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7ECF1E-AE3C-270C-3F7B-8A41B47F84CF}"/>
              </a:ext>
            </a:extLst>
          </p:cNvPr>
          <p:cNvSpPr txBox="1"/>
          <p:nvPr/>
        </p:nvSpPr>
        <p:spPr>
          <a:xfrm>
            <a:off x="0" y="369332"/>
            <a:ext cx="659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ILC</a:t>
            </a:r>
            <a:r>
              <a:rPr kumimoji="1" lang="ja-JP" altLang="en-US"/>
              <a:t>法は</a:t>
            </a:r>
            <a:r>
              <a:rPr kumimoji="1" lang="en-US" altLang="ja-JP" dirty="0"/>
              <a:t>MAP</a:t>
            </a:r>
            <a:r>
              <a:rPr kumimoji="1" lang="ja-JP" altLang="en-US"/>
              <a:t>の分散を最小にすることによって前景を除去する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26CACC-8EFF-8015-4D8F-728F47E080E7}"/>
              </a:ext>
            </a:extLst>
          </p:cNvPr>
          <p:cNvSpPr txBox="1"/>
          <p:nvPr/>
        </p:nvSpPr>
        <p:spPr>
          <a:xfrm>
            <a:off x="135924" y="1198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3DC1EE8-B4FD-3D61-B84C-C1ED293BE5E2}"/>
              </a:ext>
            </a:extLst>
          </p:cNvPr>
          <p:cNvSpPr txBox="1"/>
          <p:nvPr/>
        </p:nvSpPr>
        <p:spPr>
          <a:xfrm>
            <a:off x="0" y="1013939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前景とノイズは</a:t>
            </a:r>
            <a:r>
              <a:rPr kumimoji="1" lang="en-US" altLang="ja-JP" dirty="0"/>
              <a:t>CMB</a:t>
            </a:r>
            <a:r>
              <a:rPr kumimoji="1" lang="ja-JP" altLang="en-US"/>
              <a:t>とは異なり、空の空間によって分散が大きく異なる。</a:t>
            </a:r>
          </a:p>
        </p:txBody>
      </p:sp>
      <p:sp>
        <p:nvSpPr>
          <p:cNvPr id="6" name="下矢印 5">
            <a:extLst>
              <a:ext uri="{FF2B5EF4-FFF2-40B4-BE49-F238E27FC236}">
                <a16:creationId xmlns:a16="http://schemas.microsoft.com/office/drawing/2014/main" id="{712F0EE2-B89A-B847-CA98-68432F56252C}"/>
              </a:ext>
            </a:extLst>
          </p:cNvPr>
          <p:cNvSpPr/>
          <p:nvPr/>
        </p:nvSpPr>
        <p:spPr>
          <a:xfrm>
            <a:off x="3126259" y="1383271"/>
            <a:ext cx="484632" cy="458571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514A3DB-62E9-65BB-792A-02ADE9E54FBF}"/>
              </a:ext>
            </a:extLst>
          </p:cNvPr>
          <p:cNvSpPr txBox="1"/>
          <p:nvPr/>
        </p:nvSpPr>
        <p:spPr>
          <a:xfrm>
            <a:off x="0" y="1841842"/>
            <a:ext cx="1241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空を前景の綺麗さで領域を分割し、それぞれの領域で異なる適切な重みを計算し、別々にクリーニングを行う必要。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544E4EE-C0D7-D027-96CA-883EA7A865A6}"/>
              </a:ext>
            </a:extLst>
          </p:cNvPr>
          <p:cNvSpPr txBox="1"/>
          <p:nvPr/>
        </p:nvSpPr>
        <p:spPr>
          <a:xfrm>
            <a:off x="0" y="248507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Toppan Bunkyu Midashi Gothic Extrabold" panose="020B0900000000000000" pitchFamily="34" charset="-128"/>
                <a:ea typeface="Toppan Bunkyu Midashi Gothic Extrabold" panose="020B0900000000000000" pitchFamily="34" charset="-128"/>
              </a:rPr>
              <a:t>領域分割の利点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03E53-9DBA-6C01-0DFE-B6488C7239B8}"/>
              </a:ext>
            </a:extLst>
          </p:cNvPr>
          <p:cNvSpPr txBox="1"/>
          <p:nvPr/>
        </p:nvSpPr>
        <p:spPr>
          <a:xfrm>
            <a:off x="0" y="3024654"/>
            <a:ext cx="7468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利点１　：　積極的な重みづけが可能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利点</a:t>
            </a:r>
            <a:r>
              <a:rPr kumimoji="1" lang="en-US" altLang="ja-JP" dirty="0"/>
              <a:t>2</a:t>
            </a:r>
            <a:r>
              <a:rPr kumimoji="1" lang="ja-JP" altLang="en-US"/>
              <a:t>　：　前景の周波数依存性が領域によって異なる場合にも有効</a:t>
            </a:r>
          </a:p>
        </p:txBody>
      </p:sp>
    </p:spTree>
    <p:extLst>
      <p:ext uri="{BB962C8B-B14F-4D97-AF65-F5344CB8AC3E}">
        <p14:creationId xmlns:p14="http://schemas.microsoft.com/office/powerpoint/2010/main" val="298298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5495086-27DE-91CA-271A-475176E257F0}"/>
              </a:ext>
            </a:extLst>
          </p:cNvPr>
          <p:cNvSpPr txBox="1"/>
          <p:nvPr/>
        </p:nvSpPr>
        <p:spPr>
          <a:xfrm>
            <a:off x="0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Toppan Bunkyu Midashi Gothic Extrabold" panose="020B0900000000000000" pitchFamily="34" charset="-128"/>
                <a:ea typeface="Toppan Bunkyu Midashi Gothic Extrabold" panose="020B0900000000000000" pitchFamily="34" charset="-128"/>
              </a:rPr>
              <a:t>マップ作成方法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93D58AA-8CE9-54BE-4B40-6631B78D1DC9}"/>
              </a:ext>
            </a:extLst>
          </p:cNvPr>
          <p:cNvSpPr txBox="1"/>
          <p:nvPr/>
        </p:nvSpPr>
        <p:spPr>
          <a:xfrm>
            <a:off x="0" y="44414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銀河面から、前景が高緯度に漏れないように</a:t>
            </a:r>
          </a:p>
        </p:txBody>
      </p:sp>
      <p:sp>
        <p:nvSpPr>
          <p:cNvPr id="4" name="下矢印 3">
            <a:extLst>
              <a:ext uri="{FF2B5EF4-FFF2-40B4-BE49-F238E27FC236}">
                <a16:creationId xmlns:a16="http://schemas.microsoft.com/office/drawing/2014/main" id="{9BBFF660-FE8F-8B20-A26C-0C6A9689BC99}"/>
              </a:ext>
            </a:extLst>
          </p:cNvPr>
          <p:cNvSpPr/>
          <p:nvPr/>
        </p:nvSpPr>
        <p:spPr>
          <a:xfrm>
            <a:off x="2158341" y="811086"/>
            <a:ext cx="484632" cy="458571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2DC180-0069-B7B2-D5E6-F3E4C99C08AB}"/>
              </a:ext>
            </a:extLst>
          </p:cNvPr>
          <p:cNvSpPr txBox="1"/>
          <p:nvPr/>
        </p:nvSpPr>
        <p:spPr>
          <a:xfrm>
            <a:off x="0" y="1267263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汚い領域から、綺麗な領域の順にクリーニングしていく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325117-B5C9-C215-C50C-9BE52B515383}"/>
              </a:ext>
            </a:extLst>
          </p:cNvPr>
          <p:cNvSpPr txBox="1"/>
          <p:nvPr/>
        </p:nvSpPr>
        <p:spPr>
          <a:xfrm>
            <a:off x="0" y="24702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具体的な手順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F7BC66-399E-1248-1F65-582D47168ED9}"/>
              </a:ext>
            </a:extLst>
          </p:cNvPr>
          <p:cNvSpPr txBox="1"/>
          <p:nvPr/>
        </p:nvSpPr>
        <p:spPr>
          <a:xfrm>
            <a:off x="0" y="2676514"/>
            <a:ext cx="104663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/>
          </a:p>
          <a:p>
            <a:pPr marL="400050" indent="-400050">
              <a:buFont typeface="+mj-lt"/>
              <a:buAutoNum type="romanUcPeriod"/>
            </a:pPr>
            <a:r>
              <a:rPr lang="en-US" altLang="ja-JP" dirty="0"/>
              <a:t>WMAP</a:t>
            </a:r>
            <a:r>
              <a:rPr lang="ja-JP" altLang="en-US"/>
              <a:t>の角周波数</a:t>
            </a:r>
            <a:r>
              <a:rPr lang="en-US" altLang="ja-JP" dirty="0" err="1"/>
              <a:t>ch</a:t>
            </a:r>
            <a:r>
              <a:rPr lang="ja-JP" altLang="en-US"/>
              <a:t>５つのマップを一時的に定義</a:t>
            </a:r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=2</a:t>
            </a:r>
            <a:r>
              <a:rPr lang="ja-JP" altLang="en-US"/>
              <a:t>以降は一つ前の入れ替えたマップを使用</a:t>
            </a:r>
            <a:endParaRPr lang="en-US" altLang="ja-JP" dirty="0"/>
          </a:p>
          <a:p>
            <a:pPr marL="400050" indent="-400050">
              <a:buFont typeface="+mj-lt"/>
              <a:buAutoNum type="romanUcPeriod"/>
            </a:pPr>
            <a:endParaRPr kumimoji="1" lang="en-US" altLang="ja-JP" dirty="0"/>
          </a:p>
          <a:p>
            <a:pPr marL="400050" indent="-400050">
              <a:buFont typeface="+mj-lt"/>
              <a:buAutoNum type="romanUcPeriod"/>
            </a:pPr>
            <a:r>
              <a:rPr kumimoji="1" lang="en-US" altLang="ja-JP" dirty="0" err="1"/>
              <a:t>i</a:t>
            </a:r>
            <a:r>
              <a:rPr kumimoji="1" lang="ja-JP" altLang="en-US"/>
              <a:t>番目の領域のみのパワースペクトル行列</a:t>
            </a:r>
            <a:r>
              <a:rPr lang="ja-JP" altLang="en-US"/>
              <a:t>　　と、最適な重み　</a:t>
            </a:r>
            <a:r>
              <a:rPr lang="en-US" altLang="ja-JP" dirty="0"/>
              <a:t> </a:t>
            </a:r>
            <a:r>
              <a:rPr lang="ja-JP" altLang="en-US"/>
              <a:t>を求める</a:t>
            </a:r>
            <a:endParaRPr lang="en-US" altLang="ja-JP" dirty="0"/>
          </a:p>
          <a:p>
            <a:pPr marL="400050" indent="-400050">
              <a:buFont typeface="+mj-lt"/>
              <a:buAutoNum type="romanUcPeriod"/>
            </a:pPr>
            <a:endParaRPr lang="en-US" altLang="ja-JP" dirty="0"/>
          </a:p>
          <a:p>
            <a:pPr marL="400050" indent="-400050">
              <a:buFont typeface="+mj-lt"/>
              <a:buAutoNum type="romanUcPeriod"/>
            </a:pPr>
            <a:r>
              <a:rPr lang="en-US" altLang="ja-JP" dirty="0"/>
              <a:t>I</a:t>
            </a:r>
            <a:r>
              <a:rPr lang="ja-JP" altLang="en-US"/>
              <a:t>番目に用意したマップを</a:t>
            </a:r>
            <a:r>
              <a:rPr lang="en-US" altLang="ja-JP" dirty="0"/>
              <a:t>II</a:t>
            </a:r>
            <a:r>
              <a:rPr lang="ja-JP" altLang="en-US"/>
              <a:t>の重みを用いてクリーニングし、全天マップを計算</a:t>
            </a:r>
            <a:endParaRPr lang="en-US" altLang="ja-JP" dirty="0"/>
          </a:p>
          <a:p>
            <a:pPr marL="400050" indent="-400050">
              <a:buFont typeface="+mj-lt"/>
              <a:buAutoNum type="romanUcPeriod"/>
            </a:pPr>
            <a:endParaRPr lang="en-US" altLang="ja-JP" dirty="0"/>
          </a:p>
          <a:p>
            <a:pPr marL="400050" indent="-400050">
              <a:buFont typeface="+mj-lt"/>
              <a:buAutoNum type="romanUcPeriod"/>
            </a:pPr>
            <a:r>
              <a:rPr lang="en-US" altLang="ja-JP" dirty="0"/>
              <a:t>I</a:t>
            </a:r>
            <a:r>
              <a:rPr lang="ja-JP" altLang="en-US"/>
              <a:t>で用意したマップの</a:t>
            </a:r>
            <a:r>
              <a:rPr lang="en-US" altLang="ja-JP" dirty="0" err="1"/>
              <a:t>i</a:t>
            </a:r>
            <a:r>
              <a:rPr lang="ja-JP" altLang="en-US"/>
              <a:t>番目の領域の部分と</a:t>
            </a:r>
            <a:r>
              <a:rPr lang="en-US" altLang="ja-JP" dirty="0"/>
              <a:t>II</a:t>
            </a:r>
            <a:r>
              <a:rPr lang="ja-JP" altLang="en-US"/>
              <a:t>のクリーンマップに対応する領域で置き換える</a:t>
            </a:r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C598A59-D412-F058-F1C6-46531F784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314" y="3487979"/>
            <a:ext cx="342900" cy="381000"/>
          </a:xfrm>
          <a:prstGeom prst="rect">
            <a:avLst/>
          </a:prstGeom>
        </p:spPr>
      </p:pic>
      <p:pic>
        <p:nvPicPr>
          <p:cNvPr id="9" name="図 8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87F4E162-180C-FF37-3BAF-97165593B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1" t="33580" r="73099" b="35150"/>
          <a:stretch/>
        </p:blipFill>
        <p:spPr>
          <a:xfrm>
            <a:off x="6704888" y="3505824"/>
            <a:ext cx="342900" cy="36933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E012E9-9EF0-8092-D399-AD3653B9BE40}"/>
              </a:ext>
            </a:extLst>
          </p:cNvPr>
          <p:cNvSpPr txBox="1"/>
          <p:nvPr/>
        </p:nvSpPr>
        <p:spPr>
          <a:xfrm>
            <a:off x="0" y="1868774"/>
            <a:ext cx="7269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空の領域を</a:t>
            </a:r>
            <a:r>
              <a:rPr kumimoji="1" lang="en-US" altLang="ja-JP" dirty="0"/>
              <a:t>9</a:t>
            </a:r>
            <a:r>
              <a:rPr kumimoji="1" lang="ja-JP" altLang="en-US"/>
              <a:t>つに分割する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=1~9)</a:t>
            </a:r>
            <a:r>
              <a:rPr lang="ja-JP" altLang="en-US"/>
              <a:t>、以下に示す手順を</a:t>
            </a:r>
            <a:r>
              <a:rPr lang="en-US" altLang="ja-JP" dirty="0"/>
              <a:t>9</a:t>
            </a:r>
            <a:r>
              <a:rPr lang="ja-JP" altLang="en-US"/>
              <a:t>回繰り返す。</a:t>
            </a:r>
            <a:endParaRPr kumimoji="1" lang="en-US" altLang="ja-JP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FE5CF3A-EF63-AF29-AE94-E8C03F456FCA}"/>
              </a:ext>
            </a:extLst>
          </p:cNvPr>
          <p:cNvCxnSpPr>
            <a:cxnSpLocks/>
          </p:cNvCxnSpPr>
          <p:nvPr/>
        </p:nvCxnSpPr>
        <p:spPr>
          <a:xfrm>
            <a:off x="2594919" y="1636595"/>
            <a:ext cx="2780270" cy="21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上カーブ矢印 16">
            <a:extLst>
              <a:ext uri="{FF2B5EF4-FFF2-40B4-BE49-F238E27FC236}">
                <a16:creationId xmlns:a16="http://schemas.microsoft.com/office/drawing/2014/main" id="{A3EAA0F0-1191-EF4A-4148-66BDFDE4289D}"/>
              </a:ext>
            </a:extLst>
          </p:cNvPr>
          <p:cNvSpPr/>
          <p:nvPr/>
        </p:nvSpPr>
        <p:spPr>
          <a:xfrm rot="16200000">
            <a:off x="10193435" y="2931332"/>
            <a:ext cx="2106460" cy="1798687"/>
          </a:xfrm>
          <a:prstGeom prst="curvedUpArrow">
            <a:avLst>
              <a:gd name="adj1" fmla="val 14025"/>
              <a:gd name="adj2" fmla="val 35640"/>
              <a:gd name="adj3" fmla="val 1447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下矢印 17">
            <a:extLst>
              <a:ext uri="{FF2B5EF4-FFF2-40B4-BE49-F238E27FC236}">
                <a16:creationId xmlns:a16="http://schemas.microsoft.com/office/drawing/2014/main" id="{F24131E9-4BEB-0B32-1E5E-0F0EF3A290F9}"/>
              </a:ext>
            </a:extLst>
          </p:cNvPr>
          <p:cNvSpPr/>
          <p:nvPr/>
        </p:nvSpPr>
        <p:spPr>
          <a:xfrm>
            <a:off x="4449689" y="4992119"/>
            <a:ext cx="484632" cy="458571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AA73EA4-21C7-E2EE-C918-3693420DB17E}"/>
              </a:ext>
            </a:extLst>
          </p:cNvPr>
          <p:cNvSpPr txBox="1"/>
          <p:nvPr/>
        </p:nvSpPr>
        <p:spPr>
          <a:xfrm>
            <a:off x="1598850" y="5457971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この操作の繰り返しにより前景が徐々に取り除かれていく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0D5B66B-FD4B-18FC-56B2-004AC92E5CB4}"/>
              </a:ext>
            </a:extLst>
          </p:cNvPr>
          <p:cNvSpPr txBox="1"/>
          <p:nvPr/>
        </p:nvSpPr>
        <p:spPr>
          <a:xfrm>
            <a:off x="0" y="6034358"/>
            <a:ext cx="1211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結果として、</a:t>
            </a:r>
            <a:r>
              <a:rPr kumimoji="1" lang="en-US" altLang="ja-JP" dirty="0"/>
              <a:t>9</a:t>
            </a:r>
            <a:r>
              <a:rPr kumimoji="1" lang="ja-JP" altLang="en-US"/>
              <a:t>回の繰り返しを</a:t>
            </a:r>
            <a:r>
              <a:rPr kumimoji="1" lang="en-US" altLang="ja-JP" dirty="0"/>
              <a:t>5</a:t>
            </a:r>
            <a:r>
              <a:rPr kumimoji="1" lang="ja-JP" altLang="en-US"/>
              <a:t>つの周波数マップに行うことによって、</a:t>
            </a:r>
            <a:r>
              <a:rPr kumimoji="1" lang="en-US" altLang="ja-JP" dirty="0"/>
              <a:t>5</a:t>
            </a:r>
            <a:r>
              <a:rPr kumimoji="1" lang="ja-JP" altLang="en-US"/>
              <a:t>つの周波数クリーニングマップが得られる</a:t>
            </a:r>
          </a:p>
        </p:txBody>
      </p:sp>
    </p:spTree>
    <p:extLst>
      <p:ext uri="{BB962C8B-B14F-4D97-AF65-F5344CB8AC3E}">
        <p14:creationId xmlns:p14="http://schemas.microsoft.com/office/powerpoint/2010/main" val="87235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CEE67A4-F983-8C1C-7834-DBE75253B743}"/>
              </a:ext>
            </a:extLst>
          </p:cNvPr>
          <p:cNvSpPr txBox="1"/>
          <p:nvPr/>
        </p:nvSpPr>
        <p:spPr>
          <a:xfrm>
            <a:off x="0" y="0"/>
            <a:ext cx="10310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手法</a:t>
            </a:r>
            <a:r>
              <a:rPr kumimoji="1"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の評価：最も綺麗な領域（</a:t>
            </a:r>
            <a:r>
              <a:rPr kumimoji="1" lang="en-US" altLang="ja-JP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V</a:t>
            </a:r>
            <a:r>
              <a:rPr kumimoji="1"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バンド）でのパワースペクトル</a:t>
            </a:r>
            <a:endParaRPr kumimoji="1" lang="en-US" altLang="ja-JP" dirty="0"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  <a:p>
            <a:endParaRPr lang="en-US" altLang="ja-JP" dirty="0"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  <a:p>
            <a:r>
              <a:rPr kumimoji="1"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左：総パワースペクトル　右：クリーニング後の</a:t>
            </a:r>
            <a:r>
              <a:rPr kumimoji="1" lang="en-US" altLang="ja-JP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CMB</a:t>
            </a:r>
            <a:r>
              <a:rPr kumimoji="1"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パワースペクトル　緑：</a:t>
            </a:r>
            <a:r>
              <a:rPr kumimoji="1" lang="en-US" altLang="ja-JP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CMB</a:t>
            </a:r>
            <a:r>
              <a:rPr kumimoji="1"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パワースペクトルのベストフィット</a:t>
            </a:r>
            <a:endParaRPr kumimoji="1" lang="en-US" altLang="ja-JP" dirty="0"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FB76E5D-F3F7-4685-E127-016133159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092" y="1912915"/>
            <a:ext cx="3702908" cy="494508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FD9E252-45FB-BF06-91E4-EF4037357EEE}"/>
              </a:ext>
            </a:extLst>
          </p:cNvPr>
          <p:cNvSpPr txBox="1"/>
          <p:nvPr/>
        </p:nvSpPr>
        <p:spPr>
          <a:xfrm>
            <a:off x="420130" y="6301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19" name="図 18" descr="グラフ, ヒストグラム&#10;&#10;自動的に生成された説明">
            <a:extLst>
              <a:ext uri="{FF2B5EF4-FFF2-40B4-BE49-F238E27FC236}">
                <a16:creationId xmlns:a16="http://schemas.microsoft.com/office/drawing/2014/main" id="{84347553-9B1E-FD76-5A07-6532A296A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182" y="1936618"/>
            <a:ext cx="3702909" cy="4921382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C9920D0-A412-069E-37DA-43C69FD66C0F}"/>
              </a:ext>
            </a:extLst>
          </p:cNvPr>
          <p:cNvSpPr txBox="1"/>
          <p:nvPr/>
        </p:nvSpPr>
        <p:spPr>
          <a:xfrm>
            <a:off x="0" y="1168057"/>
            <a:ext cx="12245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大きなスケールでパワーが足りていない　　　　　</a:t>
            </a:r>
            <a:r>
              <a:rPr lang="ja-JP" altLang="en-US"/>
              <a:t>低い四重極または</a:t>
            </a:r>
            <a:r>
              <a:rPr kumimoji="1" lang="ja-JP" altLang="en-US"/>
              <a:t>単極および２極の除去の補正を受けていない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小さ</a:t>
            </a:r>
            <a:r>
              <a:rPr kumimoji="1" lang="ja-JP" altLang="en-US"/>
              <a:t>なスケールで大きく成る　　　　　　　　　　機器ノイズが支配的</a:t>
            </a:r>
          </a:p>
        </p:txBody>
      </p:sp>
      <p:sp>
        <p:nvSpPr>
          <p:cNvPr id="20" name="右矢印 19">
            <a:extLst>
              <a:ext uri="{FF2B5EF4-FFF2-40B4-BE49-F238E27FC236}">
                <a16:creationId xmlns:a16="http://schemas.microsoft.com/office/drawing/2014/main" id="{57163D37-B9CB-B039-F6B4-51C0A427A502}"/>
              </a:ext>
            </a:extLst>
          </p:cNvPr>
          <p:cNvSpPr/>
          <p:nvPr/>
        </p:nvSpPr>
        <p:spPr>
          <a:xfrm>
            <a:off x="4703802" y="1119570"/>
            <a:ext cx="675504" cy="484632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>
            <a:extLst>
              <a:ext uri="{FF2B5EF4-FFF2-40B4-BE49-F238E27FC236}">
                <a16:creationId xmlns:a16="http://schemas.microsoft.com/office/drawing/2014/main" id="{87E778C6-B022-A931-F3E9-AE45B24F7709}"/>
              </a:ext>
            </a:extLst>
          </p:cNvPr>
          <p:cNvSpPr/>
          <p:nvPr/>
        </p:nvSpPr>
        <p:spPr>
          <a:xfrm>
            <a:off x="3991225" y="1655242"/>
            <a:ext cx="675504" cy="484632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39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グラフ, 折れ線グラフ&#10;&#10;自動的に生成された説明">
            <a:extLst>
              <a:ext uri="{FF2B5EF4-FFF2-40B4-BE49-F238E27FC236}">
                <a16:creationId xmlns:a16="http://schemas.microsoft.com/office/drawing/2014/main" id="{109DD200-67DF-137A-859B-58BE30B0B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588" y="0"/>
            <a:ext cx="4049412" cy="575326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C78FAAA-A03D-5941-67E9-E8C1293EA5E3}"/>
              </a:ext>
            </a:extLst>
          </p:cNvPr>
          <p:cNvSpPr txBox="1"/>
          <p:nvPr/>
        </p:nvSpPr>
        <p:spPr>
          <a:xfrm>
            <a:off x="0" y="630194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WLIC</a:t>
            </a:r>
            <a:r>
              <a:rPr kumimoji="1" lang="ja-JP" altLang="en-US"/>
              <a:t>のマップは</a:t>
            </a:r>
            <a:r>
              <a:rPr kumimoji="1" lang="en-US" altLang="ja-JP" dirty="0"/>
              <a:t>1°</a:t>
            </a:r>
            <a:r>
              <a:rPr kumimoji="1" lang="ja-JP" altLang="en-US"/>
              <a:t>分解能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この論文では</a:t>
            </a:r>
            <a:r>
              <a:rPr lang="en-US" altLang="ja-JP" dirty="0"/>
              <a:t>W</a:t>
            </a:r>
            <a:r>
              <a:rPr lang="ja-JP" altLang="en-US"/>
              <a:t>バンド分解能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ノイズが重要ではない大スケールで両方一致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13A50DB-90F2-DF44-0875-0FC8A8CE4230}"/>
              </a:ext>
            </a:extLst>
          </p:cNvPr>
          <p:cNvSpPr txBox="1"/>
          <p:nvPr/>
        </p:nvSpPr>
        <p:spPr>
          <a:xfrm>
            <a:off x="0" y="0"/>
            <a:ext cx="6474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図：</a:t>
            </a:r>
            <a:r>
              <a:rPr lang="en-US" altLang="ja-JP" b="1" dirty="0"/>
              <a:t>WMAP</a:t>
            </a:r>
            <a:r>
              <a:rPr lang="ja-JP" altLang="en-US" b="1"/>
              <a:t>のパワースペクトルと論文のパワースペクトル</a:t>
            </a:r>
            <a:endParaRPr lang="en-US" altLang="ja-JP" b="1" dirty="0"/>
          </a:p>
          <a:p>
            <a:r>
              <a:rPr lang="ja-JP" altLang="en-US" b="1"/>
              <a:t>上の曲線（</a:t>
            </a:r>
            <a:r>
              <a:rPr lang="en-US" altLang="ja-JP" b="1" dirty="0"/>
              <a:t>WMAP</a:t>
            </a:r>
            <a:r>
              <a:rPr lang="ja-JP" altLang="en-US" b="1"/>
              <a:t>チーム）真ん中（この論文）</a:t>
            </a:r>
            <a:endParaRPr lang="en-US" altLang="ja-JP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E43950-116C-6FC0-2F03-2E7DBFBF3D9B}"/>
              </a:ext>
            </a:extLst>
          </p:cNvPr>
          <p:cNvSpPr txBox="1"/>
          <p:nvPr/>
        </p:nvSpPr>
        <p:spPr>
          <a:xfrm>
            <a:off x="0" y="236838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ノイズが重要な小さなスケールで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0654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8384</TotalTime>
  <Words>1169</Words>
  <Application>Microsoft Macintosh PowerPoint</Application>
  <PresentationFormat>ワイド画面</PresentationFormat>
  <Paragraphs>133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HGPSoeiKakugothicUB</vt:lpstr>
      <vt:lpstr>Toppan Bunkyu Midashi Gothic Extrabold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生熊 清</dc:creator>
  <cp:lastModifiedBy>生熊 清</cp:lastModifiedBy>
  <cp:revision>18</cp:revision>
  <dcterms:created xsi:type="dcterms:W3CDTF">2023-05-17T07:14:25Z</dcterms:created>
  <dcterms:modified xsi:type="dcterms:W3CDTF">2023-06-11T10:53:56Z</dcterms:modified>
</cp:coreProperties>
</file>