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7" r:id="rId3"/>
    <p:sldId id="263" r:id="rId4"/>
    <p:sldId id="264" r:id="rId5"/>
    <p:sldId id="265" r:id="rId6"/>
    <p:sldId id="268" r:id="rId7"/>
    <p:sldId id="266" r:id="rId8"/>
    <p:sldId id="258" r:id="rId9"/>
    <p:sldId id="259" r:id="rId10"/>
    <p:sldId id="260" r:id="rId11"/>
    <p:sldId id="257" r:id="rId12"/>
    <p:sldId id="256" r:id="rId13"/>
    <p:sldId id="262"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71"/>
    <p:restoredTop sz="95775"/>
  </p:normalViewPr>
  <p:slideViewPr>
    <p:cSldViewPr snapToGrid="0">
      <p:cViewPr varScale="1">
        <p:scale>
          <a:sx n="99" d="100"/>
          <a:sy n="99" d="100"/>
        </p:scale>
        <p:origin x="1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31F5F5-DF7D-1512-2765-67B55BA1F5C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2538E2-FD07-F00F-C86F-BFA51B083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623CCF3-FA85-259F-3809-E70108052092}"/>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5" name="フッター プレースホルダー 4">
            <a:extLst>
              <a:ext uri="{FF2B5EF4-FFF2-40B4-BE49-F238E27FC236}">
                <a16:creationId xmlns:a16="http://schemas.microsoft.com/office/drawing/2014/main" id="{763ABCB7-FD4C-24F7-9EE8-F1B91426EB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4CB050-CF4F-95AC-5234-BC350F08F980}"/>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123938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6942B-682A-6D54-C45D-274F75462E8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403D150-2B6A-91BF-49AF-6B41B43355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C8A5C3-72B3-8B16-0D8C-64A91D5953F2}"/>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5" name="フッター プレースホルダー 4">
            <a:extLst>
              <a:ext uri="{FF2B5EF4-FFF2-40B4-BE49-F238E27FC236}">
                <a16:creationId xmlns:a16="http://schemas.microsoft.com/office/drawing/2014/main" id="{067521AF-A5BC-6ABA-2F31-7224BC0972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C0B2F-C694-2BDA-D894-A714978F944D}"/>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271803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1C5ECA-54C9-CF82-CB93-4A02AEC72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B36EA04-1442-F75E-217F-5F4336DD4ED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B47690-5B73-0362-376E-1D0FA1E6328C}"/>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5" name="フッター プレースホルダー 4">
            <a:extLst>
              <a:ext uri="{FF2B5EF4-FFF2-40B4-BE49-F238E27FC236}">
                <a16:creationId xmlns:a16="http://schemas.microsoft.com/office/drawing/2014/main" id="{52056145-90C8-83C5-7375-6DCAE27E83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02EEB3-F515-E523-9FB0-51AA92516D6C}"/>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2773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639DE-5F83-BA04-4245-AD0FA8D328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FBCAAF-1010-9270-F8E7-B2E51127A43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327836-5A67-2DAB-96CD-51B5AA8E248C}"/>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5" name="フッター プレースホルダー 4">
            <a:extLst>
              <a:ext uri="{FF2B5EF4-FFF2-40B4-BE49-F238E27FC236}">
                <a16:creationId xmlns:a16="http://schemas.microsoft.com/office/drawing/2014/main" id="{E8E5B8B3-662A-39DC-E406-2D9C47E610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E6C45F-6212-EF58-CABC-848E804AF450}"/>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30192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985D1-65A3-F09E-0B49-785914C9D81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FDDFD4-DB3C-F536-1C13-A6323E6B6D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C7B560-B30D-A52C-6FF9-6A995EE9E3F6}"/>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5" name="フッター プレースホルダー 4">
            <a:extLst>
              <a:ext uri="{FF2B5EF4-FFF2-40B4-BE49-F238E27FC236}">
                <a16:creationId xmlns:a16="http://schemas.microsoft.com/office/drawing/2014/main" id="{8EF46A22-AC73-B8AF-6DA6-5A90E9166C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752CCE-25F9-EBFD-F7FF-B6DDBF42DEAB}"/>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178999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C0CDF-4425-D8A5-B6A3-F934A40B9D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4D7153-205C-C8CF-0425-E90E450982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168ECCD-F7A9-65B8-4AF5-B03606F21EE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B78B841-6142-4C64-E59A-519684C6394F}"/>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6" name="フッター プレースホルダー 5">
            <a:extLst>
              <a:ext uri="{FF2B5EF4-FFF2-40B4-BE49-F238E27FC236}">
                <a16:creationId xmlns:a16="http://schemas.microsoft.com/office/drawing/2014/main" id="{A10B9744-6999-1CFB-C522-EC2CD10953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3011F38-540E-3A2D-C56D-5274AC84C9A5}"/>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284745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D5B23-253B-777B-CFA3-57312C5CAAB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5D5B0-386F-0225-622F-68F75B251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5DC407B-DB8A-6CCE-0E1B-89F5015B6E9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95B1E70-8047-3CC2-28D9-E589229E0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9F22777-7B4E-C100-510B-E34BF097279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02F7336-E988-2831-6787-5170DB3067D3}"/>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8" name="フッター プレースホルダー 7">
            <a:extLst>
              <a:ext uri="{FF2B5EF4-FFF2-40B4-BE49-F238E27FC236}">
                <a16:creationId xmlns:a16="http://schemas.microsoft.com/office/drawing/2014/main" id="{B9EB02D4-EC8D-1734-C276-A5B1AC56800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7C6831-6068-6ADF-57AB-1D57B12D38A4}"/>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2015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ED7CDD-FDC9-B5B6-BF16-7DA43AA668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3B6E95-F9A8-4385-25D1-700F32F73569}"/>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4" name="フッター プレースホルダー 3">
            <a:extLst>
              <a:ext uri="{FF2B5EF4-FFF2-40B4-BE49-F238E27FC236}">
                <a16:creationId xmlns:a16="http://schemas.microsoft.com/office/drawing/2014/main" id="{816B4632-8453-FBE1-8AFA-C6091204AEE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D6D4758-41E7-CC0B-017A-491D0E0049A5}"/>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2031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62BE1FC-732A-29A3-F714-A5D30F08DAAE}"/>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3" name="フッター プレースホルダー 2">
            <a:extLst>
              <a:ext uri="{FF2B5EF4-FFF2-40B4-BE49-F238E27FC236}">
                <a16:creationId xmlns:a16="http://schemas.microsoft.com/office/drawing/2014/main" id="{8FD9BB2A-0A74-3271-CA73-FB527FBB26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70CC125-64E5-5955-2EF5-0C2EAF0F63DD}"/>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346610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39FE3-22F8-FF55-066C-273C7C9825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10E02E-0A6E-E447-38F7-E33F153E0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6EC4139-98D0-FF13-369C-CD5FD07E1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FCDE579-24D4-FD9F-4D25-643631FBB3FE}"/>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6" name="フッター プレースホルダー 5">
            <a:extLst>
              <a:ext uri="{FF2B5EF4-FFF2-40B4-BE49-F238E27FC236}">
                <a16:creationId xmlns:a16="http://schemas.microsoft.com/office/drawing/2014/main" id="{EC890369-EC9B-4B62-0450-B573F6FF65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C03013-4BAE-EF56-2482-F32605B7B467}"/>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378859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DBB48-6B24-38E0-40A8-A3237A8653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57702B-DB7F-D311-EA9A-E95C19E494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7DE7EA9-CA45-DC9F-DB1D-76F34A7F8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3F1B5C7-25F7-1DE5-F2E3-071C9D54064A}"/>
              </a:ext>
            </a:extLst>
          </p:cNvPr>
          <p:cNvSpPr>
            <a:spLocks noGrp="1"/>
          </p:cNvSpPr>
          <p:nvPr>
            <p:ph type="dt" sz="half" idx="10"/>
          </p:nvPr>
        </p:nvSpPr>
        <p:spPr/>
        <p:txBody>
          <a:bodyPr/>
          <a:lstStyle/>
          <a:p>
            <a:fld id="{408A892B-FEF1-3340-8AAC-4A96DB15C234}" type="datetimeFigureOut">
              <a:rPr kumimoji="1" lang="ja-JP" altLang="en-US" smtClean="0"/>
              <a:t>2023/11/10</a:t>
            </a:fld>
            <a:endParaRPr kumimoji="1" lang="ja-JP" altLang="en-US"/>
          </a:p>
        </p:txBody>
      </p:sp>
      <p:sp>
        <p:nvSpPr>
          <p:cNvPr id="6" name="フッター プレースホルダー 5">
            <a:extLst>
              <a:ext uri="{FF2B5EF4-FFF2-40B4-BE49-F238E27FC236}">
                <a16:creationId xmlns:a16="http://schemas.microsoft.com/office/drawing/2014/main" id="{39C1BB80-23BB-3E68-135A-8C5827DC841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310AA6-B061-29C1-9DFB-075B61DC236F}"/>
              </a:ext>
            </a:extLst>
          </p:cNvPr>
          <p:cNvSpPr>
            <a:spLocks noGrp="1"/>
          </p:cNvSpPr>
          <p:nvPr>
            <p:ph type="sldNum" sz="quarter" idx="12"/>
          </p:nvPr>
        </p:nvSpPr>
        <p:spPr/>
        <p:txBody>
          <a:body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2640695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C43616C-22CD-8F68-A1FA-64E8D5BA7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AE76C3-B540-9CD2-3D87-CCA9EEB59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CDFD34-BCFB-B76A-6F55-E151EF3C4F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A892B-FEF1-3340-8AAC-4A96DB15C234}" type="datetimeFigureOut">
              <a:rPr kumimoji="1" lang="ja-JP" altLang="en-US" smtClean="0"/>
              <a:t>2023/11/10</a:t>
            </a:fld>
            <a:endParaRPr kumimoji="1" lang="ja-JP" altLang="en-US"/>
          </a:p>
        </p:txBody>
      </p:sp>
      <p:sp>
        <p:nvSpPr>
          <p:cNvPr id="5" name="フッター プレースホルダー 4">
            <a:extLst>
              <a:ext uri="{FF2B5EF4-FFF2-40B4-BE49-F238E27FC236}">
                <a16:creationId xmlns:a16="http://schemas.microsoft.com/office/drawing/2014/main" id="{FAA81401-3F05-CBAE-FEDB-1901AD1DA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532E1AA-1DF6-8A29-89CD-C67184DBC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F0BEA-059E-874E-938B-1A9161179EEF}" type="slidenum">
              <a:rPr kumimoji="1" lang="ja-JP" altLang="en-US" smtClean="0"/>
              <a:t>‹#›</a:t>
            </a:fld>
            <a:endParaRPr kumimoji="1" lang="ja-JP" altLang="en-US"/>
          </a:p>
        </p:txBody>
      </p:sp>
    </p:spTree>
    <p:extLst>
      <p:ext uri="{BB962C8B-B14F-4D97-AF65-F5344CB8AC3E}">
        <p14:creationId xmlns:p14="http://schemas.microsoft.com/office/powerpoint/2010/main" val="654510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iyoshiikuma/Extended-Delta-map.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BF32A99-065A-5E8C-9259-6474F3A3507B}"/>
              </a:ext>
            </a:extLst>
          </p:cNvPr>
          <p:cNvSpPr txBox="1"/>
          <p:nvPr/>
        </p:nvSpPr>
        <p:spPr>
          <a:xfrm>
            <a:off x="0" y="0"/>
            <a:ext cx="1313180" cy="707886"/>
          </a:xfrm>
          <a:prstGeom prst="rect">
            <a:avLst/>
          </a:prstGeom>
          <a:noFill/>
        </p:spPr>
        <p:txBody>
          <a:bodyPr wrap="none" rtlCol="0">
            <a:spAutoFit/>
          </a:bodyPr>
          <a:lstStyle/>
          <a:p>
            <a:r>
              <a:rPr kumimoji="1" lang="en-US" altLang="ja-JP" sz="4000" b="1" dirty="0"/>
              <a:t>Julia</a:t>
            </a:r>
          </a:p>
        </p:txBody>
      </p:sp>
      <p:sp>
        <p:nvSpPr>
          <p:cNvPr id="5" name="テキスト ボックス 4">
            <a:extLst>
              <a:ext uri="{FF2B5EF4-FFF2-40B4-BE49-F238E27FC236}">
                <a16:creationId xmlns:a16="http://schemas.microsoft.com/office/drawing/2014/main" id="{DA4D2957-C478-621C-B77F-91D0D74A4732}"/>
              </a:ext>
            </a:extLst>
          </p:cNvPr>
          <p:cNvSpPr txBox="1"/>
          <p:nvPr/>
        </p:nvSpPr>
        <p:spPr>
          <a:xfrm>
            <a:off x="0" y="1231106"/>
            <a:ext cx="4607352" cy="369332"/>
          </a:xfrm>
          <a:prstGeom prst="rect">
            <a:avLst/>
          </a:prstGeom>
          <a:noFill/>
        </p:spPr>
        <p:txBody>
          <a:bodyPr wrap="none" rtlCol="0">
            <a:spAutoFit/>
          </a:bodyPr>
          <a:lstStyle/>
          <a:p>
            <a:r>
              <a:rPr kumimoji="1" lang="en-US" altLang="ja-JP" dirty="0"/>
              <a:t>Julia.          pkg mode         activate </a:t>
            </a:r>
            <a:r>
              <a:rPr kumimoji="1" lang="ja-JP" altLang="en-US"/>
              <a:t>環境名</a:t>
            </a:r>
            <a:endParaRPr kumimoji="1" lang="en-US" altLang="ja-JP" dirty="0"/>
          </a:p>
        </p:txBody>
      </p:sp>
      <p:sp>
        <p:nvSpPr>
          <p:cNvPr id="6" name="右矢印 5">
            <a:extLst>
              <a:ext uri="{FF2B5EF4-FFF2-40B4-BE49-F238E27FC236}">
                <a16:creationId xmlns:a16="http://schemas.microsoft.com/office/drawing/2014/main" id="{4C0BFE0B-ED21-A35F-B7FC-BD3A8335876D}"/>
              </a:ext>
            </a:extLst>
          </p:cNvPr>
          <p:cNvSpPr/>
          <p:nvPr/>
        </p:nvSpPr>
        <p:spPr>
          <a:xfrm>
            <a:off x="838435" y="1173456"/>
            <a:ext cx="370390"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a:extLst>
              <a:ext uri="{FF2B5EF4-FFF2-40B4-BE49-F238E27FC236}">
                <a16:creationId xmlns:a16="http://schemas.microsoft.com/office/drawing/2014/main" id="{31AA1993-25EE-86B2-5FEB-35FAEB4327D2}"/>
              </a:ext>
            </a:extLst>
          </p:cNvPr>
          <p:cNvSpPr/>
          <p:nvPr/>
        </p:nvSpPr>
        <p:spPr>
          <a:xfrm>
            <a:off x="2417650" y="1173456"/>
            <a:ext cx="370390"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2DA680C-75E5-D92C-75C8-4DDCE2DD7541}"/>
              </a:ext>
            </a:extLst>
          </p:cNvPr>
          <p:cNvSpPr txBox="1"/>
          <p:nvPr/>
        </p:nvSpPr>
        <p:spPr>
          <a:xfrm>
            <a:off x="0" y="707886"/>
            <a:ext cx="1117614" cy="369332"/>
          </a:xfrm>
          <a:prstGeom prst="rect">
            <a:avLst/>
          </a:prstGeom>
          <a:noFill/>
        </p:spPr>
        <p:txBody>
          <a:bodyPr wrap="none" rtlCol="0">
            <a:spAutoFit/>
          </a:bodyPr>
          <a:lstStyle/>
          <a:p>
            <a:r>
              <a:rPr kumimoji="1" lang="en-US" altLang="ja-JP" b="1" dirty="0"/>
              <a:t>terminal</a:t>
            </a:r>
            <a:endParaRPr kumimoji="1" lang="ja-JP" altLang="en-US" b="1"/>
          </a:p>
        </p:txBody>
      </p:sp>
      <p:sp>
        <p:nvSpPr>
          <p:cNvPr id="9" name="テキスト ボックス 8">
            <a:extLst>
              <a:ext uri="{FF2B5EF4-FFF2-40B4-BE49-F238E27FC236}">
                <a16:creationId xmlns:a16="http://schemas.microsoft.com/office/drawing/2014/main" id="{A917B854-A6E9-8F1E-E4BF-F91EE7860912}"/>
              </a:ext>
            </a:extLst>
          </p:cNvPr>
          <p:cNvSpPr txBox="1"/>
          <p:nvPr/>
        </p:nvSpPr>
        <p:spPr>
          <a:xfrm>
            <a:off x="0" y="2009572"/>
            <a:ext cx="1107996" cy="369332"/>
          </a:xfrm>
          <a:prstGeom prst="rect">
            <a:avLst/>
          </a:prstGeom>
          <a:noFill/>
        </p:spPr>
        <p:txBody>
          <a:bodyPr wrap="none" rtlCol="0">
            <a:spAutoFit/>
          </a:bodyPr>
          <a:lstStyle/>
          <a:p>
            <a:r>
              <a:rPr kumimoji="1" lang="ja-JP" altLang="en-US" b="1"/>
              <a:t>仮想環境</a:t>
            </a:r>
          </a:p>
        </p:txBody>
      </p:sp>
      <p:sp>
        <p:nvSpPr>
          <p:cNvPr id="10" name="テキスト ボックス 9">
            <a:extLst>
              <a:ext uri="{FF2B5EF4-FFF2-40B4-BE49-F238E27FC236}">
                <a16:creationId xmlns:a16="http://schemas.microsoft.com/office/drawing/2014/main" id="{A717459A-9CEB-5CF0-4E67-35E834285A65}"/>
              </a:ext>
            </a:extLst>
          </p:cNvPr>
          <p:cNvSpPr txBox="1"/>
          <p:nvPr/>
        </p:nvSpPr>
        <p:spPr>
          <a:xfrm>
            <a:off x="-45846" y="2378904"/>
            <a:ext cx="604653" cy="369332"/>
          </a:xfrm>
          <a:prstGeom prst="rect">
            <a:avLst/>
          </a:prstGeom>
          <a:noFill/>
        </p:spPr>
        <p:txBody>
          <a:bodyPr wrap="none" rtlCol="0">
            <a:spAutoFit/>
          </a:bodyPr>
          <a:lstStyle/>
          <a:p>
            <a:r>
              <a:rPr kumimoji="1" lang="en-US" altLang="ja-JP" dirty="0"/>
              <a:t>(ex)</a:t>
            </a:r>
            <a:endParaRPr kumimoji="1" lang="ja-JP" altLang="en-US"/>
          </a:p>
        </p:txBody>
      </p:sp>
      <p:sp>
        <p:nvSpPr>
          <p:cNvPr id="11" name="テキスト ボックス 10">
            <a:extLst>
              <a:ext uri="{FF2B5EF4-FFF2-40B4-BE49-F238E27FC236}">
                <a16:creationId xmlns:a16="http://schemas.microsoft.com/office/drawing/2014/main" id="{438D38B8-5F4C-E370-873F-562FC92C4DB2}"/>
              </a:ext>
            </a:extLst>
          </p:cNvPr>
          <p:cNvSpPr txBox="1"/>
          <p:nvPr/>
        </p:nvSpPr>
        <p:spPr>
          <a:xfrm>
            <a:off x="558807" y="2378904"/>
            <a:ext cx="3280065" cy="369332"/>
          </a:xfrm>
          <a:prstGeom prst="rect">
            <a:avLst/>
          </a:prstGeom>
          <a:noFill/>
        </p:spPr>
        <p:txBody>
          <a:bodyPr wrap="none" rtlCol="0">
            <a:spAutoFit/>
          </a:bodyPr>
          <a:lstStyle/>
          <a:p>
            <a:r>
              <a:rPr kumimoji="1" lang="en-US" altLang="ja-JP" dirty="0"/>
              <a:t>VSC</a:t>
            </a:r>
            <a:r>
              <a:rPr kumimoji="1" lang="ja-JP" altLang="en-US"/>
              <a:t>上の</a:t>
            </a:r>
            <a:r>
              <a:rPr kumimoji="1" lang="en-US" altLang="ja-JP" dirty="0"/>
              <a:t>terminal</a:t>
            </a:r>
            <a:r>
              <a:rPr kumimoji="1" lang="ja-JP" altLang="en-US"/>
              <a:t>で</a:t>
            </a:r>
            <a:r>
              <a:rPr kumimoji="1" lang="en-US" altLang="ja-JP" dirty="0"/>
              <a:t>pkg</a:t>
            </a:r>
            <a:r>
              <a:rPr kumimoji="1" lang="ja-JP" altLang="en-US"/>
              <a:t>モード</a:t>
            </a:r>
          </a:p>
        </p:txBody>
      </p:sp>
      <p:sp>
        <p:nvSpPr>
          <p:cNvPr id="12" name="右矢印 11">
            <a:extLst>
              <a:ext uri="{FF2B5EF4-FFF2-40B4-BE49-F238E27FC236}">
                <a16:creationId xmlns:a16="http://schemas.microsoft.com/office/drawing/2014/main" id="{607B1B32-8F3C-A31E-A64C-DECB94305047}"/>
              </a:ext>
            </a:extLst>
          </p:cNvPr>
          <p:cNvSpPr/>
          <p:nvPr/>
        </p:nvSpPr>
        <p:spPr>
          <a:xfrm>
            <a:off x="3743035" y="2321254"/>
            <a:ext cx="370390"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76EFF77-9B26-7D3A-503B-DC93C5AEA949}"/>
              </a:ext>
            </a:extLst>
          </p:cNvPr>
          <p:cNvSpPr txBox="1"/>
          <p:nvPr/>
        </p:nvSpPr>
        <p:spPr>
          <a:xfrm>
            <a:off x="4113425" y="2378904"/>
            <a:ext cx="1848583" cy="369332"/>
          </a:xfrm>
          <a:prstGeom prst="rect">
            <a:avLst/>
          </a:prstGeom>
          <a:noFill/>
        </p:spPr>
        <p:txBody>
          <a:bodyPr wrap="none" rtlCol="0">
            <a:spAutoFit/>
          </a:bodyPr>
          <a:lstStyle/>
          <a:p>
            <a:r>
              <a:rPr lang="en-US" altLang="ja-JP" dirty="0"/>
              <a:t> a</a:t>
            </a:r>
            <a:r>
              <a:rPr kumimoji="1" lang="en-US" altLang="ja-JP" dirty="0"/>
              <a:t>ctivate </a:t>
            </a:r>
            <a:r>
              <a:rPr kumimoji="1" lang="ja-JP" altLang="en-US"/>
              <a:t>環境名</a:t>
            </a:r>
          </a:p>
        </p:txBody>
      </p:sp>
      <p:sp>
        <p:nvSpPr>
          <p:cNvPr id="14" name="テキスト ボックス 13">
            <a:extLst>
              <a:ext uri="{FF2B5EF4-FFF2-40B4-BE49-F238E27FC236}">
                <a16:creationId xmlns:a16="http://schemas.microsoft.com/office/drawing/2014/main" id="{531534AD-174D-D8DF-51F5-88B7C80D2B77}"/>
              </a:ext>
            </a:extLst>
          </p:cNvPr>
          <p:cNvSpPr txBox="1"/>
          <p:nvPr/>
        </p:nvSpPr>
        <p:spPr>
          <a:xfrm>
            <a:off x="-5771" y="3117568"/>
            <a:ext cx="559769" cy="369332"/>
          </a:xfrm>
          <a:prstGeom prst="rect">
            <a:avLst/>
          </a:prstGeom>
          <a:noFill/>
        </p:spPr>
        <p:txBody>
          <a:bodyPr wrap="none" rtlCol="0">
            <a:spAutoFit/>
          </a:bodyPr>
          <a:lstStyle/>
          <a:p>
            <a:r>
              <a:rPr kumimoji="1" lang="en-US" altLang="ja-JP" b="1" dirty="0"/>
              <a:t>run</a:t>
            </a:r>
            <a:endParaRPr kumimoji="1" lang="ja-JP" altLang="en-US" b="1"/>
          </a:p>
        </p:txBody>
      </p:sp>
      <p:sp>
        <p:nvSpPr>
          <p:cNvPr id="15" name="テキスト ボックス 14">
            <a:extLst>
              <a:ext uri="{FF2B5EF4-FFF2-40B4-BE49-F238E27FC236}">
                <a16:creationId xmlns:a16="http://schemas.microsoft.com/office/drawing/2014/main" id="{A5B80DC3-0E5C-B288-B334-F0200D6FA686}"/>
              </a:ext>
            </a:extLst>
          </p:cNvPr>
          <p:cNvSpPr txBox="1"/>
          <p:nvPr/>
        </p:nvSpPr>
        <p:spPr>
          <a:xfrm>
            <a:off x="0" y="3526702"/>
            <a:ext cx="4889800" cy="369332"/>
          </a:xfrm>
          <a:prstGeom prst="rect">
            <a:avLst/>
          </a:prstGeom>
          <a:noFill/>
        </p:spPr>
        <p:txBody>
          <a:bodyPr wrap="none" rtlCol="0">
            <a:spAutoFit/>
          </a:bodyPr>
          <a:lstStyle/>
          <a:p>
            <a:r>
              <a:rPr lang="en" altLang="ja-JP" i="0" dirty="0">
                <a:solidFill>
                  <a:srgbClr val="111827"/>
                </a:solidFill>
                <a:effectLst/>
                <a:latin typeface="Söhne Mono"/>
              </a:rPr>
              <a:t>Terminal </a:t>
            </a:r>
            <a:r>
              <a:rPr lang="ja-JP" altLang="en-US" i="0">
                <a:solidFill>
                  <a:srgbClr val="111827"/>
                </a:solidFill>
                <a:effectLst/>
                <a:latin typeface="Söhne Mono"/>
              </a:rPr>
              <a:t>ディレクトリ内で　</a:t>
            </a:r>
            <a:r>
              <a:rPr lang="en" altLang="ja-JP" i="0" dirty="0" err="1">
                <a:solidFill>
                  <a:srgbClr val="111827"/>
                </a:solidFill>
                <a:effectLst/>
                <a:latin typeface="Söhne Mono"/>
              </a:rPr>
              <a:t>julia</a:t>
            </a:r>
            <a:r>
              <a:rPr lang="en" altLang="ja-JP" i="0" dirty="0">
                <a:solidFill>
                  <a:srgbClr val="111827"/>
                </a:solidFill>
                <a:effectLst/>
                <a:latin typeface="Söhne Mono"/>
              </a:rPr>
              <a:t> </a:t>
            </a:r>
            <a:r>
              <a:rPr lang="ja-JP" altLang="en-US" i="0">
                <a:solidFill>
                  <a:srgbClr val="111827"/>
                </a:solidFill>
                <a:effectLst/>
                <a:latin typeface="Söhne Mono"/>
              </a:rPr>
              <a:t>ファイル名</a:t>
            </a:r>
            <a:r>
              <a:rPr lang="en-US" altLang="ja-JP" i="0" dirty="0">
                <a:solidFill>
                  <a:srgbClr val="111827"/>
                </a:solidFill>
                <a:effectLst/>
                <a:latin typeface="Söhne Mono"/>
              </a:rPr>
              <a:t>.</a:t>
            </a:r>
            <a:r>
              <a:rPr lang="en" altLang="ja-JP" i="0" dirty="0" err="1">
                <a:solidFill>
                  <a:srgbClr val="111827"/>
                </a:solidFill>
                <a:effectLst/>
                <a:latin typeface="Söhne Mono"/>
              </a:rPr>
              <a:t>jl</a:t>
            </a:r>
            <a:endParaRPr kumimoji="1" lang="ja-JP" altLang="en-US"/>
          </a:p>
        </p:txBody>
      </p:sp>
      <p:sp>
        <p:nvSpPr>
          <p:cNvPr id="3" name="テキスト ボックス 2">
            <a:extLst>
              <a:ext uri="{FF2B5EF4-FFF2-40B4-BE49-F238E27FC236}">
                <a16:creationId xmlns:a16="http://schemas.microsoft.com/office/drawing/2014/main" id="{DDF103AD-37E4-86AA-250E-D89249CDA853}"/>
              </a:ext>
            </a:extLst>
          </p:cNvPr>
          <p:cNvSpPr txBox="1"/>
          <p:nvPr/>
        </p:nvSpPr>
        <p:spPr>
          <a:xfrm>
            <a:off x="-5771" y="4265366"/>
            <a:ext cx="4485908" cy="2031325"/>
          </a:xfrm>
          <a:prstGeom prst="rect">
            <a:avLst/>
          </a:prstGeom>
          <a:noFill/>
        </p:spPr>
        <p:txBody>
          <a:bodyPr wrap="none" rtlCol="0">
            <a:spAutoFit/>
          </a:bodyPr>
          <a:lstStyle/>
          <a:p>
            <a:r>
              <a:rPr kumimoji="1" lang="en-US" altLang="ja-JP" b="1" dirty="0" err="1"/>
              <a:t>Pycall</a:t>
            </a:r>
            <a:endParaRPr kumimoji="1" lang="en-US" altLang="ja-JP" b="1" dirty="0"/>
          </a:p>
          <a:p>
            <a:endParaRPr lang="en-US" altLang="ja-JP" dirty="0"/>
          </a:p>
          <a:p>
            <a:r>
              <a:rPr lang="en" altLang="ja-JP" b="0" i="0" dirty="0" err="1">
                <a:solidFill>
                  <a:srgbClr val="0F1419"/>
                </a:solidFill>
                <a:effectLst/>
                <a:latin typeface="-apple-system"/>
              </a:rPr>
              <a:t>julia</a:t>
            </a:r>
            <a:r>
              <a:rPr lang="en" altLang="ja-JP" b="0" i="0" dirty="0">
                <a:solidFill>
                  <a:srgbClr val="0F1419"/>
                </a:solidFill>
                <a:effectLst/>
                <a:latin typeface="-apple-system"/>
              </a:rPr>
              <a:t>&gt; ENV["PYTHON"] = "python</a:t>
            </a:r>
            <a:r>
              <a:rPr lang="ja-JP" altLang="en-US" b="0" i="0">
                <a:solidFill>
                  <a:srgbClr val="0F1419"/>
                </a:solidFill>
                <a:effectLst/>
                <a:latin typeface="-apple-system"/>
              </a:rPr>
              <a:t>のフルパス</a:t>
            </a:r>
            <a:r>
              <a:rPr lang="en-US" altLang="ja-JP" b="0" i="0" dirty="0">
                <a:solidFill>
                  <a:srgbClr val="0F1419"/>
                </a:solidFill>
                <a:effectLst/>
                <a:latin typeface="-apple-system"/>
              </a:rPr>
              <a:t>”</a:t>
            </a:r>
          </a:p>
          <a:p>
            <a:endParaRPr lang="en-US" altLang="ja-JP" dirty="0">
              <a:solidFill>
                <a:srgbClr val="0F1419"/>
              </a:solidFill>
              <a:latin typeface="-apple-system"/>
            </a:endParaRPr>
          </a:p>
          <a:p>
            <a:r>
              <a:rPr lang="en" altLang="ja-JP" b="0" i="0" dirty="0">
                <a:solidFill>
                  <a:srgbClr val="0F1419"/>
                </a:solidFill>
                <a:effectLst/>
                <a:latin typeface="-apple-system"/>
              </a:rPr>
              <a:t>pkg&gt; build </a:t>
            </a:r>
            <a:r>
              <a:rPr lang="en" altLang="ja-JP" b="0" i="0" dirty="0" err="1">
                <a:solidFill>
                  <a:srgbClr val="0F1419"/>
                </a:solidFill>
                <a:effectLst/>
                <a:latin typeface="-apple-system"/>
              </a:rPr>
              <a:t>PyCall</a:t>
            </a:r>
            <a:r>
              <a:rPr lang="en" altLang="ja-JP" b="0" i="0" dirty="0">
                <a:solidFill>
                  <a:srgbClr val="0F1419"/>
                </a:solidFill>
                <a:effectLst/>
                <a:latin typeface="-apple-system"/>
              </a:rPr>
              <a:t> </a:t>
            </a:r>
          </a:p>
          <a:p>
            <a:endParaRPr lang="en" altLang="ja-JP" b="0" i="0" dirty="0">
              <a:solidFill>
                <a:srgbClr val="0F1419"/>
              </a:solidFill>
              <a:effectLst/>
              <a:latin typeface="-apple-system"/>
            </a:endParaRPr>
          </a:p>
          <a:p>
            <a:r>
              <a:rPr lang="en" altLang="ja-JP" b="0" i="0" dirty="0" err="1">
                <a:solidFill>
                  <a:srgbClr val="0F1419"/>
                </a:solidFill>
                <a:effectLst/>
                <a:latin typeface="-apple-system"/>
              </a:rPr>
              <a:t>julia</a:t>
            </a:r>
            <a:r>
              <a:rPr lang="en" altLang="ja-JP" b="0" i="0" dirty="0">
                <a:solidFill>
                  <a:srgbClr val="0F1419"/>
                </a:solidFill>
                <a:effectLst/>
                <a:latin typeface="-apple-system"/>
              </a:rPr>
              <a:t>&gt; using </a:t>
            </a:r>
            <a:r>
              <a:rPr lang="en" altLang="ja-JP" b="0" i="0" dirty="0" err="1">
                <a:solidFill>
                  <a:srgbClr val="0F1419"/>
                </a:solidFill>
                <a:effectLst/>
                <a:latin typeface="-apple-system"/>
              </a:rPr>
              <a:t>PyCall</a:t>
            </a:r>
            <a:r>
              <a:rPr lang="en" altLang="ja-JP" b="0" i="0" dirty="0">
                <a:solidFill>
                  <a:srgbClr val="0F1419"/>
                </a:solidFill>
                <a:effectLst/>
                <a:latin typeface="-apple-system"/>
              </a:rPr>
              <a:t>; </a:t>
            </a:r>
            <a:r>
              <a:rPr lang="en" altLang="ja-JP" b="0" i="0" dirty="0" err="1">
                <a:solidFill>
                  <a:srgbClr val="0F1419"/>
                </a:solidFill>
                <a:effectLst/>
                <a:latin typeface="-apple-system"/>
              </a:rPr>
              <a:t>PyCall.python</a:t>
            </a:r>
            <a:endParaRPr kumimoji="1" lang="ja-JP" altLang="en-US"/>
          </a:p>
        </p:txBody>
      </p:sp>
      <p:sp>
        <p:nvSpPr>
          <p:cNvPr id="4" name="テキスト ボックス 3">
            <a:extLst>
              <a:ext uri="{FF2B5EF4-FFF2-40B4-BE49-F238E27FC236}">
                <a16:creationId xmlns:a16="http://schemas.microsoft.com/office/drawing/2014/main" id="{CC439A6D-AF88-972C-E7E2-4472251AA9D5}"/>
              </a:ext>
            </a:extLst>
          </p:cNvPr>
          <p:cNvSpPr txBox="1"/>
          <p:nvPr/>
        </p:nvSpPr>
        <p:spPr>
          <a:xfrm>
            <a:off x="7358304" y="-15389"/>
            <a:ext cx="604653" cy="369332"/>
          </a:xfrm>
          <a:prstGeom prst="rect">
            <a:avLst/>
          </a:prstGeom>
          <a:noFill/>
        </p:spPr>
        <p:txBody>
          <a:bodyPr wrap="none" rtlCol="0">
            <a:spAutoFit/>
          </a:bodyPr>
          <a:lstStyle/>
          <a:p>
            <a:r>
              <a:rPr lang="en-US" altLang="ja-JP" dirty="0"/>
              <a:t>(ex)</a:t>
            </a:r>
            <a:endParaRPr kumimoji="1" lang="ja-JP" altLang="en-US"/>
          </a:p>
        </p:txBody>
      </p:sp>
      <p:sp>
        <p:nvSpPr>
          <p:cNvPr id="16" name="テキスト ボックス 15">
            <a:extLst>
              <a:ext uri="{FF2B5EF4-FFF2-40B4-BE49-F238E27FC236}">
                <a16:creationId xmlns:a16="http://schemas.microsoft.com/office/drawing/2014/main" id="{EEF9A1FD-2A41-968E-AC7A-9A37A8C47053}"/>
              </a:ext>
            </a:extLst>
          </p:cNvPr>
          <p:cNvSpPr txBox="1"/>
          <p:nvPr/>
        </p:nvSpPr>
        <p:spPr>
          <a:xfrm>
            <a:off x="7962957" y="0"/>
            <a:ext cx="4229043" cy="3693319"/>
          </a:xfrm>
          <a:prstGeom prst="rect">
            <a:avLst/>
          </a:prstGeom>
          <a:noFill/>
          <a:ln>
            <a:solidFill>
              <a:schemeClr val="accent2"/>
            </a:solidFill>
          </a:ln>
        </p:spPr>
        <p:txBody>
          <a:bodyPr wrap="none" rtlCol="0">
            <a:spAutoFit/>
          </a:bodyPr>
          <a:lstStyle/>
          <a:p>
            <a:r>
              <a:rPr lang="en" altLang="ja-JP" b="0" dirty="0">
                <a:solidFill>
                  <a:srgbClr val="C586C0"/>
                </a:solidFill>
                <a:effectLst/>
                <a:latin typeface="Menlo" panose="020B0609030804020204" pitchFamily="49" charset="0"/>
              </a:rPr>
              <a:t>using</a:t>
            </a:r>
            <a:r>
              <a:rPr lang="en" altLang="ja-JP" b="0" dirty="0">
                <a:solidFill>
                  <a:srgbClr val="CCCCCC"/>
                </a:solidFill>
                <a:effectLst/>
                <a:latin typeface="Menlo" panose="020B0609030804020204" pitchFamily="49" charset="0"/>
              </a:rPr>
              <a:t> </a:t>
            </a:r>
            <a:r>
              <a:rPr lang="en" altLang="ja-JP" b="0" dirty="0" err="1">
                <a:solidFill>
                  <a:srgbClr val="CCCCCC"/>
                </a:solidFill>
                <a:effectLst/>
                <a:latin typeface="Menlo" panose="020B0609030804020204" pitchFamily="49" charset="0"/>
              </a:rPr>
              <a:t>PyCall</a:t>
            </a:r>
            <a:endParaRPr lang="en" altLang="ja-JP" b="0" dirty="0">
              <a:solidFill>
                <a:srgbClr val="CCCCCC"/>
              </a:solidFill>
              <a:effectLst/>
              <a:latin typeface="Menlo" panose="020B0609030804020204" pitchFamily="49" charset="0"/>
            </a:endParaRPr>
          </a:p>
          <a:p>
            <a:r>
              <a:rPr lang="en" altLang="ja-JP" b="0" dirty="0">
                <a:solidFill>
                  <a:srgbClr val="CCCCCC"/>
                </a:solidFill>
                <a:effectLst/>
                <a:latin typeface="Menlo" panose="020B0609030804020204" pitchFamily="49" charset="0"/>
              </a:rPr>
              <a:t>np </a:t>
            </a:r>
            <a:r>
              <a:rPr lang="en" altLang="ja-JP" b="0" dirty="0">
                <a:solidFill>
                  <a:srgbClr val="D4D4D4"/>
                </a:solidFill>
                <a:effectLst/>
                <a:latin typeface="Menlo" panose="020B0609030804020204" pitchFamily="49" charset="0"/>
              </a:rPr>
              <a:t>=</a:t>
            </a:r>
            <a:r>
              <a:rPr lang="en" altLang="ja-JP" b="0" dirty="0">
                <a:solidFill>
                  <a:srgbClr val="CCCCCC"/>
                </a:solidFill>
                <a:effectLst/>
                <a:latin typeface="Menlo" panose="020B0609030804020204" pitchFamily="49" charset="0"/>
              </a:rPr>
              <a:t> </a:t>
            </a:r>
            <a:r>
              <a:rPr lang="en" altLang="ja-JP" b="0" dirty="0" err="1">
                <a:solidFill>
                  <a:srgbClr val="DCDCAA"/>
                </a:solidFill>
                <a:effectLst/>
                <a:latin typeface="Menlo" panose="020B0609030804020204" pitchFamily="49" charset="0"/>
              </a:rPr>
              <a:t>pyimport</a:t>
            </a:r>
            <a:r>
              <a:rPr lang="en" altLang="ja-JP" b="0" dirty="0">
                <a:solidFill>
                  <a:srgbClr val="CCCCCC"/>
                </a:solidFill>
                <a:effectLst/>
                <a:latin typeface="Menlo" panose="020B0609030804020204" pitchFamily="49" charset="0"/>
              </a:rPr>
              <a:t>(</a:t>
            </a:r>
            <a:r>
              <a:rPr lang="en" altLang="ja-JP" b="0" dirty="0">
                <a:solidFill>
                  <a:srgbClr val="CE9178"/>
                </a:solidFill>
                <a:effectLst/>
                <a:latin typeface="Menlo" panose="020B0609030804020204" pitchFamily="49" charset="0"/>
              </a:rPr>
              <a:t>"</a:t>
            </a:r>
            <a:r>
              <a:rPr lang="en" altLang="ja-JP" b="0" dirty="0" err="1">
                <a:solidFill>
                  <a:srgbClr val="CE9178"/>
                </a:solidFill>
                <a:effectLst/>
                <a:latin typeface="Menlo" panose="020B0609030804020204" pitchFamily="49" charset="0"/>
              </a:rPr>
              <a:t>numpy</a:t>
            </a:r>
            <a:r>
              <a:rPr lang="en" altLang="ja-JP" b="0" dirty="0">
                <a:solidFill>
                  <a:srgbClr val="CE9178"/>
                </a:solidFill>
                <a:effectLst/>
                <a:latin typeface="Menlo" panose="020B0609030804020204" pitchFamily="49" charset="0"/>
              </a:rPr>
              <a:t>"</a:t>
            </a:r>
            <a:r>
              <a:rPr lang="en" altLang="ja-JP" b="0" dirty="0">
                <a:solidFill>
                  <a:srgbClr val="CCCCCC"/>
                </a:solidFill>
                <a:effectLst/>
                <a:latin typeface="Menlo" panose="020B0609030804020204" pitchFamily="49" charset="0"/>
              </a:rPr>
              <a:t>)</a:t>
            </a:r>
          </a:p>
          <a:p>
            <a:br>
              <a:rPr lang="en" altLang="ja-JP" b="0" dirty="0">
                <a:solidFill>
                  <a:srgbClr val="CCCCCC"/>
                </a:solidFill>
                <a:effectLst/>
                <a:latin typeface="Menlo" panose="020B0609030804020204" pitchFamily="49" charset="0"/>
              </a:rPr>
            </a:br>
            <a:r>
              <a:rPr lang="en" altLang="ja-JP" b="0" dirty="0">
                <a:solidFill>
                  <a:srgbClr val="6A9955"/>
                </a:solidFill>
                <a:effectLst/>
                <a:latin typeface="Menlo" panose="020B0609030804020204" pitchFamily="49" charset="0"/>
              </a:rPr>
              <a:t># NumPy</a:t>
            </a:r>
            <a:r>
              <a:rPr lang="ja-JP" altLang="en-US" b="0">
                <a:solidFill>
                  <a:srgbClr val="6A9955"/>
                </a:solidFill>
                <a:effectLst/>
                <a:latin typeface="Menlo" panose="020B0609030804020204" pitchFamily="49" charset="0"/>
              </a:rPr>
              <a:t>の配列を作成</a:t>
            </a:r>
            <a:endParaRPr lang="ja-JP" altLang="en-US" b="0">
              <a:solidFill>
                <a:srgbClr val="CCCCCC"/>
              </a:solidFill>
              <a:effectLst/>
              <a:latin typeface="Menlo" panose="020B0609030804020204" pitchFamily="49" charset="0"/>
            </a:endParaRPr>
          </a:p>
          <a:p>
            <a:r>
              <a:rPr lang="en" altLang="ja-JP" b="0" dirty="0">
                <a:solidFill>
                  <a:srgbClr val="CCCCCC"/>
                </a:solidFill>
                <a:effectLst/>
                <a:latin typeface="Menlo" panose="020B0609030804020204" pitchFamily="49" charset="0"/>
              </a:rPr>
              <a:t>a </a:t>
            </a:r>
            <a:r>
              <a:rPr lang="en" altLang="ja-JP" b="0" dirty="0">
                <a:solidFill>
                  <a:srgbClr val="D4D4D4"/>
                </a:solidFill>
                <a:effectLst/>
                <a:latin typeface="Menlo" panose="020B0609030804020204" pitchFamily="49" charset="0"/>
              </a:rPr>
              <a:t>=</a:t>
            </a:r>
            <a:r>
              <a:rPr lang="en" altLang="ja-JP" b="0" dirty="0">
                <a:solidFill>
                  <a:srgbClr val="CCCCCC"/>
                </a:solidFill>
                <a:effectLst/>
                <a:latin typeface="Menlo" panose="020B0609030804020204" pitchFamily="49" charset="0"/>
              </a:rPr>
              <a:t> </a:t>
            </a:r>
            <a:r>
              <a:rPr lang="en" altLang="ja-JP" b="0" dirty="0" err="1">
                <a:solidFill>
                  <a:srgbClr val="CCCCCC"/>
                </a:solidFill>
                <a:effectLst/>
                <a:latin typeface="Menlo" panose="020B0609030804020204" pitchFamily="49" charset="0"/>
              </a:rPr>
              <a:t>np</a:t>
            </a:r>
            <a:r>
              <a:rPr lang="en" altLang="ja-JP" b="0" dirty="0" err="1">
                <a:solidFill>
                  <a:srgbClr val="D4D4D4"/>
                </a:solidFill>
                <a:effectLst/>
                <a:latin typeface="Menlo" panose="020B0609030804020204" pitchFamily="49" charset="0"/>
              </a:rPr>
              <a:t>.</a:t>
            </a:r>
            <a:r>
              <a:rPr lang="en" altLang="ja-JP" b="0" dirty="0" err="1">
                <a:solidFill>
                  <a:srgbClr val="DCDCAA"/>
                </a:solidFill>
                <a:effectLst/>
                <a:latin typeface="Menlo" panose="020B0609030804020204" pitchFamily="49" charset="0"/>
              </a:rPr>
              <a:t>array</a:t>
            </a:r>
            <a:r>
              <a:rPr lang="en" altLang="ja-JP" b="0" dirty="0">
                <a:solidFill>
                  <a:srgbClr val="CCCCCC"/>
                </a:solidFill>
                <a:effectLst/>
                <a:latin typeface="Menlo" panose="020B0609030804020204" pitchFamily="49" charset="0"/>
              </a:rPr>
              <a:t>([</a:t>
            </a:r>
            <a:r>
              <a:rPr lang="en" altLang="ja-JP" b="0" dirty="0">
                <a:solidFill>
                  <a:srgbClr val="B5CEA8"/>
                </a:solidFill>
                <a:effectLst/>
                <a:latin typeface="Menlo" panose="020B0609030804020204" pitchFamily="49" charset="0"/>
              </a:rPr>
              <a:t>1</a:t>
            </a:r>
            <a:r>
              <a:rPr lang="en" altLang="ja-JP" b="0" dirty="0">
                <a:solidFill>
                  <a:srgbClr val="CCCCCC"/>
                </a:solidFill>
                <a:effectLst/>
                <a:latin typeface="Menlo" panose="020B0609030804020204" pitchFamily="49" charset="0"/>
              </a:rPr>
              <a:t>, </a:t>
            </a:r>
            <a:r>
              <a:rPr lang="en" altLang="ja-JP" b="0" dirty="0">
                <a:solidFill>
                  <a:srgbClr val="B5CEA8"/>
                </a:solidFill>
                <a:effectLst/>
                <a:latin typeface="Menlo" panose="020B0609030804020204" pitchFamily="49" charset="0"/>
              </a:rPr>
              <a:t>2</a:t>
            </a:r>
            <a:r>
              <a:rPr lang="en" altLang="ja-JP" b="0" dirty="0">
                <a:solidFill>
                  <a:srgbClr val="CCCCCC"/>
                </a:solidFill>
                <a:effectLst/>
                <a:latin typeface="Menlo" panose="020B0609030804020204" pitchFamily="49" charset="0"/>
              </a:rPr>
              <a:t>, </a:t>
            </a:r>
            <a:r>
              <a:rPr lang="en" altLang="ja-JP" b="0" dirty="0">
                <a:solidFill>
                  <a:srgbClr val="B5CEA8"/>
                </a:solidFill>
                <a:effectLst/>
                <a:latin typeface="Menlo" panose="020B0609030804020204" pitchFamily="49" charset="0"/>
              </a:rPr>
              <a:t>3</a:t>
            </a:r>
            <a:r>
              <a:rPr lang="en" altLang="ja-JP" b="0" dirty="0">
                <a:solidFill>
                  <a:srgbClr val="CCCCCC"/>
                </a:solidFill>
                <a:effectLst/>
                <a:latin typeface="Menlo" panose="020B0609030804020204" pitchFamily="49" charset="0"/>
              </a:rPr>
              <a:t>, </a:t>
            </a:r>
            <a:r>
              <a:rPr lang="en" altLang="ja-JP" b="0" dirty="0">
                <a:solidFill>
                  <a:srgbClr val="B5CEA8"/>
                </a:solidFill>
                <a:effectLst/>
                <a:latin typeface="Menlo" panose="020B0609030804020204" pitchFamily="49" charset="0"/>
              </a:rPr>
              <a:t>4</a:t>
            </a:r>
            <a:r>
              <a:rPr lang="en" altLang="ja-JP" b="0" dirty="0">
                <a:solidFill>
                  <a:srgbClr val="CCCCCC"/>
                </a:solidFill>
                <a:effectLst/>
                <a:latin typeface="Menlo" panose="020B0609030804020204" pitchFamily="49" charset="0"/>
              </a:rPr>
              <a:t>, </a:t>
            </a:r>
            <a:r>
              <a:rPr lang="en" altLang="ja-JP" b="0" dirty="0">
                <a:solidFill>
                  <a:srgbClr val="B5CEA8"/>
                </a:solidFill>
                <a:effectLst/>
                <a:latin typeface="Menlo" panose="020B0609030804020204" pitchFamily="49" charset="0"/>
              </a:rPr>
              <a:t>5</a:t>
            </a:r>
            <a:r>
              <a:rPr lang="en" altLang="ja-JP" b="0" dirty="0">
                <a:solidFill>
                  <a:srgbClr val="CCCCCC"/>
                </a:solidFill>
                <a:effectLst/>
                <a:latin typeface="Menlo" panose="020B0609030804020204" pitchFamily="49" charset="0"/>
              </a:rPr>
              <a:t>])</a:t>
            </a:r>
          </a:p>
          <a:p>
            <a:br>
              <a:rPr lang="en" altLang="ja-JP" b="0" dirty="0">
                <a:solidFill>
                  <a:srgbClr val="CCCCCC"/>
                </a:solidFill>
                <a:effectLst/>
                <a:latin typeface="Menlo" panose="020B0609030804020204" pitchFamily="49" charset="0"/>
              </a:rPr>
            </a:br>
            <a:r>
              <a:rPr lang="en" altLang="ja-JP" b="0" dirty="0">
                <a:solidFill>
                  <a:srgbClr val="6A9955"/>
                </a:solidFill>
                <a:effectLst/>
                <a:latin typeface="Menlo" panose="020B0609030804020204" pitchFamily="49" charset="0"/>
              </a:rPr>
              <a:t># NumPy</a:t>
            </a:r>
            <a:r>
              <a:rPr lang="ja-JP" altLang="en-US" b="0">
                <a:solidFill>
                  <a:srgbClr val="6A9955"/>
                </a:solidFill>
                <a:effectLst/>
                <a:latin typeface="Menlo" panose="020B0609030804020204" pitchFamily="49" charset="0"/>
              </a:rPr>
              <a:t>の関数を使用して計算</a:t>
            </a:r>
            <a:endParaRPr lang="ja-JP" altLang="en-US" b="0">
              <a:solidFill>
                <a:srgbClr val="CCCCCC"/>
              </a:solidFill>
              <a:effectLst/>
              <a:latin typeface="Menlo" panose="020B0609030804020204" pitchFamily="49" charset="0"/>
            </a:endParaRPr>
          </a:p>
          <a:p>
            <a:r>
              <a:rPr lang="en" altLang="ja-JP" b="0" dirty="0">
                <a:solidFill>
                  <a:srgbClr val="CCCCCC"/>
                </a:solidFill>
                <a:effectLst/>
                <a:latin typeface="Menlo" panose="020B0609030804020204" pitchFamily="49" charset="0"/>
              </a:rPr>
              <a:t>b </a:t>
            </a:r>
            <a:r>
              <a:rPr lang="en" altLang="ja-JP" b="0" dirty="0">
                <a:solidFill>
                  <a:srgbClr val="D4D4D4"/>
                </a:solidFill>
                <a:effectLst/>
                <a:latin typeface="Menlo" panose="020B0609030804020204" pitchFamily="49" charset="0"/>
              </a:rPr>
              <a:t>=</a:t>
            </a:r>
            <a:r>
              <a:rPr lang="en" altLang="ja-JP" b="0" dirty="0">
                <a:solidFill>
                  <a:srgbClr val="CCCCCC"/>
                </a:solidFill>
                <a:effectLst/>
                <a:latin typeface="Menlo" panose="020B0609030804020204" pitchFamily="49" charset="0"/>
              </a:rPr>
              <a:t> </a:t>
            </a:r>
            <a:r>
              <a:rPr lang="en" altLang="ja-JP" b="0" dirty="0" err="1">
                <a:solidFill>
                  <a:srgbClr val="CCCCCC"/>
                </a:solidFill>
                <a:effectLst/>
                <a:latin typeface="Menlo" panose="020B0609030804020204" pitchFamily="49" charset="0"/>
              </a:rPr>
              <a:t>np</a:t>
            </a:r>
            <a:r>
              <a:rPr lang="en" altLang="ja-JP" b="0" dirty="0" err="1">
                <a:solidFill>
                  <a:srgbClr val="D4D4D4"/>
                </a:solidFill>
                <a:effectLst/>
                <a:latin typeface="Menlo" panose="020B0609030804020204" pitchFamily="49" charset="0"/>
              </a:rPr>
              <a:t>.</a:t>
            </a:r>
            <a:r>
              <a:rPr lang="en" altLang="ja-JP" b="0" dirty="0" err="1">
                <a:solidFill>
                  <a:srgbClr val="DCDCAA"/>
                </a:solidFill>
                <a:effectLst/>
                <a:latin typeface="Menlo" panose="020B0609030804020204" pitchFamily="49" charset="0"/>
              </a:rPr>
              <a:t>sum</a:t>
            </a:r>
            <a:r>
              <a:rPr lang="en" altLang="ja-JP" b="0" dirty="0">
                <a:solidFill>
                  <a:srgbClr val="CCCCCC"/>
                </a:solidFill>
                <a:effectLst/>
                <a:latin typeface="Menlo" panose="020B0609030804020204" pitchFamily="49" charset="0"/>
              </a:rPr>
              <a:t>(a)</a:t>
            </a:r>
          </a:p>
          <a:p>
            <a:r>
              <a:rPr lang="en" altLang="ja-JP" b="0" dirty="0">
                <a:solidFill>
                  <a:srgbClr val="CCCCCC"/>
                </a:solidFill>
                <a:effectLst/>
                <a:latin typeface="Menlo" panose="020B0609030804020204" pitchFamily="49" charset="0"/>
              </a:rPr>
              <a:t>c </a:t>
            </a:r>
            <a:r>
              <a:rPr lang="en" altLang="ja-JP" b="0" dirty="0">
                <a:solidFill>
                  <a:srgbClr val="D4D4D4"/>
                </a:solidFill>
                <a:effectLst/>
                <a:latin typeface="Menlo" panose="020B0609030804020204" pitchFamily="49" charset="0"/>
              </a:rPr>
              <a:t>=</a:t>
            </a:r>
            <a:r>
              <a:rPr lang="en" altLang="ja-JP" b="0" dirty="0">
                <a:solidFill>
                  <a:srgbClr val="CCCCCC"/>
                </a:solidFill>
                <a:effectLst/>
                <a:latin typeface="Menlo" panose="020B0609030804020204" pitchFamily="49" charset="0"/>
              </a:rPr>
              <a:t> </a:t>
            </a:r>
            <a:r>
              <a:rPr lang="en" altLang="ja-JP" b="0" dirty="0" err="1">
                <a:solidFill>
                  <a:srgbClr val="CCCCCC"/>
                </a:solidFill>
                <a:effectLst/>
                <a:latin typeface="Menlo" panose="020B0609030804020204" pitchFamily="49" charset="0"/>
              </a:rPr>
              <a:t>np</a:t>
            </a:r>
            <a:r>
              <a:rPr lang="en" altLang="ja-JP" b="0" dirty="0" err="1">
                <a:solidFill>
                  <a:srgbClr val="D4D4D4"/>
                </a:solidFill>
                <a:effectLst/>
                <a:latin typeface="Menlo" panose="020B0609030804020204" pitchFamily="49" charset="0"/>
              </a:rPr>
              <a:t>.</a:t>
            </a:r>
            <a:r>
              <a:rPr lang="en" altLang="ja-JP" b="0" dirty="0" err="1">
                <a:solidFill>
                  <a:srgbClr val="DCDCAA"/>
                </a:solidFill>
                <a:effectLst/>
                <a:latin typeface="Menlo" panose="020B0609030804020204" pitchFamily="49" charset="0"/>
              </a:rPr>
              <a:t>mean</a:t>
            </a:r>
            <a:r>
              <a:rPr lang="en" altLang="ja-JP" b="0" dirty="0">
                <a:solidFill>
                  <a:srgbClr val="CCCCCC"/>
                </a:solidFill>
                <a:effectLst/>
                <a:latin typeface="Menlo" panose="020B0609030804020204" pitchFamily="49" charset="0"/>
              </a:rPr>
              <a:t>(a)</a:t>
            </a:r>
          </a:p>
          <a:p>
            <a:br>
              <a:rPr lang="en" altLang="ja-JP" b="0" dirty="0">
                <a:solidFill>
                  <a:srgbClr val="CCCCCC"/>
                </a:solidFill>
                <a:effectLst/>
                <a:latin typeface="Menlo" panose="020B0609030804020204" pitchFamily="49" charset="0"/>
              </a:rPr>
            </a:br>
            <a:r>
              <a:rPr lang="en" altLang="ja-JP" b="0" dirty="0">
                <a:solidFill>
                  <a:srgbClr val="6A9955"/>
                </a:solidFill>
                <a:effectLst/>
                <a:latin typeface="Menlo" panose="020B0609030804020204" pitchFamily="49" charset="0"/>
              </a:rPr>
              <a:t># </a:t>
            </a:r>
            <a:r>
              <a:rPr lang="ja-JP" altLang="en-US" b="0">
                <a:solidFill>
                  <a:srgbClr val="6A9955"/>
                </a:solidFill>
                <a:effectLst/>
                <a:latin typeface="Menlo" panose="020B0609030804020204" pitchFamily="49" charset="0"/>
              </a:rPr>
              <a:t>結果の表示</a:t>
            </a:r>
            <a:endParaRPr lang="ja-JP" altLang="en-US" b="0">
              <a:solidFill>
                <a:srgbClr val="CCCCCC"/>
              </a:solidFill>
              <a:effectLst/>
              <a:latin typeface="Menlo" panose="020B0609030804020204" pitchFamily="49" charset="0"/>
            </a:endParaRPr>
          </a:p>
          <a:p>
            <a:r>
              <a:rPr lang="en" altLang="ja-JP" b="0" dirty="0" err="1">
                <a:solidFill>
                  <a:srgbClr val="DCDCAA"/>
                </a:solidFill>
                <a:effectLst/>
                <a:latin typeface="Menlo" panose="020B0609030804020204" pitchFamily="49" charset="0"/>
              </a:rPr>
              <a:t>println</a:t>
            </a:r>
            <a:r>
              <a:rPr lang="en" altLang="ja-JP" b="0" dirty="0">
                <a:solidFill>
                  <a:srgbClr val="CCCCCC"/>
                </a:solidFill>
                <a:effectLst/>
                <a:latin typeface="Menlo" panose="020B0609030804020204" pitchFamily="49" charset="0"/>
              </a:rPr>
              <a:t>(</a:t>
            </a:r>
            <a:r>
              <a:rPr lang="en" altLang="ja-JP" b="0" dirty="0">
                <a:solidFill>
                  <a:srgbClr val="CE9178"/>
                </a:solidFill>
                <a:effectLst/>
                <a:latin typeface="Menlo" panose="020B0609030804020204" pitchFamily="49" charset="0"/>
              </a:rPr>
              <a:t>"Sum: "</a:t>
            </a:r>
            <a:r>
              <a:rPr lang="en" altLang="ja-JP" b="0" dirty="0">
                <a:solidFill>
                  <a:srgbClr val="CCCCCC"/>
                </a:solidFill>
                <a:effectLst/>
                <a:latin typeface="Menlo" panose="020B0609030804020204" pitchFamily="49" charset="0"/>
              </a:rPr>
              <a:t>, b)</a:t>
            </a:r>
          </a:p>
          <a:p>
            <a:r>
              <a:rPr lang="en" altLang="ja-JP" b="0" dirty="0" err="1">
                <a:solidFill>
                  <a:srgbClr val="DCDCAA"/>
                </a:solidFill>
                <a:effectLst/>
                <a:latin typeface="Menlo" panose="020B0609030804020204" pitchFamily="49" charset="0"/>
              </a:rPr>
              <a:t>println</a:t>
            </a:r>
            <a:r>
              <a:rPr lang="en" altLang="ja-JP" b="0" dirty="0">
                <a:solidFill>
                  <a:srgbClr val="CCCCCC"/>
                </a:solidFill>
                <a:effectLst/>
                <a:latin typeface="Menlo" panose="020B0609030804020204" pitchFamily="49" charset="0"/>
              </a:rPr>
              <a:t>(</a:t>
            </a:r>
            <a:r>
              <a:rPr lang="en" altLang="ja-JP" b="0" dirty="0">
                <a:solidFill>
                  <a:srgbClr val="CE9178"/>
                </a:solidFill>
                <a:effectLst/>
                <a:latin typeface="Menlo" panose="020B0609030804020204" pitchFamily="49" charset="0"/>
              </a:rPr>
              <a:t>"Mean: "</a:t>
            </a:r>
            <a:r>
              <a:rPr lang="en" altLang="ja-JP" b="0" dirty="0">
                <a:solidFill>
                  <a:srgbClr val="CCCCCC"/>
                </a:solidFill>
                <a:effectLst/>
                <a:latin typeface="Menlo" panose="020B0609030804020204" pitchFamily="49" charset="0"/>
              </a:rPr>
              <a:t>, c)</a:t>
            </a:r>
          </a:p>
        </p:txBody>
      </p:sp>
      <p:sp>
        <p:nvSpPr>
          <p:cNvPr id="17" name="テキスト ボックス 16">
            <a:extLst>
              <a:ext uri="{FF2B5EF4-FFF2-40B4-BE49-F238E27FC236}">
                <a16:creationId xmlns:a16="http://schemas.microsoft.com/office/drawing/2014/main" id="{F3AAAAED-B2F4-76FB-88AB-4AE396C41584}"/>
              </a:ext>
            </a:extLst>
          </p:cNvPr>
          <p:cNvSpPr txBox="1"/>
          <p:nvPr/>
        </p:nvSpPr>
        <p:spPr>
          <a:xfrm>
            <a:off x="5063887" y="5519598"/>
            <a:ext cx="2425664" cy="369332"/>
          </a:xfrm>
          <a:prstGeom prst="rect">
            <a:avLst/>
          </a:prstGeom>
          <a:noFill/>
        </p:spPr>
        <p:txBody>
          <a:bodyPr wrap="none" rtlCol="0">
            <a:spAutoFit/>
          </a:bodyPr>
          <a:lstStyle/>
          <a:p>
            <a:r>
              <a:rPr kumimoji="1" lang="en-US" altLang="ja-JP" dirty="0" err="1"/>
              <a:t>Conda</a:t>
            </a:r>
            <a:r>
              <a:rPr lang="en-US" altLang="ja-JP" dirty="0" err="1"/>
              <a:t>.add</a:t>
            </a:r>
            <a:r>
              <a:rPr lang="en-US" altLang="ja-JP" dirty="0"/>
              <a:t>(“python”)</a:t>
            </a:r>
            <a:endParaRPr kumimoji="1" lang="ja-JP" altLang="en-US"/>
          </a:p>
        </p:txBody>
      </p:sp>
      <p:sp>
        <p:nvSpPr>
          <p:cNvPr id="18" name="テキスト ボックス 17">
            <a:extLst>
              <a:ext uri="{FF2B5EF4-FFF2-40B4-BE49-F238E27FC236}">
                <a16:creationId xmlns:a16="http://schemas.microsoft.com/office/drawing/2014/main" id="{EFFCEDC2-E568-5224-FA6B-720143602916}"/>
              </a:ext>
            </a:extLst>
          </p:cNvPr>
          <p:cNvSpPr txBox="1"/>
          <p:nvPr/>
        </p:nvSpPr>
        <p:spPr>
          <a:xfrm>
            <a:off x="5063887" y="5096362"/>
            <a:ext cx="2177199" cy="369332"/>
          </a:xfrm>
          <a:prstGeom prst="rect">
            <a:avLst/>
          </a:prstGeom>
          <a:noFill/>
        </p:spPr>
        <p:txBody>
          <a:bodyPr wrap="none" rtlCol="0">
            <a:spAutoFit/>
          </a:bodyPr>
          <a:lstStyle/>
          <a:p>
            <a:r>
              <a:rPr kumimoji="1" lang="en-US" altLang="ja-JP" b="1" dirty="0"/>
              <a:t>Julia</a:t>
            </a:r>
            <a:r>
              <a:rPr kumimoji="1" lang="ja-JP" altLang="en-US" b="1"/>
              <a:t>の</a:t>
            </a:r>
            <a:r>
              <a:rPr kumimoji="1" lang="en-US" altLang="ja-JP" b="1" dirty="0"/>
              <a:t>Python</a:t>
            </a:r>
            <a:r>
              <a:rPr kumimoji="1" lang="ja-JP" altLang="en-US" b="1"/>
              <a:t>追加</a:t>
            </a:r>
          </a:p>
        </p:txBody>
      </p:sp>
      <p:sp>
        <p:nvSpPr>
          <p:cNvPr id="19" name="正方形/長方形 18">
            <a:extLst>
              <a:ext uri="{FF2B5EF4-FFF2-40B4-BE49-F238E27FC236}">
                <a16:creationId xmlns:a16="http://schemas.microsoft.com/office/drawing/2014/main" id="{D14EF86C-2ACC-630E-A3B0-C58E727AD675}"/>
              </a:ext>
            </a:extLst>
          </p:cNvPr>
          <p:cNvSpPr/>
          <p:nvPr/>
        </p:nvSpPr>
        <p:spPr>
          <a:xfrm>
            <a:off x="0" y="4687910"/>
            <a:ext cx="4607352" cy="592428"/>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D21CEDE-AD0E-3648-42DE-A3244D830FD1}"/>
              </a:ext>
            </a:extLst>
          </p:cNvPr>
          <p:cNvSpPr txBox="1"/>
          <p:nvPr/>
        </p:nvSpPr>
        <p:spPr>
          <a:xfrm>
            <a:off x="2638224" y="4318578"/>
            <a:ext cx="2425663" cy="646331"/>
          </a:xfrm>
          <a:prstGeom prst="rect">
            <a:avLst/>
          </a:prstGeom>
          <a:noFill/>
        </p:spPr>
        <p:txBody>
          <a:bodyPr wrap="square" rtlCol="0">
            <a:spAutoFit/>
          </a:bodyPr>
          <a:lstStyle/>
          <a:p>
            <a:r>
              <a:rPr kumimoji="1" lang="ja-JP" altLang="en-US"/>
              <a:t>既存の</a:t>
            </a:r>
            <a:r>
              <a:rPr kumimoji="1" lang="en-US" altLang="ja-JP" dirty="0"/>
              <a:t>Python</a:t>
            </a:r>
          </a:p>
          <a:p>
            <a:endParaRPr kumimoji="1" lang="ja-JP" altLang="en-US"/>
          </a:p>
        </p:txBody>
      </p:sp>
    </p:spTree>
    <p:extLst>
      <p:ext uri="{BB962C8B-B14F-4D97-AF65-F5344CB8AC3E}">
        <p14:creationId xmlns:p14="http://schemas.microsoft.com/office/powerpoint/2010/main" val="368358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AF89F3-2EDC-B071-71D9-2968980FB95C}"/>
              </a:ext>
            </a:extLst>
          </p:cNvPr>
          <p:cNvSpPr txBox="1"/>
          <p:nvPr/>
        </p:nvSpPr>
        <p:spPr>
          <a:xfrm>
            <a:off x="0" y="0"/>
            <a:ext cx="1433406" cy="646331"/>
          </a:xfrm>
          <a:prstGeom prst="rect">
            <a:avLst/>
          </a:prstGeom>
          <a:noFill/>
        </p:spPr>
        <p:txBody>
          <a:bodyPr wrap="none" rtlCol="0">
            <a:spAutoFit/>
          </a:bodyPr>
          <a:lstStyle/>
          <a:p>
            <a:r>
              <a:rPr lang="en-US" altLang="ja-JP" dirty="0"/>
              <a:t> h</a:t>
            </a:r>
            <a:r>
              <a:rPr kumimoji="1" lang="en-US" altLang="ja-JP" dirty="0"/>
              <a:t>ome brew</a:t>
            </a:r>
          </a:p>
          <a:p>
            <a:endParaRPr kumimoji="1" lang="ja-JP" altLang="en-US"/>
          </a:p>
        </p:txBody>
      </p:sp>
      <p:sp>
        <p:nvSpPr>
          <p:cNvPr id="3" name="テキスト ボックス 2">
            <a:extLst>
              <a:ext uri="{FF2B5EF4-FFF2-40B4-BE49-F238E27FC236}">
                <a16:creationId xmlns:a16="http://schemas.microsoft.com/office/drawing/2014/main" id="{23AEF77F-0A9E-9BCB-4DD4-059E3D9682CE}"/>
              </a:ext>
            </a:extLst>
          </p:cNvPr>
          <p:cNvSpPr txBox="1"/>
          <p:nvPr/>
        </p:nvSpPr>
        <p:spPr>
          <a:xfrm>
            <a:off x="0" y="555585"/>
            <a:ext cx="1949573" cy="369332"/>
          </a:xfrm>
          <a:prstGeom prst="rect">
            <a:avLst/>
          </a:prstGeom>
          <a:noFill/>
        </p:spPr>
        <p:txBody>
          <a:bodyPr wrap="none" rtlCol="0">
            <a:spAutoFit/>
          </a:bodyPr>
          <a:lstStyle/>
          <a:p>
            <a:r>
              <a:rPr lang="en-US" altLang="ja-JP" dirty="0"/>
              <a:t> path </a:t>
            </a:r>
            <a:r>
              <a:rPr lang="ja-JP" altLang="en-US"/>
              <a:t>の場所確認</a:t>
            </a:r>
            <a:endParaRPr kumimoji="1" lang="ja-JP" altLang="en-US"/>
          </a:p>
        </p:txBody>
      </p:sp>
      <p:sp>
        <p:nvSpPr>
          <p:cNvPr id="4" name="テキスト ボックス 3">
            <a:extLst>
              <a:ext uri="{FF2B5EF4-FFF2-40B4-BE49-F238E27FC236}">
                <a16:creationId xmlns:a16="http://schemas.microsoft.com/office/drawing/2014/main" id="{989ED0BA-7960-EE6B-658F-0BC51854F898}"/>
              </a:ext>
            </a:extLst>
          </p:cNvPr>
          <p:cNvSpPr txBox="1"/>
          <p:nvPr/>
        </p:nvSpPr>
        <p:spPr>
          <a:xfrm>
            <a:off x="0" y="878750"/>
            <a:ext cx="3094117" cy="646331"/>
          </a:xfrm>
          <a:prstGeom prst="rect">
            <a:avLst/>
          </a:prstGeom>
          <a:noFill/>
        </p:spPr>
        <p:txBody>
          <a:bodyPr wrap="none" rtlCol="0">
            <a:spAutoFit/>
          </a:bodyPr>
          <a:lstStyle/>
          <a:p>
            <a:r>
              <a:rPr lang="en" altLang="ja-JP" dirty="0"/>
              <a:t> brew list</a:t>
            </a:r>
          </a:p>
          <a:p>
            <a:r>
              <a:rPr kumimoji="1" lang="en" altLang="ja-JP" dirty="0"/>
              <a:t> </a:t>
            </a:r>
            <a:r>
              <a:rPr lang="en" altLang="ja-JP" dirty="0"/>
              <a:t>brew --prefix </a:t>
            </a:r>
            <a:r>
              <a:rPr lang="ja-JP" altLang="en-US"/>
              <a:t>パッケージ名</a:t>
            </a:r>
            <a:endParaRPr kumimoji="1" lang="ja-JP" altLang="en-US"/>
          </a:p>
        </p:txBody>
      </p:sp>
    </p:spTree>
    <p:extLst>
      <p:ext uri="{BB962C8B-B14F-4D97-AF65-F5344CB8AC3E}">
        <p14:creationId xmlns:p14="http://schemas.microsoft.com/office/powerpoint/2010/main" val="373594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74B69DF-CF64-7B97-51B0-106308DCE19E}"/>
              </a:ext>
            </a:extLst>
          </p:cNvPr>
          <p:cNvSpPr txBox="1"/>
          <p:nvPr/>
        </p:nvSpPr>
        <p:spPr>
          <a:xfrm>
            <a:off x="0" y="863079"/>
            <a:ext cx="7013458" cy="369332"/>
          </a:xfrm>
          <a:prstGeom prst="rect">
            <a:avLst/>
          </a:prstGeom>
          <a:noFill/>
        </p:spPr>
        <p:txBody>
          <a:bodyPr wrap="none" rtlCol="0">
            <a:spAutoFit/>
          </a:bodyPr>
          <a:lstStyle/>
          <a:p>
            <a:r>
              <a:rPr kumimoji="1" lang="en" altLang="ja-JP" b="1" dirty="0"/>
              <a:t>https://</a:t>
            </a:r>
            <a:r>
              <a:rPr kumimoji="1" lang="en" altLang="ja-JP" b="1" dirty="0" err="1"/>
              <a:t>qiita.com</a:t>
            </a:r>
            <a:r>
              <a:rPr kumimoji="1" lang="en" altLang="ja-JP" b="1" dirty="0"/>
              <a:t>/fiftystorm36/items/b2fd47cf32c7694adc2e</a:t>
            </a:r>
            <a:endParaRPr kumimoji="1" lang="ja-JP" altLang="en-US" b="1"/>
          </a:p>
        </p:txBody>
      </p:sp>
      <p:sp>
        <p:nvSpPr>
          <p:cNvPr id="5" name="テキスト ボックス 4">
            <a:extLst>
              <a:ext uri="{FF2B5EF4-FFF2-40B4-BE49-F238E27FC236}">
                <a16:creationId xmlns:a16="http://schemas.microsoft.com/office/drawing/2014/main" id="{08C77E05-908F-841C-D9BC-35A8EA90C1F2}"/>
              </a:ext>
            </a:extLst>
          </p:cNvPr>
          <p:cNvSpPr txBox="1"/>
          <p:nvPr/>
        </p:nvSpPr>
        <p:spPr>
          <a:xfrm>
            <a:off x="0" y="23149"/>
            <a:ext cx="1569660" cy="369332"/>
          </a:xfrm>
          <a:prstGeom prst="rect">
            <a:avLst/>
          </a:prstGeom>
          <a:noFill/>
        </p:spPr>
        <p:txBody>
          <a:bodyPr wrap="none" rtlCol="0">
            <a:spAutoFit/>
          </a:bodyPr>
          <a:lstStyle/>
          <a:p>
            <a:r>
              <a:rPr kumimoji="1" lang="ja-JP" altLang="en-US"/>
              <a:t>仮想環境利点</a:t>
            </a:r>
          </a:p>
        </p:txBody>
      </p:sp>
    </p:spTree>
    <p:extLst>
      <p:ext uri="{BB962C8B-B14F-4D97-AF65-F5344CB8AC3E}">
        <p14:creationId xmlns:p14="http://schemas.microsoft.com/office/powerpoint/2010/main" val="62974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302935-4989-1F66-1D50-DA822FCA4A17}"/>
              </a:ext>
            </a:extLst>
          </p:cNvPr>
          <p:cNvSpPr txBox="1"/>
          <p:nvPr/>
        </p:nvSpPr>
        <p:spPr>
          <a:xfrm>
            <a:off x="32794" y="1053297"/>
            <a:ext cx="1800493" cy="369332"/>
          </a:xfrm>
          <a:prstGeom prst="rect">
            <a:avLst/>
          </a:prstGeom>
          <a:noFill/>
        </p:spPr>
        <p:txBody>
          <a:bodyPr wrap="none" rtlCol="0">
            <a:spAutoFit/>
          </a:bodyPr>
          <a:lstStyle/>
          <a:p>
            <a:r>
              <a:rPr kumimoji="1" lang="ja-JP" altLang="en-US"/>
              <a:t>仮想環境作り方</a:t>
            </a:r>
          </a:p>
        </p:txBody>
      </p:sp>
      <p:sp>
        <p:nvSpPr>
          <p:cNvPr id="5" name="テキスト ボックス 4">
            <a:extLst>
              <a:ext uri="{FF2B5EF4-FFF2-40B4-BE49-F238E27FC236}">
                <a16:creationId xmlns:a16="http://schemas.microsoft.com/office/drawing/2014/main" id="{4CE02DDE-4895-0C61-6AED-4E5C2C88FA21}"/>
              </a:ext>
            </a:extLst>
          </p:cNvPr>
          <p:cNvSpPr txBox="1"/>
          <p:nvPr/>
        </p:nvSpPr>
        <p:spPr>
          <a:xfrm>
            <a:off x="32794" y="2176041"/>
            <a:ext cx="3058851" cy="369332"/>
          </a:xfrm>
          <a:prstGeom prst="rect">
            <a:avLst/>
          </a:prstGeom>
          <a:noFill/>
        </p:spPr>
        <p:txBody>
          <a:bodyPr wrap="none" rtlCol="0">
            <a:spAutoFit/>
          </a:bodyPr>
          <a:lstStyle/>
          <a:p>
            <a:r>
              <a:rPr lang="en" altLang="ja-JP" dirty="0"/>
              <a:t>$ python3 -m </a:t>
            </a:r>
            <a:r>
              <a:rPr lang="en" altLang="ja-JP" dirty="0" err="1"/>
              <a:t>venv</a:t>
            </a:r>
            <a:r>
              <a:rPr lang="en" altLang="ja-JP" dirty="0"/>
              <a:t> </a:t>
            </a:r>
            <a:r>
              <a:rPr lang="en" altLang="ja-JP" dirty="0">
                <a:solidFill>
                  <a:srgbClr val="CCCCCC"/>
                </a:solidFill>
                <a:effectLst/>
                <a:latin typeface="inherit"/>
              </a:rPr>
              <a:t>[</a:t>
            </a:r>
            <a:r>
              <a:rPr lang="ja-JP" altLang="en-US"/>
              <a:t>環境名</a:t>
            </a:r>
            <a:r>
              <a:rPr lang="en-US" altLang="ja-JP" dirty="0">
                <a:solidFill>
                  <a:srgbClr val="CCCCCC"/>
                </a:solidFill>
                <a:effectLst/>
                <a:latin typeface="inherit"/>
              </a:rPr>
              <a:t>]</a:t>
            </a:r>
            <a:endParaRPr kumimoji="1" lang="ja-JP" altLang="en-US"/>
          </a:p>
        </p:txBody>
      </p:sp>
      <p:sp>
        <p:nvSpPr>
          <p:cNvPr id="6" name="テキスト ボックス 5">
            <a:extLst>
              <a:ext uri="{FF2B5EF4-FFF2-40B4-BE49-F238E27FC236}">
                <a16:creationId xmlns:a16="http://schemas.microsoft.com/office/drawing/2014/main" id="{D36D5D86-275D-D270-3518-0A46F64BD97F}"/>
              </a:ext>
            </a:extLst>
          </p:cNvPr>
          <p:cNvSpPr txBox="1"/>
          <p:nvPr/>
        </p:nvSpPr>
        <p:spPr>
          <a:xfrm>
            <a:off x="32794" y="1655180"/>
            <a:ext cx="2451312" cy="369332"/>
          </a:xfrm>
          <a:prstGeom prst="rect">
            <a:avLst/>
          </a:prstGeom>
          <a:noFill/>
        </p:spPr>
        <p:txBody>
          <a:bodyPr wrap="none" rtlCol="0">
            <a:spAutoFit/>
          </a:bodyPr>
          <a:lstStyle/>
          <a:p>
            <a:r>
              <a:rPr kumimoji="1" lang="ja-JP" altLang="en-US"/>
              <a:t>仮想環境　</a:t>
            </a:r>
            <a:r>
              <a:rPr lang="en-US" altLang="ja-JP" dirty="0" err="1"/>
              <a:t>v</a:t>
            </a:r>
            <a:r>
              <a:rPr kumimoji="1" lang="en-US" altLang="ja-JP" dirty="0" err="1"/>
              <a:t>env</a:t>
            </a:r>
            <a:r>
              <a:rPr kumimoji="1" lang="en-US" altLang="ja-JP" dirty="0"/>
              <a:t>(mac)</a:t>
            </a:r>
            <a:endParaRPr kumimoji="1" lang="ja-JP" altLang="en-US"/>
          </a:p>
        </p:txBody>
      </p:sp>
      <p:sp>
        <p:nvSpPr>
          <p:cNvPr id="7" name="テキスト ボックス 6">
            <a:extLst>
              <a:ext uri="{FF2B5EF4-FFF2-40B4-BE49-F238E27FC236}">
                <a16:creationId xmlns:a16="http://schemas.microsoft.com/office/drawing/2014/main" id="{7BDC1D46-6A47-1B14-F0DF-80FDAAD6799D}"/>
              </a:ext>
            </a:extLst>
          </p:cNvPr>
          <p:cNvSpPr txBox="1"/>
          <p:nvPr/>
        </p:nvSpPr>
        <p:spPr>
          <a:xfrm>
            <a:off x="32794" y="2824224"/>
            <a:ext cx="7571303" cy="369332"/>
          </a:xfrm>
          <a:prstGeom prst="rect">
            <a:avLst/>
          </a:prstGeom>
          <a:noFill/>
        </p:spPr>
        <p:txBody>
          <a:bodyPr wrap="none" rtlCol="0">
            <a:spAutoFit/>
          </a:bodyPr>
          <a:lstStyle/>
          <a:p>
            <a:r>
              <a:rPr kumimoji="1" lang="ja-JP" altLang="en-US"/>
              <a:t>ディレクトリに環境が作られたので仮想環境をアクティブ化（有効化）</a:t>
            </a:r>
          </a:p>
        </p:txBody>
      </p:sp>
      <p:sp>
        <p:nvSpPr>
          <p:cNvPr id="9" name="テキスト ボックス 8">
            <a:extLst>
              <a:ext uri="{FF2B5EF4-FFF2-40B4-BE49-F238E27FC236}">
                <a16:creationId xmlns:a16="http://schemas.microsoft.com/office/drawing/2014/main" id="{42A391D5-FAD0-CDB4-4000-95F724BA6D73}"/>
              </a:ext>
            </a:extLst>
          </p:cNvPr>
          <p:cNvSpPr txBox="1"/>
          <p:nvPr/>
        </p:nvSpPr>
        <p:spPr>
          <a:xfrm>
            <a:off x="0" y="3472407"/>
            <a:ext cx="6128794" cy="369332"/>
          </a:xfrm>
          <a:prstGeom prst="rect">
            <a:avLst/>
          </a:prstGeom>
          <a:noFill/>
        </p:spPr>
        <p:txBody>
          <a:bodyPr wrap="square">
            <a:spAutoFit/>
          </a:bodyPr>
          <a:lstStyle/>
          <a:p>
            <a:r>
              <a:rPr lang="en" altLang="ja-JP" dirty="0"/>
              <a:t>$ </a:t>
            </a:r>
            <a:r>
              <a:rPr lang="en" altLang="ja-JP" dirty="0">
                <a:solidFill>
                  <a:srgbClr val="CC99CD"/>
                </a:solidFill>
                <a:effectLst/>
                <a:latin typeface="inherit"/>
              </a:rPr>
              <a:t>source</a:t>
            </a:r>
            <a:r>
              <a:rPr lang="en" altLang="ja-JP" dirty="0"/>
              <a:t> </a:t>
            </a:r>
            <a:r>
              <a:rPr lang="en" altLang="ja-JP" dirty="0">
                <a:solidFill>
                  <a:srgbClr val="CCCCCC"/>
                </a:solidFill>
                <a:effectLst/>
                <a:latin typeface="inherit"/>
              </a:rPr>
              <a:t>[</a:t>
            </a:r>
            <a:r>
              <a:rPr lang="ja-JP" altLang="en-US"/>
              <a:t>環境名</a:t>
            </a:r>
            <a:r>
              <a:rPr lang="en-US" altLang="ja-JP" dirty="0">
                <a:solidFill>
                  <a:srgbClr val="CCCCCC"/>
                </a:solidFill>
                <a:effectLst/>
                <a:latin typeface="inherit"/>
              </a:rPr>
              <a:t>]</a:t>
            </a:r>
            <a:r>
              <a:rPr lang="en-US" altLang="ja-JP" dirty="0"/>
              <a:t>/</a:t>
            </a:r>
            <a:r>
              <a:rPr lang="en" altLang="ja-JP" dirty="0"/>
              <a:t>bin/activate</a:t>
            </a:r>
            <a:endParaRPr lang="ja-JP" altLang="en-US"/>
          </a:p>
        </p:txBody>
      </p:sp>
      <p:sp>
        <p:nvSpPr>
          <p:cNvPr id="10" name="テキスト ボックス 9">
            <a:extLst>
              <a:ext uri="{FF2B5EF4-FFF2-40B4-BE49-F238E27FC236}">
                <a16:creationId xmlns:a16="http://schemas.microsoft.com/office/drawing/2014/main" id="{130AAB12-646A-4E4E-61D5-2D421389DB82}"/>
              </a:ext>
            </a:extLst>
          </p:cNvPr>
          <p:cNvSpPr txBox="1"/>
          <p:nvPr/>
        </p:nvSpPr>
        <p:spPr>
          <a:xfrm>
            <a:off x="32794" y="3993268"/>
            <a:ext cx="12239248" cy="923330"/>
          </a:xfrm>
          <a:prstGeom prst="rect">
            <a:avLst/>
          </a:prstGeom>
          <a:noFill/>
        </p:spPr>
        <p:txBody>
          <a:bodyPr wrap="none" rtlCol="0">
            <a:spAutoFit/>
          </a:bodyPr>
          <a:lstStyle/>
          <a:p>
            <a:r>
              <a:rPr lang="ja-JP" altLang="en-US" b="0" i="0">
                <a:solidFill>
                  <a:srgbClr val="333333"/>
                </a:solidFill>
                <a:effectLst/>
                <a:latin typeface="Yu Gothic" panose="020B0400000000000000" pitchFamily="34" charset="-128"/>
                <a:ea typeface="Yu Gothic" panose="020B0400000000000000" pitchFamily="34" charset="-128"/>
              </a:rPr>
              <a:t>この状況で、自分の目的とする作業をするためのパッケージなどを</a:t>
            </a:r>
            <a:r>
              <a:rPr lang="en" altLang="ja-JP" b="0" i="0" dirty="0" err="1">
                <a:solidFill>
                  <a:srgbClr val="333333"/>
                </a:solidFill>
                <a:effectLst/>
                <a:latin typeface="Yu Gothic" panose="020B0400000000000000" pitchFamily="34" charset="-128"/>
                <a:ea typeface="Yu Gothic" panose="020B0400000000000000" pitchFamily="34" charset="-128"/>
              </a:rPr>
              <a:t>conda</a:t>
            </a:r>
            <a:r>
              <a:rPr lang="ja-JP" altLang="en-US" b="0" i="0">
                <a:solidFill>
                  <a:srgbClr val="333333"/>
                </a:solidFill>
                <a:effectLst/>
                <a:latin typeface="Yu Gothic" panose="020B0400000000000000" pitchFamily="34" charset="-128"/>
                <a:ea typeface="Yu Gothic" panose="020B0400000000000000" pitchFamily="34" charset="-128"/>
              </a:rPr>
              <a:t>コマンドや</a:t>
            </a:r>
            <a:r>
              <a:rPr lang="en" altLang="ja-JP" b="0" i="0" dirty="0">
                <a:solidFill>
                  <a:srgbClr val="333333"/>
                </a:solidFill>
                <a:effectLst/>
                <a:latin typeface="Yu Gothic" panose="020B0400000000000000" pitchFamily="34" charset="-128"/>
                <a:ea typeface="Yu Gothic" panose="020B0400000000000000" pitchFamily="34" charset="-128"/>
              </a:rPr>
              <a:t>pip</a:t>
            </a:r>
            <a:r>
              <a:rPr lang="ja-JP" altLang="en-US" b="0" i="0">
                <a:solidFill>
                  <a:srgbClr val="333333"/>
                </a:solidFill>
                <a:effectLst/>
                <a:latin typeface="Yu Gothic" panose="020B0400000000000000" pitchFamily="34" charset="-128"/>
                <a:ea typeface="Yu Gothic" panose="020B0400000000000000" pitchFamily="34" charset="-128"/>
              </a:rPr>
              <a:t>コマンドなどでインストール</a:t>
            </a:r>
            <a:endParaRPr lang="en-US" altLang="ja-JP" b="0" i="0" dirty="0">
              <a:solidFill>
                <a:srgbClr val="333333"/>
              </a:solidFill>
              <a:effectLst/>
              <a:latin typeface="Yu Gothic" panose="020B0400000000000000" pitchFamily="34" charset="-128"/>
              <a:ea typeface="Yu Gothic" panose="020B0400000000000000" pitchFamily="34" charset="-128"/>
            </a:endParaRPr>
          </a:p>
          <a:p>
            <a:r>
              <a:rPr lang="ja-JP" altLang="en-US" b="0" i="0">
                <a:solidFill>
                  <a:srgbClr val="333333"/>
                </a:solidFill>
                <a:effectLst/>
                <a:latin typeface="Yu Gothic" panose="020B0400000000000000" pitchFamily="34" charset="-128"/>
                <a:ea typeface="Yu Gothic" panose="020B0400000000000000" pitchFamily="34" charset="-128"/>
              </a:rPr>
              <a:t>していきます。バージョンが異なるパッケージをインストールする場合はバージョンナンバーを指定します。</a:t>
            </a:r>
            <a:endParaRPr lang="en-US" altLang="ja-JP" b="0" i="0" dirty="0">
              <a:solidFill>
                <a:srgbClr val="333333"/>
              </a:solidFill>
              <a:effectLst/>
              <a:latin typeface="Yu Gothic" panose="020B0400000000000000" pitchFamily="34" charset="-128"/>
              <a:ea typeface="Yu Gothic" panose="020B0400000000000000" pitchFamily="34" charset="-128"/>
            </a:endParaRPr>
          </a:p>
          <a:p>
            <a:r>
              <a:rPr lang="ja-JP" altLang="en-US" b="0" i="0">
                <a:solidFill>
                  <a:srgbClr val="333333"/>
                </a:solidFill>
                <a:effectLst/>
                <a:latin typeface="Yu Gothic" panose="020B0400000000000000" pitchFamily="34" charset="-128"/>
                <a:ea typeface="Yu Gothic" panose="020B0400000000000000" pitchFamily="34" charset="-128"/>
              </a:rPr>
              <a:t>環境フォルダの中にインストールされるので個別の環境の出来上がりというわけです。</a:t>
            </a:r>
            <a:endParaRPr kumimoji="1" lang="ja-JP" altLang="en-US"/>
          </a:p>
        </p:txBody>
      </p:sp>
      <p:sp>
        <p:nvSpPr>
          <p:cNvPr id="11" name="テキスト ボックス 10">
            <a:extLst>
              <a:ext uri="{FF2B5EF4-FFF2-40B4-BE49-F238E27FC236}">
                <a16:creationId xmlns:a16="http://schemas.microsoft.com/office/drawing/2014/main" id="{1E15DF9B-128A-07F2-F0A0-DFADF5EFB786}"/>
              </a:ext>
            </a:extLst>
          </p:cNvPr>
          <p:cNvSpPr txBox="1"/>
          <p:nvPr/>
        </p:nvSpPr>
        <p:spPr>
          <a:xfrm>
            <a:off x="32794" y="5068127"/>
            <a:ext cx="1800493" cy="369332"/>
          </a:xfrm>
          <a:prstGeom prst="rect">
            <a:avLst/>
          </a:prstGeom>
          <a:noFill/>
        </p:spPr>
        <p:txBody>
          <a:bodyPr wrap="none" rtlCol="0">
            <a:spAutoFit/>
          </a:bodyPr>
          <a:lstStyle/>
          <a:p>
            <a:r>
              <a:rPr kumimoji="1" lang="ja-JP" altLang="en-US"/>
              <a:t>仮想環境の停止</a:t>
            </a:r>
            <a:endParaRPr kumimoji="1" lang="en-US" altLang="ja-JP" dirty="0"/>
          </a:p>
        </p:txBody>
      </p:sp>
      <p:sp>
        <p:nvSpPr>
          <p:cNvPr id="14" name="テキスト ボックス 13">
            <a:extLst>
              <a:ext uri="{FF2B5EF4-FFF2-40B4-BE49-F238E27FC236}">
                <a16:creationId xmlns:a16="http://schemas.microsoft.com/office/drawing/2014/main" id="{B04F206A-A566-928D-E274-9DD5C21EC8DE}"/>
              </a:ext>
            </a:extLst>
          </p:cNvPr>
          <p:cNvSpPr txBox="1"/>
          <p:nvPr/>
        </p:nvSpPr>
        <p:spPr>
          <a:xfrm>
            <a:off x="3253450" y="1076447"/>
            <a:ext cx="6163518" cy="646331"/>
          </a:xfrm>
          <a:prstGeom prst="rect">
            <a:avLst/>
          </a:prstGeom>
          <a:noFill/>
        </p:spPr>
        <p:txBody>
          <a:bodyPr wrap="square">
            <a:spAutoFit/>
          </a:bodyPr>
          <a:lstStyle/>
          <a:p>
            <a:r>
              <a:rPr lang="en-US" altLang="ja-JP" dirty="0"/>
              <a:t> </a:t>
            </a:r>
            <a:r>
              <a:rPr lang="en-US" altLang="ja-JP" b="1" dirty="0" err="1"/>
              <a:t>venv</a:t>
            </a:r>
            <a:r>
              <a:rPr lang="en-US" altLang="ja-JP" dirty="0"/>
              <a:t> practice</a:t>
            </a:r>
          </a:p>
          <a:p>
            <a:r>
              <a:rPr lang="en-US" altLang="ja-JP" dirty="0"/>
              <a:t>(</a:t>
            </a:r>
            <a:r>
              <a:rPr lang="ja-JP" altLang="en-US"/>
              <a:t>https://www.nemotos.net/?p=4502</a:t>
            </a:r>
            <a:r>
              <a:rPr lang="en-US" altLang="ja-JP" dirty="0"/>
              <a:t>)</a:t>
            </a:r>
            <a:endParaRPr lang="ja-JP" altLang="en-US"/>
          </a:p>
        </p:txBody>
      </p:sp>
      <p:sp>
        <p:nvSpPr>
          <p:cNvPr id="15" name="テキスト ボックス 14">
            <a:extLst>
              <a:ext uri="{FF2B5EF4-FFF2-40B4-BE49-F238E27FC236}">
                <a16:creationId xmlns:a16="http://schemas.microsoft.com/office/drawing/2014/main" id="{730CA80F-5511-F896-CF8B-D514CABC38A0}"/>
              </a:ext>
            </a:extLst>
          </p:cNvPr>
          <p:cNvSpPr txBox="1"/>
          <p:nvPr/>
        </p:nvSpPr>
        <p:spPr>
          <a:xfrm>
            <a:off x="32794" y="5880737"/>
            <a:ext cx="1800493" cy="646331"/>
          </a:xfrm>
          <a:prstGeom prst="rect">
            <a:avLst/>
          </a:prstGeom>
          <a:noFill/>
        </p:spPr>
        <p:txBody>
          <a:bodyPr wrap="none" rtlCol="0">
            <a:spAutoFit/>
          </a:bodyPr>
          <a:lstStyle/>
          <a:p>
            <a:r>
              <a:rPr kumimoji="1" lang="ja-JP" altLang="en-US"/>
              <a:t>仮想環境の削除</a:t>
            </a:r>
            <a:endParaRPr kumimoji="1" lang="en-US" altLang="ja-JP" dirty="0"/>
          </a:p>
          <a:p>
            <a:r>
              <a:rPr kumimoji="1" lang="en-US" altLang="ja-JP" dirty="0"/>
              <a:t>$ rm-rf </a:t>
            </a:r>
            <a:r>
              <a:rPr kumimoji="1" lang="en-US" altLang="ja-JP" dirty="0" err="1"/>
              <a:t>myvenv</a:t>
            </a:r>
            <a:endParaRPr kumimoji="1" lang="ja-JP" altLang="en-US"/>
          </a:p>
        </p:txBody>
      </p:sp>
      <p:sp>
        <p:nvSpPr>
          <p:cNvPr id="17" name="テキスト ボックス 16">
            <a:extLst>
              <a:ext uri="{FF2B5EF4-FFF2-40B4-BE49-F238E27FC236}">
                <a16:creationId xmlns:a16="http://schemas.microsoft.com/office/drawing/2014/main" id="{ABB5F59D-0ACE-C9B9-B5EF-BA9E86CB2A2F}"/>
              </a:ext>
            </a:extLst>
          </p:cNvPr>
          <p:cNvSpPr txBox="1"/>
          <p:nvPr/>
        </p:nvSpPr>
        <p:spPr>
          <a:xfrm>
            <a:off x="7604097" y="1054089"/>
            <a:ext cx="4578497" cy="646331"/>
          </a:xfrm>
          <a:prstGeom prst="rect">
            <a:avLst/>
          </a:prstGeom>
          <a:noFill/>
        </p:spPr>
        <p:txBody>
          <a:bodyPr wrap="none" rtlCol="0">
            <a:spAutoFit/>
          </a:bodyPr>
          <a:lstStyle/>
          <a:p>
            <a:r>
              <a:rPr kumimoji="1" lang="en-US" altLang="ja-JP" b="1" dirty="0"/>
              <a:t> anaconda</a:t>
            </a:r>
          </a:p>
          <a:p>
            <a:r>
              <a:rPr kumimoji="1" lang="en" altLang="ja-JP" dirty="0"/>
              <a:t>(https://</a:t>
            </a:r>
            <a:r>
              <a:rPr kumimoji="1" lang="en" altLang="ja-JP" dirty="0" err="1"/>
              <a:t>www.learning-nao.com</a:t>
            </a:r>
            <a:r>
              <a:rPr kumimoji="1" lang="en" altLang="ja-JP" dirty="0"/>
              <a:t>/?p=420)</a:t>
            </a:r>
            <a:endParaRPr kumimoji="1" lang="ja-JP" altLang="en-US"/>
          </a:p>
        </p:txBody>
      </p:sp>
      <p:sp>
        <p:nvSpPr>
          <p:cNvPr id="18" name="テキスト ボックス 17">
            <a:extLst>
              <a:ext uri="{FF2B5EF4-FFF2-40B4-BE49-F238E27FC236}">
                <a16:creationId xmlns:a16="http://schemas.microsoft.com/office/drawing/2014/main" id="{912F4ED8-08E1-6DC5-CE1B-197097CF0825}"/>
              </a:ext>
            </a:extLst>
          </p:cNvPr>
          <p:cNvSpPr txBox="1"/>
          <p:nvPr/>
        </p:nvSpPr>
        <p:spPr>
          <a:xfrm>
            <a:off x="3253450" y="1655180"/>
            <a:ext cx="5381601" cy="646331"/>
          </a:xfrm>
          <a:prstGeom prst="rect">
            <a:avLst/>
          </a:prstGeom>
          <a:noFill/>
        </p:spPr>
        <p:txBody>
          <a:bodyPr wrap="none" rtlCol="0">
            <a:spAutoFit/>
          </a:bodyPr>
          <a:lstStyle/>
          <a:p>
            <a:r>
              <a:rPr kumimoji="1" lang="ja-JP" altLang="en-US"/>
              <a:t>必要なパッケージ</a:t>
            </a:r>
            <a:endParaRPr kumimoji="1" lang="en" altLang="ja-JP" dirty="0"/>
          </a:p>
          <a:p>
            <a:r>
              <a:rPr kumimoji="1" lang="en" altLang="ja-JP" dirty="0"/>
              <a:t>(https://</a:t>
            </a:r>
            <a:r>
              <a:rPr kumimoji="1" lang="en" altLang="ja-JP" dirty="0" err="1"/>
              <a:t>note.com</a:t>
            </a:r>
            <a:r>
              <a:rPr kumimoji="1" lang="en" altLang="ja-JP" dirty="0"/>
              <a:t>/</a:t>
            </a:r>
            <a:r>
              <a:rPr kumimoji="1" lang="en" altLang="ja-JP" dirty="0" err="1"/>
              <a:t>iku_trader</a:t>
            </a:r>
            <a:r>
              <a:rPr kumimoji="1" lang="en" altLang="ja-JP" dirty="0"/>
              <a:t>/n/nee4c9add8c7c)</a:t>
            </a:r>
            <a:endParaRPr kumimoji="1" lang="ja-JP" altLang="en-US"/>
          </a:p>
        </p:txBody>
      </p:sp>
      <p:sp>
        <p:nvSpPr>
          <p:cNvPr id="2" name="テキスト ボックス 1">
            <a:extLst>
              <a:ext uri="{FF2B5EF4-FFF2-40B4-BE49-F238E27FC236}">
                <a16:creationId xmlns:a16="http://schemas.microsoft.com/office/drawing/2014/main" id="{43EEBE2A-AF2B-DEF8-FBA2-F4A32EAD8E6E}"/>
              </a:ext>
            </a:extLst>
          </p:cNvPr>
          <p:cNvSpPr txBox="1"/>
          <p:nvPr/>
        </p:nvSpPr>
        <p:spPr>
          <a:xfrm>
            <a:off x="0" y="0"/>
            <a:ext cx="1277914" cy="369332"/>
          </a:xfrm>
          <a:prstGeom prst="rect">
            <a:avLst/>
          </a:prstGeom>
          <a:noFill/>
        </p:spPr>
        <p:txBody>
          <a:bodyPr wrap="none" rtlCol="0">
            <a:spAutoFit/>
          </a:bodyPr>
          <a:lstStyle/>
          <a:p>
            <a:r>
              <a:rPr kumimoji="1" lang="en-US" altLang="ja-JP" b="1" dirty="0"/>
              <a:t>IN</a:t>
            </a:r>
            <a:r>
              <a:rPr kumimoji="1" lang="ja-JP" altLang="en-US" b="1"/>
              <a:t> </a:t>
            </a:r>
            <a:r>
              <a:rPr kumimoji="1" lang="en-US" altLang="ja-JP" b="1" dirty="0"/>
              <a:t>python</a:t>
            </a:r>
            <a:endParaRPr kumimoji="1" lang="ja-JP" altLang="en-US" b="1"/>
          </a:p>
        </p:txBody>
      </p:sp>
    </p:spTree>
    <p:extLst>
      <p:ext uri="{BB962C8B-B14F-4D97-AF65-F5344CB8AC3E}">
        <p14:creationId xmlns:p14="http://schemas.microsoft.com/office/powerpoint/2010/main" val="176854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46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2C25AEF-6062-163E-9A8F-CEB3CBE81036}"/>
              </a:ext>
            </a:extLst>
          </p:cNvPr>
          <p:cNvSpPr txBox="1"/>
          <p:nvPr/>
        </p:nvSpPr>
        <p:spPr>
          <a:xfrm>
            <a:off x="0" y="0"/>
            <a:ext cx="1345240" cy="369332"/>
          </a:xfrm>
          <a:prstGeom prst="rect">
            <a:avLst/>
          </a:prstGeom>
          <a:noFill/>
        </p:spPr>
        <p:txBody>
          <a:bodyPr wrap="none" rtlCol="0">
            <a:spAutoFit/>
          </a:bodyPr>
          <a:lstStyle/>
          <a:p>
            <a:r>
              <a:rPr kumimoji="1" lang="en-US" altLang="ja-JP" b="1" dirty="0" err="1"/>
              <a:t>Jupyter</a:t>
            </a:r>
            <a:r>
              <a:rPr lang="en-US" altLang="ja-JP" b="1" dirty="0" err="1"/>
              <a:t>lab</a:t>
            </a:r>
            <a:endParaRPr lang="en-US" altLang="ja-JP" b="1" dirty="0"/>
          </a:p>
        </p:txBody>
      </p:sp>
      <p:sp>
        <p:nvSpPr>
          <p:cNvPr id="5" name="テキスト ボックス 4">
            <a:extLst>
              <a:ext uri="{FF2B5EF4-FFF2-40B4-BE49-F238E27FC236}">
                <a16:creationId xmlns:a16="http://schemas.microsoft.com/office/drawing/2014/main" id="{433A1EC8-A6D9-559D-4C69-FA2C42A06F31}"/>
              </a:ext>
            </a:extLst>
          </p:cNvPr>
          <p:cNvSpPr txBox="1"/>
          <p:nvPr/>
        </p:nvSpPr>
        <p:spPr>
          <a:xfrm>
            <a:off x="0" y="1955565"/>
            <a:ext cx="3392275" cy="646331"/>
          </a:xfrm>
          <a:prstGeom prst="rect">
            <a:avLst/>
          </a:prstGeom>
          <a:noFill/>
        </p:spPr>
        <p:txBody>
          <a:bodyPr wrap="none" rtlCol="0">
            <a:spAutoFit/>
          </a:bodyPr>
          <a:lstStyle/>
          <a:p>
            <a:r>
              <a:rPr lang="ja-JP" altLang="en-US" b="0" i="0">
                <a:solidFill>
                  <a:srgbClr val="863119"/>
                </a:solidFill>
                <a:effectLst/>
                <a:latin typeface="Menlo" panose="020B0609030804020204" pitchFamily="49" charset="0"/>
              </a:rPr>
              <a:t>カーネル確認</a:t>
            </a:r>
            <a:endParaRPr lang="en" altLang="ja-JP" b="0" i="0" dirty="0">
              <a:solidFill>
                <a:srgbClr val="863119"/>
              </a:solidFill>
              <a:effectLst/>
              <a:latin typeface="Menlo" panose="020B0609030804020204" pitchFamily="49" charset="0"/>
            </a:endParaRPr>
          </a:p>
          <a:p>
            <a:r>
              <a:rPr lang="en" altLang="ja-JP" b="0" i="0" dirty="0" err="1">
                <a:solidFill>
                  <a:srgbClr val="863119"/>
                </a:solidFill>
                <a:effectLst/>
                <a:latin typeface="Menlo" panose="020B0609030804020204" pitchFamily="49" charset="0"/>
              </a:rPr>
              <a:t>jupyter</a:t>
            </a:r>
            <a:r>
              <a:rPr lang="en" altLang="ja-JP" b="0" i="0" dirty="0">
                <a:solidFill>
                  <a:srgbClr val="863119"/>
                </a:solidFill>
                <a:effectLst/>
                <a:latin typeface="Menlo" panose="020B0609030804020204" pitchFamily="49" charset="0"/>
              </a:rPr>
              <a:t> </a:t>
            </a:r>
            <a:r>
              <a:rPr lang="en" altLang="ja-JP" b="0" i="0" dirty="0" err="1">
                <a:solidFill>
                  <a:srgbClr val="863119"/>
                </a:solidFill>
                <a:effectLst/>
                <a:latin typeface="Menlo" panose="020B0609030804020204" pitchFamily="49" charset="0"/>
              </a:rPr>
              <a:t>kernelspec</a:t>
            </a:r>
            <a:r>
              <a:rPr lang="en" altLang="ja-JP" b="0" i="0" dirty="0">
                <a:solidFill>
                  <a:srgbClr val="863119"/>
                </a:solidFill>
                <a:effectLst/>
                <a:latin typeface="Menlo" panose="020B0609030804020204" pitchFamily="49" charset="0"/>
              </a:rPr>
              <a:t> list</a:t>
            </a:r>
            <a:endParaRPr kumimoji="1" lang="ja-JP" altLang="en-US"/>
          </a:p>
        </p:txBody>
      </p:sp>
      <p:sp>
        <p:nvSpPr>
          <p:cNvPr id="6" name="テキスト ボックス 5">
            <a:extLst>
              <a:ext uri="{FF2B5EF4-FFF2-40B4-BE49-F238E27FC236}">
                <a16:creationId xmlns:a16="http://schemas.microsoft.com/office/drawing/2014/main" id="{43EC92C4-4AFA-7260-5FC8-972E979742D4}"/>
              </a:ext>
            </a:extLst>
          </p:cNvPr>
          <p:cNvSpPr txBox="1"/>
          <p:nvPr/>
        </p:nvSpPr>
        <p:spPr>
          <a:xfrm>
            <a:off x="0" y="608450"/>
            <a:ext cx="2076209" cy="923330"/>
          </a:xfrm>
          <a:prstGeom prst="rect">
            <a:avLst/>
          </a:prstGeom>
          <a:noFill/>
        </p:spPr>
        <p:txBody>
          <a:bodyPr wrap="none" rtlCol="0">
            <a:spAutoFit/>
          </a:bodyPr>
          <a:lstStyle/>
          <a:p>
            <a:r>
              <a:rPr kumimoji="1" lang="en-US" altLang="ja-JP" dirty="0" err="1"/>
              <a:t>Ijulia</a:t>
            </a:r>
            <a:r>
              <a:rPr kumimoji="1" lang="ja-JP" altLang="en-US"/>
              <a:t>　</a:t>
            </a:r>
            <a:r>
              <a:rPr kumimoji="1" lang="en-US" altLang="ja-JP" dirty="0"/>
              <a:t>pkg</a:t>
            </a:r>
            <a:r>
              <a:rPr kumimoji="1" lang="ja-JP" altLang="en-US"/>
              <a:t>で追加</a:t>
            </a:r>
            <a:r>
              <a:rPr kumimoji="1" lang="en-US" altLang="ja-JP" dirty="0"/>
              <a:t> </a:t>
            </a:r>
          </a:p>
          <a:p>
            <a:endParaRPr lang="en-US" altLang="ja-JP" dirty="0"/>
          </a:p>
          <a:p>
            <a:r>
              <a:rPr lang="en-US" altLang="ja-JP" dirty="0"/>
              <a:t> b</a:t>
            </a:r>
            <a:r>
              <a:rPr kumimoji="1" lang="en-US" altLang="ja-JP" dirty="0"/>
              <a:t>uild</a:t>
            </a:r>
            <a:r>
              <a:rPr kumimoji="1" lang="ja-JP" altLang="en-US"/>
              <a:t>する</a:t>
            </a:r>
            <a:endParaRPr kumimoji="1" lang="en-US" altLang="ja-JP" dirty="0"/>
          </a:p>
        </p:txBody>
      </p:sp>
      <p:sp>
        <p:nvSpPr>
          <p:cNvPr id="7" name="テキスト ボックス 6">
            <a:extLst>
              <a:ext uri="{FF2B5EF4-FFF2-40B4-BE49-F238E27FC236}">
                <a16:creationId xmlns:a16="http://schemas.microsoft.com/office/drawing/2014/main" id="{23F5051D-83F3-3E14-2994-EAA2A4801852}"/>
              </a:ext>
            </a:extLst>
          </p:cNvPr>
          <p:cNvSpPr txBox="1"/>
          <p:nvPr/>
        </p:nvSpPr>
        <p:spPr>
          <a:xfrm>
            <a:off x="0" y="2782669"/>
            <a:ext cx="5484194" cy="646331"/>
          </a:xfrm>
          <a:prstGeom prst="rect">
            <a:avLst/>
          </a:prstGeom>
          <a:noFill/>
        </p:spPr>
        <p:txBody>
          <a:bodyPr wrap="none" rtlCol="0">
            <a:spAutoFit/>
          </a:bodyPr>
          <a:lstStyle/>
          <a:p>
            <a:r>
              <a:rPr lang="ja-JP" altLang="en-US" b="0" i="0">
                <a:solidFill>
                  <a:srgbClr val="863119"/>
                </a:solidFill>
                <a:effectLst/>
                <a:latin typeface="Menlo" panose="020B0609030804020204" pitchFamily="49" charset="0"/>
              </a:rPr>
              <a:t>不要なカーネル　アンインストール</a:t>
            </a:r>
            <a:endParaRPr lang="en" altLang="ja-JP" b="0" i="0" dirty="0">
              <a:solidFill>
                <a:srgbClr val="863119"/>
              </a:solidFill>
              <a:effectLst/>
              <a:latin typeface="Menlo" panose="020B0609030804020204" pitchFamily="49" charset="0"/>
            </a:endParaRPr>
          </a:p>
          <a:p>
            <a:r>
              <a:rPr lang="en" altLang="ja-JP" b="0" i="0" dirty="0" err="1">
                <a:solidFill>
                  <a:srgbClr val="863119"/>
                </a:solidFill>
                <a:effectLst/>
                <a:latin typeface="Menlo" panose="020B0609030804020204" pitchFamily="49" charset="0"/>
              </a:rPr>
              <a:t>jupyter</a:t>
            </a:r>
            <a:r>
              <a:rPr lang="en" altLang="ja-JP" b="0" i="0" dirty="0">
                <a:solidFill>
                  <a:srgbClr val="863119"/>
                </a:solidFill>
                <a:effectLst/>
                <a:latin typeface="Menlo" panose="020B0609030804020204" pitchFamily="49" charset="0"/>
              </a:rPr>
              <a:t> </a:t>
            </a:r>
            <a:r>
              <a:rPr lang="en" altLang="ja-JP" b="0" i="0" dirty="0" err="1">
                <a:solidFill>
                  <a:srgbClr val="863119"/>
                </a:solidFill>
                <a:effectLst/>
                <a:latin typeface="Menlo" panose="020B0609030804020204" pitchFamily="49" charset="0"/>
              </a:rPr>
              <a:t>kernelspec</a:t>
            </a:r>
            <a:r>
              <a:rPr lang="en" altLang="ja-JP" b="0" i="0" dirty="0">
                <a:solidFill>
                  <a:srgbClr val="863119"/>
                </a:solidFill>
                <a:effectLst/>
                <a:latin typeface="Menlo" panose="020B0609030804020204" pitchFamily="49" charset="0"/>
              </a:rPr>
              <a:t> uninstall julia-1.0</a:t>
            </a:r>
            <a:endParaRPr kumimoji="1" lang="ja-JP" altLang="en-US"/>
          </a:p>
        </p:txBody>
      </p:sp>
    </p:spTree>
    <p:extLst>
      <p:ext uri="{BB962C8B-B14F-4D97-AF65-F5344CB8AC3E}">
        <p14:creationId xmlns:p14="http://schemas.microsoft.com/office/powerpoint/2010/main" val="37402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0D556A8-A403-6F60-0B6C-519D7433144A}"/>
              </a:ext>
            </a:extLst>
          </p:cNvPr>
          <p:cNvSpPr txBox="1"/>
          <p:nvPr/>
        </p:nvSpPr>
        <p:spPr>
          <a:xfrm>
            <a:off x="-1" y="1741553"/>
            <a:ext cx="5407249" cy="369332"/>
          </a:xfrm>
          <a:prstGeom prst="rect">
            <a:avLst/>
          </a:prstGeom>
          <a:noFill/>
        </p:spPr>
        <p:txBody>
          <a:bodyPr wrap="none" rtlCol="0">
            <a:spAutoFit/>
          </a:bodyPr>
          <a:lstStyle/>
          <a:p>
            <a:r>
              <a:rPr kumimoji="1" lang="en-US" altLang="ja-JP" b="1" dirty="0"/>
              <a:t>Mac m1</a:t>
            </a:r>
            <a:r>
              <a:rPr kumimoji="1" lang="ja-JP" altLang="en-US" b="1"/>
              <a:t> </a:t>
            </a:r>
            <a:r>
              <a:rPr kumimoji="1" lang="en-US" altLang="ja-JP" b="1" dirty="0" err="1"/>
              <a:t>gcc</a:t>
            </a:r>
            <a:r>
              <a:rPr kumimoji="1" lang="ja-JP" altLang="en-US" b="1"/>
              <a:t>コンパイル変更</a:t>
            </a:r>
            <a:r>
              <a:rPr kumimoji="1" lang="en-US" altLang="ja-JP" b="1" dirty="0"/>
              <a:t>(</a:t>
            </a:r>
            <a:r>
              <a:rPr kumimoji="1" lang="ja-JP" altLang="en-US" b="1"/>
              <a:t>シンボリックリンク</a:t>
            </a:r>
            <a:r>
              <a:rPr kumimoji="1" lang="en-US" altLang="ja-JP" b="1" dirty="0"/>
              <a:t>)</a:t>
            </a:r>
            <a:endParaRPr kumimoji="1" lang="ja-JP" altLang="en-US" b="1"/>
          </a:p>
        </p:txBody>
      </p:sp>
      <p:sp>
        <p:nvSpPr>
          <p:cNvPr id="3" name="テキスト ボックス 2">
            <a:extLst>
              <a:ext uri="{FF2B5EF4-FFF2-40B4-BE49-F238E27FC236}">
                <a16:creationId xmlns:a16="http://schemas.microsoft.com/office/drawing/2014/main" id="{FC45B120-9544-836E-4973-7C0F1EB72D6C}"/>
              </a:ext>
            </a:extLst>
          </p:cNvPr>
          <p:cNvSpPr txBox="1"/>
          <p:nvPr/>
        </p:nvSpPr>
        <p:spPr>
          <a:xfrm>
            <a:off x="0" y="2758190"/>
            <a:ext cx="6381875" cy="369332"/>
          </a:xfrm>
          <a:prstGeom prst="rect">
            <a:avLst/>
          </a:prstGeom>
          <a:noFill/>
        </p:spPr>
        <p:txBody>
          <a:bodyPr wrap="none" rtlCol="0">
            <a:spAutoFit/>
          </a:bodyPr>
          <a:lstStyle/>
          <a:p>
            <a:r>
              <a:rPr kumimoji="1" lang="en" altLang="ja-JP" dirty="0"/>
              <a:t> </a:t>
            </a:r>
            <a:r>
              <a:rPr kumimoji="1" lang="en" altLang="ja-JP" dirty="0" err="1"/>
              <a:t>sudo</a:t>
            </a:r>
            <a:r>
              <a:rPr kumimoji="1" lang="en" altLang="ja-JP" dirty="0"/>
              <a:t> ln -s /opt/homebrew/bin/gcc-13 /</a:t>
            </a:r>
            <a:r>
              <a:rPr kumimoji="1" lang="en" altLang="ja-JP" dirty="0" err="1"/>
              <a:t>usr</a:t>
            </a:r>
            <a:r>
              <a:rPr kumimoji="1" lang="en" altLang="ja-JP" dirty="0"/>
              <a:t>/local/bin/</a:t>
            </a:r>
            <a:r>
              <a:rPr kumimoji="1" lang="en" altLang="ja-JP" dirty="0" err="1"/>
              <a:t>gcc</a:t>
            </a:r>
            <a:endParaRPr kumimoji="1" lang="ja-JP" altLang="en-US"/>
          </a:p>
        </p:txBody>
      </p:sp>
      <p:sp>
        <p:nvSpPr>
          <p:cNvPr id="4" name="テキスト ボックス 3">
            <a:extLst>
              <a:ext uri="{FF2B5EF4-FFF2-40B4-BE49-F238E27FC236}">
                <a16:creationId xmlns:a16="http://schemas.microsoft.com/office/drawing/2014/main" id="{CA79638D-7F9F-86E4-1662-DF56FBAB2ABE}"/>
              </a:ext>
            </a:extLst>
          </p:cNvPr>
          <p:cNvSpPr txBox="1"/>
          <p:nvPr/>
        </p:nvSpPr>
        <p:spPr>
          <a:xfrm>
            <a:off x="0" y="0"/>
            <a:ext cx="3161443" cy="369332"/>
          </a:xfrm>
          <a:prstGeom prst="rect">
            <a:avLst/>
          </a:prstGeom>
          <a:noFill/>
        </p:spPr>
        <p:txBody>
          <a:bodyPr wrap="none" rtlCol="0">
            <a:spAutoFit/>
          </a:bodyPr>
          <a:lstStyle/>
          <a:p>
            <a:r>
              <a:rPr kumimoji="1" lang="en-US" altLang="ja-JP" b="1" dirty="0"/>
              <a:t>Class public</a:t>
            </a:r>
            <a:r>
              <a:rPr kumimoji="1" lang="ja-JP" altLang="en-US" b="1"/>
              <a:t>のインストール</a:t>
            </a:r>
          </a:p>
        </p:txBody>
      </p:sp>
      <p:sp>
        <p:nvSpPr>
          <p:cNvPr id="5" name="テキスト ボックス 4">
            <a:extLst>
              <a:ext uri="{FF2B5EF4-FFF2-40B4-BE49-F238E27FC236}">
                <a16:creationId xmlns:a16="http://schemas.microsoft.com/office/drawing/2014/main" id="{6DE7B41A-93E1-D8DE-4AC4-82DEAAA28EEE}"/>
              </a:ext>
            </a:extLst>
          </p:cNvPr>
          <p:cNvSpPr txBox="1"/>
          <p:nvPr/>
        </p:nvSpPr>
        <p:spPr>
          <a:xfrm>
            <a:off x="0" y="1071797"/>
            <a:ext cx="2611612" cy="369332"/>
          </a:xfrm>
          <a:prstGeom prst="rect">
            <a:avLst/>
          </a:prstGeom>
          <a:noFill/>
        </p:spPr>
        <p:txBody>
          <a:bodyPr wrap="none" rtlCol="0">
            <a:spAutoFit/>
          </a:bodyPr>
          <a:lstStyle/>
          <a:p>
            <a:r>
              <a:rPr kumimoji="1" lang="en-US" altLang="ja-JP" b="1" dirty="0"/>
              <a:t>Homebrew </a:t>
            </a:r>
            <a:r>
              <a:rPr kumimoji="1" lang="en-US" altLang="ja-JP" b="1" dirty="0" err="1"/>
              <a:t>gcc</a:t>
            </a:r>
            <a:r>
              <a:rPr kumimoji="1" lang="en-US" altLang="ja-JP" b="1" dirty="0"/>
              <a:t> install</a:t>
            </a:r>
            <a:endParaRPr kumimoji="1" lang="ja-JP" altLang="en-US" b="1"/>
          </a:p>
        </p:txBody>
      </p:sp>
      <p:sp>
        <p:nvSpPr>
          <p:cNvPr id="6" name="テキスト ボックス 5">
            <a:extLst>
              <a:ext uri="{FF2B5EF4-FFF2-40B4-BE49-F238E27FC236}">
                <a16:creationId xmlns:a16="http://schemas.microsoft.com/office/drawing/2014/main" id="{6702A619-701E-9094-DCD3-21F9AE731AEB}"/>
              </a:ext>
            </a:extLst>
          </p:cNvPr>
          <p:cNvSpPr txBox="1"/>
          <p:nvPr/>
        </p:nvSpPr>
        <p:spPr>
          <a:xfrm>
            <a:off x="-1" y="3335311"/>
            <a:ext cx="6895476" cy="923330"/>
          </a:xfrm>
          <a:prstGeom prst="rect">
            <a:avLst/>
          </a:prstGeom>
          <a:noFill/>
        </p:spPr>
        <p:txBody>
          <a:bodyPr wrap="square" rtlCol="0">
            <a:spAutoFit/>
          </a:bodyPr>
          <a:lstStyle/>
          <a:p>
            <a:r>
              <a:rPr lang="ja-JP" altLang="en-US" b="1"/>
              <a:t>　</a:t>
            </a:r>
            <a:r>
              <a:rPr lang="en-US" altLang="ja-JP" b="1" dirty="0" err="1"/>
              <a:t>g</a:t>
            </a:r>
            <a:r>
              <a:rPr kumimoji="1" lang="en-US" altLang="ja-JP" b="1" dirty="0" err="1"/>
              <a:t>cc</a:t>
            </a:r>
            <a:r>
              <a:rPr kumimoji="1" lang="ja-JP" altLang="en-US" b="1"/>
              <a:t>　確認</a:t>
            </a:r>
            <a:endParaRPr kumimoji="1" lang="en-US" altLang="ja-JP" b="1" dirty="0"/>
          </a:p>
          <a:p>
            <a:endParaRPr lang="en-US" altLang="ja-JP" dirty="0"/>
          </a:p>
          <a:p>
            <a:r>
              <a:rPr lang="ja-JP" altLang="en-US" dirty="0"/>
              <a:t>　</a:t>
            </a:r>
            <a:r>
              <a:rPr lang="en-US" altLang="ja-JP" dirty="0" err="1"/>
              <a:t>g</a:t>
            </a:r>
            <a:r>
              <a:rPr kumimoji="1" lang="en-US" altLang="ja-JP" dirty="0" err="1"/>
              <a:t>cc</a:t>
            </a:r>
            <a:r>
              <a:rPr kumimoji="1" lang="en-US" altLang="ja-JP" dirty="0"/>
              <a:t> -v</a:t>
            </a:r>
          </a:p>
        </p:txBody>
      </p:sp>
      <p:sp>
        <p:nvSpPr>
          <p:cNvPr id="8" name="テキスト ボックス 7">
            <a:extLst>
              <a:ext uri="{FF2B5EF4-FFF2-40B4-BE49-F238E27FC236}">
                <a16:creationId xmlns:a16="http://schemas.microsoft.com/office/drawing/2014/main" id="{AE36B01F-E4A6-5BFC-26D5-8196CF458AA9}"/>
              </a:ext>
            </a:extLst>
          </p:cNvPr>
          <p:cNvSpPr txBox="1"/>
          <p:nvPr/>
        </p:nvSpPr>
        <p:spPr>
          <a:xfrm>
            <a:off x="-1" y="5721053"/>
            <a:ext cx="3647152" cy="369332"/>
          </a:xfrm>
          <a:prstGeom prst="rect">
            <a:avLst/>
          </a:prstGeom>
          <a:noFill/>
        </p:spPr>
        <p:txBody>
          <a:bodyPr wrap="none" rtlCol="0">
            <a:spAutoFit/>
          </a:bodyPr>
          <a:lstStyle/>
          <a:p>
            <a:r>
              <a:rPr kumimoji="1" lang="ja-JP" altLang="en-US"/>
              <a:t>アーキテクチャーが事なった場合</a:t>
            </a:r>
          </a:p>
        </p:txBody>
      </p:sp>
      <p:sp>
        <p:nvSpPr>
          <p:cNvPr id="7" name="テキスト ボックス 6">
            <a:extLst>
              <a:ext uri="{FF2B5EF4-FFF2-40B4-BE49-F238E27FC236}">
                <a16:creationId xmlns:a16="http://schemas.microsoft.com/office/drawing/2014/main" id="{2B4A4499-E83C-618A-16A5-38A4A6F76760}"/>
              </a:ext>
            </a:extLst>
          </p:cNvPr>
          <p:cNvSpPr txBox="1"/>
          <p:nvPr/>
        </p:nvSpPr>
        <p:spPr>
          <a:xfrm>
            <a:off x="0" y="6488668"/>
            <a:ext cx="1236236" cy="369332"/>
          </a:xfrm>
          <a:prstGeom prst="rect">
            <a:avLst/>
          </a:prstGeom>
          <a:noFill/>
        </p:spPr>
        <p:txBody>
          <a:bodyPr wrap="none" rtlCol="0">
            <a:spAutoFit/>
          </a:bodyPr>
          <a:lstStyle/>
          <a:p>
            <a:r>
              <a:rPr lang="en" altLang="ja-JP" b="0" i="0" dirty="0" err="1">
                <a:solidFill>
                  <a:srgbClr val="333333"/>
                </a:solidFill>
                <a:effectLst/>
                <a:latin typeface="Helvetica Neue" panose="02000503000000020004" pitchFamily="2" charset="0"/>
              </a:rPr>
              <a:t>uname</a:t>
            </a:r>
            <a:r>
              <a:rPr lang="en" altLang="ja-JP" b="0" i="0" dirty="0">
                <a:solidFill>
                  <a:srgbClr val="333333"/>
                </a:solidFill>
                <a:effectLst/>
                <a:latin typeface="Helvetica Neue" panose="02000503000000020004" pitchFamily="2" charset="0"/>
              </a:rPr>
              <a:t> -m</a:t>
            </a:r>
            <a:endParaRPr kumimoji="1" lang="ja-JP" altLang="en-US"/>
          </a:p>
        </p:txBody>
      </p:sp>
      <p:sp>
        <p:nvSpPr>
          <p:cNvPr id="9" name="テキスト ボックス 8">
            <a:extLst>
              <a:ext uri="{FF2B5EF4-FFF2-40B4-BE49-F238E27FC236}">
                <a16:creationId xmlns:a16="http://schemas.microsoft.com/office/drawing/2014/main" id="{287A1AF3-75D3-9A2D-4E6E-599390537BA2}"/>
              </a:ext>
            </a:extLst>
          </p:cNvPr>
          <p:cNvSpPr txBox="1"/>
          <p:nvPr/>
        </p:nvSpPr>
        <p:spPr>
          <a:xfrm>
            <a:off x="1" y="6119336"/>
            <a:ext cx="3498073" cy="369332"/>
          </a:xfrm>
          <a:prstGeom prst="rect">
            <a:avLst/>
          </a:prstGeom>
          <a:noFill/>
        </p:spPr>
        <p:txBody>
          <a:bodyPr wrap="none" rtlCol="0">
            <a:spAutoFit/>
          </a:bodyPr>
          <a:lstStyle/>
          <a:p>
            <a:r>
              <a:rPr kumimoji="1" lang="ja-JP" altLang="en-US"/>
              <a:t>アーキテクチャーの検索の仕方</a:t>
            </a:r>
          </a:p>
        </p:txBody>
      </p:sp>
      <p:sp>
        <p:nvSpPr>
          <p:cNvPr id="12" name="テキスト ボックス 11">
            <a:extLst>
              <a:ext uri="{FF2B5EF4-FFF2-40B4-BE49-F238E27FC236}">
                <a16:creationId xmlns:a16="http://schemas.microsoft.com/office/drawing/2014/main" id="{0035E9E2-DEC7-C4DA-1704-86819CBDEC76}"/>
              </a:ext>
            </a:extLst>
          </p:cNvPr>
          <p:cNvSpPr txBox="1"/>
          <p:nvPr/>
        </p:nvSpPr>
        <p:spPr>
          <a:xfrm>
            <a:off x="9536" y="4642393"/>
            <a:ext cx="3547766" cy="369332"/>
          </a:xfrm>
          <a:prstGeom prst="rect">
            <a:avLst/>
          </a:prstGeom>
          <a:noFill/>
        </p:spPr>
        <p:txBody>
          <a:bodyPr wrap="none" rtlCol="0">
            <a:spAutoFit/>
          </a:bodyPr>
          <a:lstStyle/>
          <a:p>
            <a:r>
              <a:rPr kumimoji="1" lang="ja-JP" altLang="en-US" b="1"/>
              <a:t>なぜか前回バージョンなら動く</a:t>
            </a:r>
          </a:p>
        </p:txBody>
      </p:sp>
      <p:sp>
        <p:nvSpPr>
          <p:cNvPr id="13" name="テキスト ボックス 12">
            <a:extLst>
              <a:ext uri="{FF2B5EF4-FFF2-40B4-BE49-F238E27FC236}">
                <a16:creationId xmlns:a16="http://schemas.microsoft.com/office/drawing/2014/main" id="{71FB3885-E583-FF03-0CD2-25799953084B}"/>
              </a:ext>
            </a:extLst>
          </p:cNvPr>
          <p:cNvSpPr txBox="1"/>
          <p:nvPr/>
        </p:nvSpPr>
        <p:spPr>
          <a:xfrm>
            <a:off x="7494814" y="2758190"/>
            <a:ext cx="2574744" cy="369332"/>
          </a:xfrm>
          <a:prstGeom prst="rect">
            <a:avLst/>
          </a:prstGeom>
          <a:noFill/>
        </p:spPr>
        <p:txBody>
          <a:bodyPr wrap="none" rtlCol="0">
            <a:spAutoFit/>
          </a:bodyPr>
          <a:lstStyle/>
          <a:p>
            <a:r>
              <a:rPr lang="en-US" altLang="ja-JP" dirty="0"/>
              <a:t> rm /</a:t>
            </a:r>
            <a:r>
              <a:rPr lang="en-US" altLang="ja-JP" dirty="0" err="1"/>
              <a:t>usr</a:t>
            </a:r>
            <a:r>
              <a:rPr lang="en-US" altLang="ja-JP" dirty="0"/>
              <a:t>/local/bin/</a:t>
            </a:r>
            <a:r>
              <a:rPr lang="en-US" altLang="ja-JP" dirty="0" err="1"/>
              <a:t>gcc</a:t>
            </a:r>
            <a:endParaRPr kumimoji="1" lang="ja-JP" altLang="en-US"/>
          </a:p>
        </p:txBody>
      </p:sp>
      <p:sp>
        <p:nvSpPr>
          <p:cNvPr id="14" name="テキスト ボックス 13">
            <a:extLst>
              <a:ext uri="{FF2B5EF4-FFF2-40B4-BE49-F238E27FC236}">
                <a16:creationId xmlns:a16="http://schemas.microsoft.com/office/drawing/2014/main" id="{C8A26CE4-E633-8AC1-C3D7-98704414C194}"/>
              </a:ext>
            </a:extLst>
          </p:cNvPr>
          <p:cNvSpPr txBox="1"/>
          <p:nvPr/>
        </p:nvSpPr>
        <p:spPr>
          <a:xfrm>
            <a:off x="7494814" y="2203554"/>
            <a:ext cx="1495922" cy="369332"/>
          </a:xfrm>
          <a:prstGeom prst="rect">
            <a:avLst/>
          </a:prstGeom>
          <a:noFill/>
        </p:spPr>
        <p:txBody>
          <a:bodyPr wrap="none" rtlCol="0">
            <a:spAutoFit/>
          </a:bodyPr>
          <a:lstStyle/>
          <a:p>
            <a:r>
              <a:rPr kumimoji="1" lang="en-US" altLang="ja-JP" b="1" dirty="0" err="1"/>
              <a:t>gcc</a:t>
            </a:r>
            <a:r>
              <a:rPr kumimoji="1" lang="ja-JP" altLang="en-US" b="1"/>
              <a:t>消す方法</a:t>
            </a:r>
          </a:p>
        </p:txBody>
      </p:sp>
      <p:sp>
        <p:nvSpPr>
          <p:cNvPr id="15" name="テキスト ボックス 14">
            <a:extLst>
              <a:ext uri="{FF2B5EF4-FFF2-40B4-BE49-F238E27FC236}">
                <a16:creationId xmlns:a16="http://schemas.microsoft.com/office/drawing/2014/main" id="{D68F48D0-5AC8-DD1E-8302-3F337CF5CC16}"/>
              </a:ext>
            </a:extLst>
          </p:cNvPr>
          <p:cNvSpPr txBox="1"/>
          <p:nvPr/>
        </p:nvSpPr>
        <p:spPr>
          <a:xfrm>
            <a:off x="4964119" y="4234178"/>
            <a:ext cx="2305439" cy="369332"/>
          </a:xfrm>
          <a:prstGeom prst="rect">
            <a:avLst/>
          </a:prstGeom>
          <a:noFill/>
        </p:spPr>
        <p:txBody>
          <a:bodyPr wrap="none" rtlCol="0">
            <a:spAutoFit/>
          </a:bodyPr>
          <a:lstStyle/>
          <a:p>
            <a:r>
              <a:rPr kumimoji="1" lang="en-US" altLang="ja-JP" b="1" dirty="0"/>
              <a:t>Classy</a:t>
            </a:r>
            <a:r>
              <a:rPr kumimoji="1" lang="ja-JP" altLang="en-US" b="1"/>
              <a:t>の場所を探す</a:t>
            </a:r>
          </a:p>
        </p:txBody>
      </p:sp>
      <p:sp>
        <p:nvSpPr>
          <p:cNvPr id="16" name="テキスト ボックス 15">
            <a:extLst>
              <a:ext uri="{FF2B5EF4-FFF2-40B4-BE49-F238E27FC236}">
                <a16:creationId xmlns:a16="http://schemas.microsoft.com/office/drawing/2014/main" id="{FDEE4088-2C3D-A3B2-9A60-F1919DAA3E25}"/>
              </a:ext>
            </a:extLst>
          </p:cNvPr>
          <p:cNvSpPr txBox="1"/>
          <p:nvPr/>
        </p:nvSpPr>
        <p:spPr>
          <a:xfrm>
            <a:off x="4964119" y="4579047"/>
            <a:ext cx="1863011" cy="369332"/>
          </a:xfrm>
          <a:prstGeom prst="rect">
            <a:avLst/>
          </a:prstGeom>
          <a:noFill/>
        </p:spPr>
        <p:txBody>
          <a:bodyPr wrap="none" rtlCol="0">
            <a:spAutoFit/>
          </a:bodyPr>
          <a:lstStyle/>
          <a:p>
            <a:r>
              <a:rPr kumimoji="1" lang="en" altLang="ja-JP" dirty="0"/>
              <a:t>pip show classy</a:t>
            </a:r>
          </a:p>
        </p:txBody>
      </p:sp>
      <p:sp>
        <p:nvSpPr>
          <p:cNvPr id="17" name="テキスト ボックス 16">
            <a:extLst>
              <a:ext uri="{FF2B5EF4-FFF2-40B4-BE49-F238E27FC236}">
                <a16:creationId xmlns:a16="http://schemas.microsoft.com/office/drawing/2014/main" id="{ABC302F6-BE7A-C39B-376F-78E87C317769}"/>
              </a:ext>
            </a:extLst>
          </p:cNvPr>
          <p:cNvSpPr txBox="1"/>
          <p:nvPr/>
        </p:nvSpPr>
        <p:spPr>
          <a:xfrm>
            <a:off x="7773724" y="4566815"/>
            <a:ext cx="2215671" cy="369332"/>
          </a:xfrm>
          <a:prstGeom prst="rect">
            <a:avLst/>
          </a:prstGeom>
          <a:noFill/>
        </p:spPr>
        <p:txBody>
          <a:bodyPr wrap="none" rtlCol="0">
            <a:spAutoFit/>
          </a:bodyPr>
          <a:lstStyle/>
          <a:p>
            <a:r>
              <a:rPr kumimoji="1" lang="en" altLang="ja-JP" dirty="0"/>
              <a:t>pip uninstall classy</a:t>
            </a:r>
          </a:p>
        </p:txBody>
      </p:sp>
      <p:sp>
        <p:nvSpPr>
          <p:cNvPr id="18" name="テキスト ボックス 17">
            <a:extLst>
              <a:ext uri="{FF2B5EF4-FFF2-40B4-BE49-F238E27FC236}">
                <a16:creationId xmlns:a16="http://schemas.microsoft.com/office/drawing/2014/main" id="{975945E3-A13A-C99E-F21F-C097641C8A39}"/>
              </a:ext>
            </a:extLst>
          </p:cNvPr>
          <p:cNvSpPr txBox="1"/>
          <p:nvPr/>
        </p:nvSpPr>
        <p:spPr>
          <a:xfrm>
            <a:off x="7773724" y="4221946"/>
            <a:ext cx="1805302" cy="369332"/>
          </a:xfrm>
          <a:prstGeom prst="rect">
            <a:avLst/>
          </a:prstGeom>
          <a:noFill/>
        </p:spPr>
        <p:txBody>
          <a:bodyPr wrap="none" rtlCol="0">
            <a:spAutoFit/>
          </a:bodyPr>
          <a:lstStyle/>
          <a:p>
            <a:r>
              <a:rPr lang="en-US" altLang="ja-JP" b="1" dirty="0"/>
              <a:t>classy</a:t>
            </a:r>
            <a:r>
              <a:rPr kumimoji="1" lang="ja-JP" altLang="en-US" b="1"/>
              <a:t>消す方法</a:t>
            </a:r>
          </a:p>
        </p:txBody>
      </p:sp>
      <p:sp>
        <p:nvSpPr>
          <p:cNvPr id="19" name="テキスト ボックス 18">
            <a:extLst>
              <a:ext uri="{FF2B5EF4-FFF2-40B4-BE49-F238E27FC236}">
                <a16:creationId xmlns:a16="http://schemas.microsoft.com/office/drawing/2014/main" id="{BA2E7D16-60A7-BA7B-C176-0EF6719F9C19}"/>
              </a:ext>
            </a:extLst>
          </p:cNvPr>
          <p:cNvSpPr txBox="1"/>
          <p:nvPr/>
        </p:nvSpPr>
        <p:spPr>
          <a:xfrm>
            <a:off x="4964119" y="5466795"/>
            <a:ext cx="3562194" cy="369332"/>
          </a:xfrm>
          <a:prstGeom prst="rect">
            <a:avLst/>
          </a:prstGeom>
          <a:noFill/>
        </p:spPr>
        <p:txBody>
          <a:bodyPr wrap="none" rtlCol="0">
            <a:spAutoFit/>
          </a:bodyPr>
          <a:lstStyle/>
          <a:p>
            <a:r>
              <a:rPr kumimoji="1" lang="en-US" altLang="ja-JP" b="1" dirty="0"/>
              <a:t>Julia</a:t>
            </a:r>
            <a:r>
              <a:rPr kumimoji="1" lang="ja-JP" altLang="en-US" b="1"/>
              <a:t>と</a:t>
            </a:r>
            <a:r>
              <a:rPr kumimoji="1" lang="en-US" altLang="ja-JP" b="1" dirty="0"/>
              <a:t>Python</a:t>
            </a:r>
            <a:r>
              <a:rPr kumimoji="1" lang="ja-JP" altLang="en-US" b="1"/>
              <a:t>の互換性を再構築</a:t>
            </a:r>
          </a:p>
        </p:txBody>
      </p:sp>
      <p:sp>
        <p:nvSpPr>
          <p:cNvPr id="20" name="テキスト ボックス 19">
            <a:extLst>
              <a:ext uri="{FF2B5EF4-FFF2-40B4-BE49-F238E27FC236}">
                <a16:creationId xmlns:a16="http://schemas.microsoft.com/office/drawing/2014/main" id="{C8325575-8A01-87C0-E760-C343F2812C5D}"/>
              </a:ext>
            </a:extLst>
          </p:cNvPr>
          <p:cNvSpPr txBox="1"/>
          <p:nvPr/>
        </p:nvSpPr>
        <p:spPr>
          <a:xfrm>
            <a:off x="4964119" y="5767219"/>
            <a:ext cx="3372904" cy="646331"/>
          </a:xfrm>
          <a:prstGeom prst="rect">
            <a:avLst/>
          </a:prstGeom>
          <a:noFill/>
        </p:spPr>
        <p:txBody>
          <a:bodyPr wrap="square" rtlCol="0">
            <a:spAutoFit/>
          </a:bodyPr>
          <a:lstStyle/>
          <a:p>
            <a:r>
              <a:rPr kumimoji="1" lang="en" altLang="ja-JP" dirty="0" err="1"/>
              <a:t>julia</a:t>
            </a:r>
            <a:r>
              <a:rPr kumimoji="1" lang="en" altLang="ja-JP" dirty="0"/>
              <a:t>&gt; using Pkg</a:t>
            </a:r>
          </a:p>
          <a:p>
            <a:r>
              <a:rPr kumimoji="1" lang="en" altLang="ja-JP" dirty="0" err="1"/>
              <a:t>julia</a:t>
            </a:r>
            <a:r>
              <a:rPr kumimoji="1" lang="en" altLang="ja-JP" dirty="0"/>
              <a:t>&gt; </a:t>
            </a:r>
            <a:r>
              <a:rPr kumimoji="1" lang="en" altLang="ja-JP" dirty="0" err="1"/>
              <a:t>Pkg.build</a:t>
            </a:r>
            <a:r>
              <a:rPr kumimoji="1" lang="en" altLang="ja-JP" dirty="0"/>
              <a:t>("</a:t>
            </a:r>
            <a:r>
              <a:rPr kumimoji="1" lang="en" altLang="ja-JP" dirty="0" err="1"/>
              <a:t>PyCall</a:t>
            </a:r>
            <a:r>
              <a:rPr kumimoji="1" lang="en" altLang="ja-JP" dirty="0"/>
              <a:t>")</a:t>
            </a:r>
          </a:p>
        </p:txBody>
      </p:sp>
      <p:sp>
        <p:nvSpPr>
          <p:cNvPr id="22" name="テキスト ボックス 21">
            <a:extLst>
              <a:ext uri="{FF2B5EF4-FFF2-40B4-BE49-F238E27FC236}">
                <a16:creationId xmlns:a16="http://schemas.microsoft.com/office/drawing/2014/main" id="{165F5306-8E2C-23C8-67BB-D921B4F35882}"/>
              </a:ext>
            </a:extLst>
          </p:cNvPr>
          <p:cNvSpPr txBox="1"/>
          <p:nvPr/>
        </p:nvSpPr>
        <p:spPr>
          <a:xfrm>
            <a:off x="9457993" y="5767219"/>
            <a:ext cx="1646605" cy="646331"/>
          </a:xfrm>
          <a:prstGeom prst="rect">
            <a:avLst/>
          </a:prstGeom>
          <a:noFill/>
        </p:spPr>
        <p:txBody>
          <a:bodyPr wrap="none" rtlCol="0">
            <a:spAutoFit/>
          </a:bodyPr>
          <a:lstStyle/>
          <a:p>
            <a:r>
              <a:rPr kumimoji="1" lang="en" altLang="ja-JP" dirty="0"/>
              <a:t>using </a:t>
            </a:r>
            <a:r>
              <a:rPr kumimoji="1" lang="en" altLang="ja-JP" dirty="0" err="1"/>
              <a:t>PyCall</a:t>
            </a:r>
            <a:endParaRPr kumimoji="1" lang="en" altLang="ja-JP" dirty="0"/>
          </a:p>
          <a:p>
            <a:r>
              <a:rPr kumimoji="1" lang="en" altLang="ja-JP" dirty="0" err="1"/>
              <a:t>PyCall.python</a:t>
            </a:r>
            <a:endParaRPr kumimoji="1" lang="en" altLang="ja-JP" dirty="0"/>
          </a:p>
        </p:txBody>
      </p:sp>
      <p:sp>
        <p:nvSpPr>
          <p:cNvPr id="23" name="テキスト ボックス 22">
            <a:extLst>
              <a:ext uri="{FF2B5EF4-FFF2-40B4-BE49-F238E27FC236}">
                <a16:creationId xmlns:a16="http://schemas.microsoft.com/office/drawing/2014/main" id="{A5D992F8-0FC1-A306-0E75-171A4303AAE5}"/>
              </a:ext>
            </a:extLst>
          </p:cNvPr>
          <p:cNvSpPr txBox="1"/>
          <p:nvPr/>
        </p:nvSpPr>
        <p:spPr>
          <a:xfrm>
            <a:off x="9470571" y="5404757"/>
            <a:ext cx="1670650" cy="369332"/>
          </a:xfrm>
          <a:prstGeom prst="rect">
            <a:avLst/>
          </a:prstGeom>
          <a:noFill/>
        </p:spPr>
        <p:txBody>
          <a:bodyPr wrap="none" rtlCol="0">
            <a:spAutoFit/>
          </a:bodyPr>
          <a:lstStyle/>
          <a:p>
            <a:r>
              <a:rPr kumimoji="1" lang="en-US" altLang="ja-JP" b="1" dirty="0"/>
              <a:t>Python</a:t>
            </a:r>
            <a:r>
              <a:rPr kumimoji="1" lang="ja-JP" altLang="en-US" b="1"/>
              <a:t>の確認</a:t>
            </a:r>
          </a:p>
        </p:txBody>
      </p:sp>
      <p:sp>
        <p:nvSpPr>
          <p:cNvPr id="24" name="テキスト ボックス 23">
            <a:extLst>
              <a:ext uri="{FF2B5EF4-FFF2-40B4-BE49-F238E27FC236}">
                <a16:creationId xmlns:a16="http://schemas.microsoft.com/office/drawing/2014/main" id="{A3DE61F9-C115-2CC1-1E38-C2D1C89599E1}"/>
              </a:ext>
            </a:extLst>
          </p:cNvPr>
          <p:cNvSpPr txBox="1"/>
          <p:nvPr/>
        </p:nvSpPr>
        <p:spPr>
          <a:xfrm>
            <a:off x="6381875" y="373524"/>
            <a:ext cx="4968027" cy="369332"/>
          </a:xfrm>
          <a:prstGeom prst="rect">
            <a:avLst/>
          </a:prstGeom>
          <a:noFill/>
        </p:spPr>
        <p:txBody>
          <a:bodyPr wrap="none" rtlCol="0">
            <a:spAutoFit/>
          </a:bodyPr>
          <a:lstStyle/>
          <a:p>
            <a:r>
              <a:rPr kumimoji="1" lang="en" altLang="ja-JP" dirty="0"/>
              <a:t>/Users/</a:t>
            </a:r>
            <a:r>
              <a:rPr kumimoji="1" lang="en" altLang="ja-JP" dirty="0" err="1"/>
              <a:t>ikumakiyoshi</a:t>
            </a:r>
            <a:r>
              <a:rPr kumimoji="1" lang="en" altLang="ja-JP" dirty="0"/>
              <a:t>/anaconda3/bin/python</a:t>
            </a:r>
            <a:endParaRPr kumimoji="1" lang="ja-JP" altLang="en-US"/>
          </a:p>
        </p:txBody>
      </p:sp>
      <p:sp>
        <p:nvSpPr>
          <p:cNvPr id="25" name="テキスト ボックス 24">
            <a:extLst>
              <a:ext uri="{FF2B5EF4-FFF2-40B4-BE49-F238E27FC236}">
                <a16:creationId xmlns:a16="http://schemas.microsoft.com/office/drawing/2014/main" id="{81093856-41C4-1D25-F497-E44DA6669FEC}"/>
              </a:ext>
            </a:extLst>
          </p:cNvPr>
          <p:cNvSpPr txBox="1"/>
          <p:nvPr/>
        </p:nvSpPr>
        <p:spPr>
          <a:xfrm>
            <a:off x="6381875" y="16424"/>
            <a:ext cx="1670650" cy="369332"/>
          </a:xfrm>
          <a:prstGeom prst="rect">
            <a:avLst/>
          </a:prstGeom>
          <a:noFill/>
        </p:spPr>
        <p:txBody>
          <a:bodyPr wrap="none" rtlCol="0">
            <a:spAutoFit/>
          </a:bodyPr>
          <a:lstStyle/>
          <a:p>
            <a:r>
              <a:rPr kumimoji="1" lang="en-US" altLang="ja-JP" b="1" dirty="0"/>
              <a:t>Python</a:t>
            </a:r>
            <a:r>
              <a:rPr kumimoji="1" lang="ja-JP" altLang="en-US" b="1"/>
              <a:t>変える</a:t>
            </a:r>
          </a:p>
        </p:txBody>
      </p:sp>
      <p:sp>
        <p:nvSpPr>
          <p:cNvPr id="10" name="テキスト ボックス 9">
            <a:extLst>
              <a:ext uri="{FF2B5EF4-FFF2-40B4-BE49-F238E27FC236}">
                <a16:creationId xmlns:a16="http://schemas.microsoft.com/office/drawing/2014/main" id="{394BDEF6-2702-E4C2-0BE6-E4A0297E3F38}"/>
              </a:ext>
            </a:extLst>
          </p:cNvPr>
          <p:cNvSpPr txBox="1"/>
          <p:nvPr/>
        </p:nvSpPr>
        <p:spPr>
          <a:xfrm>
            <a:off x="9470571" y="6420495"/>
            <a:ext cx="1661032" cy="369332"/>
          </a:xfrm>
          <a:prstGeom prst="rect">
            <a:avLst/>
          </a:prstGeom>
          <a:noFill/>
        </p:spPr>
        <p:txBody>
          <a:bodyPr wrap="none" rtlCol="0">
            <a:spAutoFit/>
          </a:bodyPr>
          <a:lstStyle/>
          <a:p>
            <a:r>
              <a:rPr lang="en" altLang="ja-JP" b="0" dirty="0">
                <a:effectLst/>
                <a:latin typeface="+mn-ea"/>
              </a:rPr>
              <a:t>Which Python</a:t>
            </a:r>
          </a:p>
        </p:txBody>
      </p:sp>
      <p:cxnSp>
        <p:nvCxnSpPr>
          <p:cNvPr id="21" name="直線コネクタ 20">
            <a:extLst>
              <a:ext uri="{FF2B5EF4-FFF2-40B4-BE49-F238E27FC236}">
                <a16:creationId xmlns:a16="http://schemas.microsoft.com/office/drawing/2014/main" id="{91FC9890-D72B-CC21-BF95-C0279198F15F}"/>
              </a:ext>
            </a:extLst>
          </p:cNvPr>
          <p:cNvCxnSpPr>
            <a:stCxn id="5" idx="0"/>
          </p:cNvCxnSpPr>
          <p:nvPr/>
        </p:nvCxnSpPr>
        <p:spPr>
          <a:xfrm>
            <a:off x="1305806" y="1071797"/>
            <a:ext cx="8683589" cy="2725179"/>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直線コネクタ 25">
            <a:extLst>
              <a:ext uri="{FF2B5EF4-FFF2-40B4-BE49-F238E27FC236}">
                <a16:creationId xmlns:a16="http://schemas.microsoft.com/office/drawing/2014/main" id="{AC07CD75-8811-79D3-75CF-8C4D0CD2E938}"/>
              </a:ext>
            </a:extLst>
          </p:cNvPr>
          <p:cNvCxnSpPr>
            <a:cxnSpLocks/>
          </p:cNvCxnSpPr>
          <p:nvPr/>
        </p:nvCxnSpPr>
        <p:spPr>
          <a:xfrm flipV="1">
            <a:off x="1212414" y="978351"/>
            <a:ext cx="8857144" cy="287426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4703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A5045E-45EB-842E-E952-655769CD99A5}"/>
              </a:ext>
            </a:extLst>
          </p:cNvPr>
          <p:cNvSpPr txBox="1"/>
          <p:nvPr/>
        </p:nvSpPr>
        <p:spPr>
          <a:xfrm>
            <a:off x="0" y="0"/>
            <a:ext cx="1338828" cy="369332"/>
          </a:xfrm>
          <a:prstGeom prst="rect">
            <a:avLst/>
          </a:prstGeom>
          <a:noFill/>
        </p:spPr>
        <p:txBody>
          <a:bodyPr wrap="none" rtlCol="0">
            <a:spAutoFit/>
          </a:bodyPr>
          <a:lstStyle/>
          <a:p>
            <a:r>
              <a:rPr kumimoji="1" lang="ja-JP" altLang="en-US"/>
              <a:t>今回の流れ</a:t>
            </a:r>
          </a:p>
        </p:txBody>
      </p:sp>
      <p:sp>
        <p:nvSpPr>
          <p:cNvPr id="3" name="テキスト ボックス 2">
            <a:extLst>
              <a:ext uri="{FF2B5EF4-FFF2-40B4-BE49-F238E27FC236}">
                <a16:creationId xmlns:a16="http://schemas.microsoft.com/office/drawing/2014/main" id="{909742D5-0C84-CFBE-7AA6-9733A5630760}"/>
              </a:ext>
            </a:extLst>
          </p:cNvPr>
          <p:cNvSpPr txBox="1"/>
          <p:nvPr/>
        </p:nvSpPr>
        <p:spPr>
          <a:xfrm>
            <a:off x="0" y="369332"/>
            <a:ext cx="11588429" cy="3693319"/>
          </a:xfrm>
          <a:prstGeom prst="rect">
            <a:avLst/>
          </a:prstGeom>
          <a:noFill/>
        </p:spPr>
        <p:txBody>
          <a:bodyPr wrap="none" rtlCol="0">
            <a:spAutoFit/>
          </a:bodyPr>
          <a:lstStyle/>
          <a:p>
            <a:r>
              <a:rPr kumimoji="1" lang="ja-JP" altLang="en-US"/>
              <a:t>まず</a:t>
            </a:r>
            <a:r>
              <a:rPr kumimoji="1" lang="en-US" altLang="ja-JP" dirty="0"/>
              <a:t>classy</a:t>
            </a:r>
            <a:r>
              <a:rPr kumimoji="1" lang="ja-JP" altLang="en-US"/>
              <a:t>のインストール</a:t>
            </a:r>
            <a:endParaRPr kumimoji="1" lang="en-US" altLang="ja-JP" dirty="0"/>
          </a:p>
          <a:p>
            <a:endParaRPr lang="en-US" altLang="ja-JP" dirty="0"/>
          </a:p>
          <a:p>
            <a:r>
              <a:rPr lang="en-US" altLang="ja-JP" dirty="0" err="1"/>
              <a:t>openmpi</a:t>
            </a:r>
            <a:r>
              <a:rPr lang="ja-JP" altLang="en-US"/>
              <a:t>をコンパイルするために、</a:t>
            </a:r>
            <a:r>
              <a:rPr lang="en-US" altLang="ja-JP" dirty="0" err="1"/>
              <a:t>gcc</a:t>
            </a:r>
            <a:r>
              <a:rPr lang="ja-JP" altLang="en-US"/>
              <a:t>をシンボリックにする</a:t>
            </a:r>
            <a:endParaRPr lang="en-US" altLang="ja-JP" dirty="0"/>
          </a:p>
          <a:p>
            <a:endParaRPr lang="en-US" altLang="ja-JP" dirty="0"/>
          </a:p>
          <a:p>
            <a:r>
              <a:rPr lang="en-US" altLang="ja-JP" dirty="0" err="1"/>
              <a:t>Pycall</a:t>
            </a:r>
            <a:r>
              <a:rPr lang="ja-JP" altLang="en-US"/>
              <a:t>の</a:t>
            </a:r>
            <a:r>
              <a:rPr lang="en-US" altLang="ja-JP" dirty="0"/>
              <a:t>python</a:t>
            </a:r>
            <a:r>
              <a:rPr lang="ja-JP" altLang="en-US"/>
              <a:t>が　</a:t>
            </a:r>
            <a:r>
              <a:rPr lang="en" altLang="ja-JP" dirty="0"/>
              <a:t>/Users/</a:t>
            </a:r>
            <a:r>
              <a:rPr lang="en" altLang="ja-JP" dirty="0" err="1"/>
              <a:t>ikumakiyoshi</a:t>
            </a:r>
            <a:r>
              <a:rPr lang="en" altLang="ja-JP" dirty="0"/>
              <a:t>/.</a:t>
            </a:r>
            <a:r>
              <a:rPr lang="en" altLang="ja-JP" dirty="0" err="1"/>
              <a:t>julia</a:t>
            </a:r>
            <a:r>
              <a:rPr lang="en" altLang="ja-JP" dirty="0"/>
              <a:t>/</a:t>
            </a:r>
            <a:r>
              <a:rPr lang="en" altLang="ja-JP" dirty="0" err="1"/>
              <a:t>conda</a:t>
            </a:r>
            <a:r>
              <a:rPr lang="en" altLang="ja-JP" dirty="0"/>
              <a:t>/3 </a:t>
            </a:r>
            <a:r>
              <a:rPr lang="ja-JP" altLang="en-US"/>
              <a:t>を参照しているからこっちに</a:t>
            </a:r>
            <a:r>
              <a:rPr lang="en-US" altLang="ja-JP" dirty="0"/>
              <a:t>classy</a:t>
            </a:r>
            <a:r>
              <a:rPr lang="ja-JP" altLang="en-US"/>
              <a:t>をインストール</a:t>
            </a:r>
            <a:endParaRPr lang="en-US" altLang="ja-JP" dirty="0"/>
          </a:p>
          <a:p>
            <a:r>
              <a:rPr lang="en-US" altLang="ja-JP" dirty="0"/>
              <a:t>(</a:t>
            </a:r>
            <a:r>
              <a:rPr lang="ja-JP" altLang="en-US"/>
              <a:t>インテルのアーキテクチャーになってる</a:t>
            </a:r>
            <a:r>
              <a:rPr lang="en-US" altLang="ja-JP" dirty="0"/>
              <a:t>” x86_64”)</a:t>
            </a:r>
          </a:p>
          <a:p>
            <a:endParaRPr lang="en-US" altLang="ja-JP" dirty="0"/>
          </a:p>
          <a:p>
            <a:r>
              <a:rPr kumimoji="1" lang="ja-JP" altLang="en-US"/>
              <a:t>前回バージョンは正常に動く　</a:t>
            </a:r>
            <a:r>
              <a:rPr kumimoji="1" lang="en" altLang="ja-JP" dirty="0">
                <a:latin typeface="+mn-ea"/>
              </a:rPr>
              <a:t>pip install </a:t>
            </a:r>
            <a:r>
              <a:rPr lang="en" altLang="ja-JP" b="0" i="0" dirty="0">
                <a:solidFill>
                  <a:srgbClr val="1F2328"/>
                </a:solidFill>
                <a:effectLst/>
                <a:latin typeface="+mn-ea"/>
              </a:rPr>
              <a:t>classy==2.9.4</a:t>
            </a:r>
          </a:p>
          <a:p>
            <a:endParaRPr lang="en" altLang="ja-JP" dirty="0">
              <a:solidFill>
                <a:srgbClr val="1F2328"/>
              </a:solidFill>
              <a:latin typeface="+mn-ea"/>
            </a:endParaRPr>
          </a:p>
          <a:p>
            <a:r>
              <a:rPr lang="en" altLang="ja-JP" b="0" i="0" dirty="0">
                <a:solidFill>
                  <a:srgbClr val="1F2328"/>
                </a:solidFill>
                <a:effectLst/>
                <a:latin typeface="+mn-ea"/>
              </a:rPr>
              <a:t> arm64</a:t>
            </a:r>
            <a:r>
              <a:rPr lang="ja-JP" altLang="en-US" b="0" i="0">
                <a:solidFill>
                  <a:srgbClr val="1F2328"/>
                </a:solidFill>
                <a:effectLst/>
                <a:latin typeface="+mn-ea"/>
              </a:rPr>
              <a:t>でもできるはず、、、</a:t>
            </a:r>
            <a:endParaRPr lang="en" altLang="ja-JP" b="0" i="0" dirty="0">
              <a:solidFill>
                <a:srgbClr val="1F2328"/>
              </a:solidFill>
              <a:effectLst/>
              <a:latin typeface="+mn-ea"/>
            </a:endParaRPr>
          </a:p>
          <a:p>
            <a:endParaRPr kumimoji="1" lang="en" altLang="ja-JP" dirty="0">
              <a:solidFill>
                <a:srgbClr val="1F2328"/>
              </a:solidFill>
              <a:latin typeface="+mn-ea"/>
            </a:endParaRPr>
          </a:p>
          <a:p>
            <a:r>
              <a:rPr lang="en" altLang="ja-JP" dirty="0">
                <a:solidFill>
                  <a:srgbClr val="1F2328"/>
                </a:solidFill>
                <a:latin typeface="+mn-ea"/>
              </a:rPr>
              <a:t>Make</a:t>
            </a:r>
            <a:r>
              <a:rPr lang="ja-JP" altLang="en-US">
                <a:solidFill>
                  <a:srgbClr val="1F2328"/>
                </a:solidFill>
                <a:latin typeface="+mn-ea"/>
              </a:rPr>
              <a:t>の下りは失敗する。。。</a:t>
            </a:r>
            <a:endParaRPr lang="en" altLang="ja-JP" dirty="0">
              <a:solidFill>
                <a:srgbClr val="1F2328"/>
              </a:solidFill>
              <a:latin typeface="+mn-ea"/>
            </a:endParaRPr>
          </a:p>
          <a:p>
            <a:endParaRPr lang="en" altLang="ja-JP" dirty="0">
              <a:solidFill>
                <a:srgbClr val="1F2328"/>
              </a:solidFill>
              <a:latin typeface="+mn-ea"/>
            </a:endParaRPr>
          </a:p>
        </p:txBody>
      </p:sp>
      <p:sp>
        <p:nvSpPr>
          <p:cNvPr id="4" name="テキスト ボックス 3">
            <a:extLst>
              <a:ext uri="{FF2B5EF4-FFF2-40B4-BE49-F238E27FC236}">
                <a16:creationId xmlns:a16="http://schemas.microsoft.com/office/drawing/2014/main" id="{49BDD2F0-77AB-7783-583F-7594E41FCFA7}"/>
              </a:ext>
            </a:extLst>
          </p:cNvPr>
          <p:cNvSpPr txBox="1"/>
          <p:nvPr/>
        </p:nvSpPr>
        <p:spPr>
          <a:xfrm>
            <a:off x="0" y="4281148"/>
            <a:ext cx="2492990" cy="923330"/>
          </a:xfrm>
          <a:prstGeom prst="rect">
            <a:avLst/>
          </a:prstGeom>
          <a:noFill/>
        </p:spPr>
        <p:txBody>
          <a:bodyPr wrap="none" rtlCol="0">
            <a:spAutoFit/>
          </a:bodyPr>
          <a:lstStyle/>
          <a:p>
            <a:r>
              <a:rPr lang="ja-JP" altLang="en-US" b="1"/>
              <a:t>アーキテクチャー確認</a:t>
            </a:r>
            <a:endParaRPr lang="en" altLang="ja-JP" b="1" dirty="0"/>
          </a:p>
          <a:p>
            <a:r>
              <a:rPr lang="en" altLang="ja-JP" dirty="0"/>
              <a:t>import platform</a:t>
            </a:r>
            <a:br>
              <a:rPr lang="en" altLang="ja-JP" dirty="0"/>
            </a:br>
            <a:r>
              <a:rPr lang="en" altLang="ja-JP" dirty="0" err="1"/>
              <a:t>platform.machine</a:t>
            </a:r>
            <a:r>
              <a:rPr lang="en" altLang="ja-JP" dirty="0"/>
              <a:t>()</a:t>
            </a:r>
            <a:endParaRPr kumimoji="1" lang="ja-JP" altLang="en-US"/>
          </a:p>
        </p:txBody>
      </p:sp>
      <p:sp>
        <p:nvSpPr>
          <p:cNvPr id="6" name="テキスト ボックス 5">
            <a:extLst>
              <a:ext uri="{FF2B5EF4-FFF2-40B4-BE49-F238E27FC236}">
                <a16:creationId xmlns:a16="http://schemas.microsoft.com/office/drawing/2014/main" id="{50FD33D4-86D6-1B78-EB40-530DAD6C9790}"/>
              </a:ext>
            </a:extLst>
          </p:cNvPr>
          <p:cNvSpPr txBox="1"/>
          <p:nvPr/>
        </p:nvSpPr>
        <p:spPr>
          <a:xfrm>
            <a:off x="5458225" y="4558147"/>
            <a:ext cx="6130204" cy="369332"/>
          </a:xfrm>
          <a:prstGeom prst="rect">
            <a:avLst/>
          </a:prstGeom>
          <a:noFill/>
        </p:spPr>
        <p:txBody>
          <a:bodyPr wrap="none" rtlCol="0">
            <a:spAutoFit/>
          </a:bodyPr>
          <a:lstStyle/>
          <a:p>
            <a:r>
              <a:rPr kumimoji="1" lang="ja-JP" altLang="en-US">
                <a:highlight>
                  <a:srgbClr val="FFFF00"/>
                </a:highlight>
              </a:rPr>
              <a:t>ターミナルで</a:t>
            </a:r>
            <a:r>
              <a:rPr kumimoji="1" lang="en-US" altLang="ja-JP" dirty="0" err="1">
                <a:highlight>
                  <a:srgbClr val="FFFF00"/>
                </a:highlight>
              </a:rPr>
              <a:t>julia</a:t>
            </a:r>
            <a:r>
              <a:rPr kumimoji="1" lang="ja-JP" altLang="en-US">
                <a:highlight>
                  <a:srgbClr val="FFFF00"/>
                </a:highlight>
              </a:rPr>
              <a:t>の</a:t>
            </a:r>
            <a:r>
              <a:rPr kumimoji="1" lang="en-US" altLang="ja-JP" dirty="0">
                <a:highlight>
                  <a:srgbClr val="FFFF00"/>
                </a:highlight>
              </a:rPr>
              <a:t>python</a:t>
            </a:r>
            <a:r>
              <a:rPr kumimoji="1" lang="ja-JP" altLang="en-US">
                <a:highlight>
                  <a:srgbClr val="FFFF00"/>
                </a:highlight>
              </a:rPr>
              <a:t>を</a:t>
            </a:r>
            <a:r>
              <a:rPr kumimoji="1" lang="en-US" altLang="ja-JP" dirty="0">
                <a:highlight>
                  <a:srgbClr val="FFFF00"/>
                </a:highlight>
              </a:rPr>
              <a:t>activate</a:t>
            </a:r>
            <a:r>
              <a:rPr kumimoji="1" lang="ja-JP" altLang="en-US">
                <a:highlight>
                  <a:srgbClr val="FFFF00"/>
                </a:highlight>
              </a:rPr>
              <a:t>にした状態で行う</a:t>
            </a:r>
          </a:p>
        </p:txBody>
      </p:sp>
      <p:cxnSp>
        <p:nvCxnSpPr>
          <p:cNvPr id="8" name="直線矢印コネクタ 7">
            <a:extLst>
              <a:ext uri="{FF2B5EF4-FFF2-40B4-BE49-F238E27FC236}">
                <a16:creationId xmlns:a16="http://schemas.microsoft.com/office/drawing/2014/main" id="{51C48FA3-9E3A-B362-F294-EB15F4A7A701}"/>
              </a:ext>
            </a:extLst>
          </p:cNvPr>
          <p:cNvCxnSpPr/>
          <p:nvPr/>
        </p:nvCxnSpPr>
        <p:spPr>
          <a:xfrm flipH="1" flipV="1">
            <a:off x="2269671" y="2645229"/>
            <a:ext cx="4049486" cy="17867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0767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A6CEF8-48AF-11DA-70FF-AAFCD1741DA8}"/>
              </a:ext>
            </a:extLst>
          </p:cNvPr>
          <p:cNvSpPr txBox="1"/>
          <p:nvPr/>
        </p:nvSpPr>
        <p:spPr>
          <a:xfrm>
            <a:off x="0" y="0"/>
            <a:ext cx="1895071" cy="369332"/>
          </a:xfrm>
          <a:prstGeom prst="rect">
            <a:avLst/>
          </a:prstGeom>
          <a:noFill/>
        </p:spPr>
        <p:txBody>
          <a:bodyPr wrap="none" rtlCol="0">
            <a:spAutoFit/>
          </a:bodyPr>
          <a:lstStyle/>
          <a:p>
            <a:r>
              <a:rPr lang="ja-JP" altLang="en-US"/>
              <a:t>研究室</a:t>
            </a:r>
            <a:r>
              <a:rPr lang="en-US" altLang="ja-JP" dirty="0"/>
              <a:t>PC</a:t>
            </a:r>
            <a:r>
              <a:rPr lang="ja-JP" altLang="en-US"/>
              <a:t>　</a:t>
            </a:r>
            <a:r>
              <a:rPr lang="en-US" altLang="ja-JP" dirty="0"/>
              <a:t>Julia</a:t>
            </a:r>
          </a:p>
        </p:txBody>
      </p:sp>
      <p:sp>
        <p:nvSpPr>
          <p:cNvPr id="3" name="テキスト ボックス 2">
            <a:extLst>
              <a:ext uri="{FF2B5EF4-FFF2-40B4-BE49-F238E27FC236}">
                <a16:creationId xmlns:a16="http://schemas.microsoft.com/office/drawing/2014/main" id="{0187A657-E03F-239D-DBE9-CE3C589C0AD6}"/>
              </a:ext>
            </a:extLst>
          </p:cNvPr>
          <p:cNvSpPr txBox="1"/>
          <p:nvPr/>
        </p:nvSpPr>
        <p:spPr>
          <a:xfrm>
            <a:off x="0" y="502277"/>
            <a:ext cx="3711272" cy="369332"/>
          </a:xfrm>
          <a:prstGeom prst="rect">
            <a:avLst/>
          </a:prstGeom>
          <a:noFill/>
        </p:spPr>
        <p:txBody>
          <a:bodyPr wrap="none" rtlCol="0">
            <a:spAutoFit/>
          </a:bodyPr>
          <a:lstStyle/>
          <a:p>
            <a:r>
              <a:rPr kumimoji="1" lang="en-US" altLang="ja-JP" dirty="0"/>
              <a:t>Julia</a:t>
            </a:r>
            <a:r>
              <a:rPr kumimoji="1" lang="ja-JP" altLang="en-US"/>
              <a:t>の</a:t>
            </a:r>
            <a:r>
              <a:rPr kumimoji="1" lang="en-US" altLang="ja-JP" dirty="0"/>
              <a:t>URL :</a:t>
            </a:r>
            <a:r>
              <a:rPr kumimoji="1" lang="ja-JP" altLang="en-US"/>
              <a:t>をドラッグして、</a:t>
            </a:r>
            <a:r>
              <a:rPr kumimoji="1" lang="en-US" altLang="ja-JP" dirty="0"/>
              <a:t>.</a:t>
            </a:r>
            <a:r>
              <a:rPr kumimoji="1" lang="en-US" altLang="ja-JP" dirty="0" err="1"/>
              <a:t>src</a:t>
            </a:r>
            <a:endParaRPr kumimoji="1" lang="ja-JP" altLang="en-US"/>
          </a:p>
        </p:txBody>
      </p:sp>
      <p:sp>
        <p:nvSpPr>
          <p:cNvPr id="4" name="テキスト ボックス 3">
            <a:extLst>
              <a:ext uri="{FF2B5EF4-FFF2-40B4-BE49-F238E27FC236}">
                <a16:creationId xmlns:a16="http://schemas.microsoft.com/office/drawing/2014/main" id="{EDA6061F-077F-53BF-CE8E-0BEC3544FF3B}"/>
              </a:ext>
            </a:extLst>
          </p:cNvPr>
          <p:cNvSpPr txBox="1"/>
          <p:nvPr/>
        </p:nvSpPr>
        <p:spPr>
          <a:xfrm>
            <a:off x="0" y="1485017"/>
            <a:ext cx="4586512" cy="369332"/>
          </a:xfrm>
          <a:prstGeom prst="rect">
            <a:avLst/>
          </a:prstGeom>
          <a:noFill/>
        </p:spPr>
        <p:txBody>
          <a:bodyPr wrap="none" rtlCol="0">
            <a:spAutoFit/>
          </a:bodyPr>
          <a:lstStyle/>
          <a:p>
            <a:r>
              <a:rPr kumimoji="1" lang="en" altLang="ja-JP" dirty="0"/>
              <a:t>find / -name "</a:t>
            </a:r>
            <a:r>
              <a:rPr kumimoji="1" lang="en" altLang="ja-JP" dirty="0" err="1"/>
              <a:t>dust_beta.fits</a:t>
            </a:r>
            <a:r>
              <a:rPr kumimoji="1" lang="en" altLang="ja-JP" dirty="0"/>
              <a:t>" 2&gt;/dev/null</a:t>
            </a:r>
            <a:endParaRPr kumimoji="1" lang="ja-JP" altLang="en-US"/>
          </a:p>
        </p:txBody>
      </p:sp>
      <p:sp>
        <p:nvSpPr>
          <p:cNvPr id="5" name="テキスト ボックス 4">
            <a:extLst>
              <a:ext uri="{FF2B5EF4-FFF2-40B4-BE49-F238E27FC236}">
                <a16:creationId xmlns:a16="http://schemas.microsoft.com/office/drawing/2014/main" id="{9A0FBC2F-A956-AB4E-C860-991C0DCCF986}"/>
              </a:ext>
            </a:extLst>
          </p:cNvPr>
          <p:cNvSpPr txBox="1"/>
          <p:nvPr/>
        </p:nvSpPr>
        <p:spPr>
          <a:xfrm>
            <a:off x="0" y="1085980"/>
            <a:ext cx="1800493" cy="369332"/>
          </a:xfrm>
          <a:prstGeom prst="rect">
            <a:avLst/>
          </a:prstGeom>
          <a:noFill/>
        </p:spPr>
        <p:txBody>
          <a:bodyPr wrap="none" rtlCol="0">
            <a:spAutoFit/>
          </a:bodyPr>
          <a:lstStyle/>
          <a:p>
            <a:r>
              <a:rPr kumimoji="1" lang="ja-JP" altLang="en-US"/>
              <a:t>ファイル探す時</a:t>
            </a:r>
          </a:p>
        </p:txBody>
      </p:sp>
      <p:sp>
        <p:nvSpPr>
          <p:cNvPr id="6" name="テキスト ボックス 5">
            <a:extLst>
              <a:ext uri="{FF2B5EF4-FFF2-40B4-BE49-F238E27FC236}">
                <a16:creationId xmlns:a16="http://schemas.microsoft.com/office/drawing/2014/main" id="{1870D8B2-501B-02E7-072E-078870B7E38B}"/>
              </a:ext>
            </a:extLst>
          </p:cNvPr>
          <p:cNvSpPr txBox="1"/>
          <p:nvPr/>
        </p:nvSpPr>
        <p:spPr>
          <a:xfrm>
            <a:off x="3608005" y="2283091"/>
            <a:ext cx="1338828" cy="369332"/>
          </a:xfrm>
          <a:prstGeom prst="rect">
            <a:avLst/>
          </a:prstGeom>
          <a:noFill/>
        </p:spPr>
        <p:txBody>
          <a:bodyPr wrap="none" rtlCol="0">
            <a:spAutoFit/>
          </a:bodyPr>
          <a:lstStyle/>
          <a:p>
            <a:r>
              <a:rPr kumimoji="1" lang="ja-JP" altLang="en-US"/>
              <a:t>エラー無視</a:t>
            </a:r>
          </a:p>
        </p:txBody>
      </p:sp>
      <p:cxnSp>
        <p:nvCxnSpPr>
          <p:cNvPr id="8" name="直線矢印コネクタ 7">
            <a:extLst>
              <a:ext uri="{FF2B5EF4-FFF2-40B4-BE49-F238E27FC236}">
                <a16:creationId xmlns:a16="http://schemas.microsoft.com/office/drawing/2014/main" id="{F6192EA9-2044-BD73-996C-8C0F71E52988}"/>
              </a:ext>
            </a:extLst>
          </p:cNvPr>
          <p:cNvCxnSpPr>
            <a:cxnSpLocks/>
          </p:cNvCxnSpPr>
          <p:nvPr/>
        </p:nvCxnSpPr>
        <p:spPr>
          <a:xfrm flipH="1" flipV="1">
            <a:off x="3812146" y="1854349"/>
            <a:ext cx="180305" cy="3994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8712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18D8BC7-D3DF-B8A9-0E2D-C130AFBD6B34}"/>
              </a:ext>
            </a:extLst>
          </p:cNvPr>
          <p:cNvSpPr txBox="1"/>
          <p:nvPr/>
        </p:nvSpPr>
        <p:spPr>
          <a:xfrm>
            <a:off x="0" y="369332"/>
            <a:ext cx="10216258" cy="2031325"/>
          </a:xfrm>
          <a:prstGeom prst="rect">
            <a:avLst/>
          </a:prstGeom>
          <a:noFill/>
        </p:spPr>
        <p:txBody>
          <a:bodyPr wrap="none" rtlCol="0">
            <a:spAutoFit/>
          </a:bodyPr>
          <a:lstStyle/>
          <a:p>
            <a:pPr marL="342900" indent="-342900">
              <a:buFont typeface="+mj-lt"/>
              <a:buAutoNum type="arabicPeriod"/>
            </a:pPr>
            <a:r>
              <a:rPr kumimoji="1" lang="en" altLang="ja-JP" dirty="0"/>
              <a:t>echo “# </a:t>
            </a:r>
            <a:r>
              <a:rPr lang="en-US" altLang="ja-JP" dirty="0"/>
              <a:t>free</a:t>
            </a:r>
            <a:r>
              <a:rPr kumimoji="1" lang="en" altLang="ja-JP" dirty="0"/>
              <a:t>" &gt;&gt; </a:t>
            </a:r>
            <a:r>
              <a:rPr kumimoji="1" lang="en" altLang="ja-JP" dirty="0" err="1"/>
              <a:t>README.md</a:t>
            </a:r>
            <a:endParaRPr kumimoji="1" lang="en" altLang="ja-JP" dirty="0"/>
          </a:p>
          <a:p>
            <a:pPr marL="342900" indent="-342900">
              <a:buFont typeface="+mj-lt"/>
              <a:buAutoNum type="arabicPeriod"/>
            </a:pPr>
            <a:r>
              <a:rPr kumimoji="1" lang="en" altLang="ja-JP" dirty="0"/>
              <a:t>git </a:t>
            </a:r>
            <a:r>
              <a:rPr kumimoji="1" lang="en" altLang="ja-JP" dirty="0" err="1"/>
              <a:t>init</a:t>
            </a:r>
            <a:r>
              <a:rPr kumimoji="1" lang="en" altLang="ja-JP" dirty="0"/>
              <a:t>(git</a:t>
            </a:r>
            <a:r>
              <a:rPr kumimoji="1" lang="ja-JP" altLang="en-US"/>
              <a:t>の初期化、</a:t>
            </a:r>
            <a:r>
              <a:rPr lang="en" altLang="ja-JP" b="0" i="0" dirty="0">
                <a:solidFill>
                  <a:srgbClr val="505C64"/>
                </a:solidFill>
                <a:effectLst/>
                <a:latin typeface="-apple-system"/>
              </a:rPr>
              <a:t> .git directory</a:t>
            </a:r>
            <a:r>
              <a:rPr lang="ja-JP" altLang="en-US" b="0" i="0">
                <a:solidFill>
                  <a:srgbClr val="505C64"/>
                </a:solidFill>
                <a:effectLst/>
                <a:latin typeface="-apple-system"/>
              </a:rPr>
              <a:t>を作成する</a:t>
            </a:r>
            <a:r>
              <a:rPr kumimoji="1" lang="en" altLang="ja-JP" dirty="0"/>
              <a:t>)</a:t>
            </a:r>
          </a:p>
          <a:p>
            <a:pPr marL="342900" indent="-342900">
              <a:buFont typeface="+mj-lt"/>
              <a:buAutoNum type="arabicPeriod"/>
            </a:pPr>
            <a:r>
              <a:rPr kumimoji="1" lang="en" altLang="ja-JP" dirty="0"/>
              <a:t>git add </a:t>
            </a:r>
            <a:r>
              <a:rPr kumimoji="1" lang="en" altLang="ja-JP" dirty="0" err="1"/>
              <a:t>README.md</a:t>
            </a:r>
            <a:r>
              <a:rPr kumimoji="1" lang="en" altLang="ja-JP" dirty="0"/>
              <a:t>(</a:t>
            </a:r>
            <a:r>
              <a:rPr kumimoji="1" lang="ja-JP" altLang="en-US"/>
              <a:t>ローカルで加える</a:t>
            </a:r>
            <a:r>
              <a:rPr kumimoji="1" lang="en" altLang="ja-JP" dirty="0"/>
              <a:t>)</a:t>
            </a:r>
          </a:p>
          <a:p>
            <a:pPr marL="342900" indent="-342900">
              <a:buFont typeface="+mj-lt"/>
              <a:buAutoNum type="arabicPeriod"/>
            </a:pPr>
            <a:r>
              <a:rPr kumimoji="1" lang="en" altLang="ja-JP" dirty="0"/>
              <a:t>git commit -m "first commit"</a:t>
            </a:r>
            <a:r>
              <a:rPr lang="en-US" altLang="ja-JP" dirty="0"/>
              <a:t>(</a:t>
            </a:r>
            <a:r>
              <a:rPr lang="ja-JP" altLang="en-US"/>
              <a:t>コミットさせる</a:t>
            </a:r>
            <a:r>
              <a:rPr lang="en-US" altLang="ja-JP" dirty="0"/>
              <a:t>)</a:t>
            </a:r>
            <a:endParaRPr kumimoji="1" lang="en" altLang="ja-JP" dirty="0"/>
          </a:p>
          <a:p>
            <a:pPr marL="342900" indent="-342900">
              <a:buFont typeface="+mj-lt"/>
              <a:buAutoNum type="arabicPeriod"/>
            </a:pPr>
            <a:r>
              <a:rPr kumimoji="1" lang="en" altLang="ja-JP" dirty="0"/>
              <a:t>git branch -M main(</a:t>
            </a:r>
            <a:r>
              <a:rPr kumimoji="1" lang="ja-JP" altLang="en-US"/>
              <a:t>ブランチ名の変更</a:t>
            </a:r>
            <a:r>
              <a:rPr kumimoji="1" lang="en" altLang="ja-JP" dirty="0"/>
              <a:t>)</a:t>
            </a:r>
          </a:p>
          <a:p>
            <a:pPr marL="342900" indent="-342900">
              <a:buFont typeface="+mj-lt"/>
              <a:buAutoNum type="arabicPeriod"/>
            </a:pPr>
            <a:r>
              <a:rPr kumimoji="1" lang="en" altLang="ja-JP" dirty="0"/>
              <a:t>git remote add origin </a:t>
            </a:r>
            <a:r>
              <a:rPr kumimoji="1" lang="en" altLang="ja-JP" dirty="0">
                <a:hlinkClick r:id="rId2"/>
              </a:rPr>
              <a:t>https://github.com/kiyoshiikuma/Extended-Delta-map.git</a:t>
            </a:r>
            <a:r>
              <a:rPr kumimoji="1" lang="ja-JP" altLang="en-US"/>
              <a:t>　</a:t>
            </a:r>
            <a:r>
              <a:rPr lang="en-US" altLang="ja-JP" dirty="0"/>
              <a:t>(Git Hub)</a:t>
            </a:r>
            <a:endParaRPr kumimoji="1" lang="en" altLang="ja-JP" dirty="0"/>
          </a:p>
          <a:p>
            <a:pPr marL="342900" indent="-342900">
              <a:buFont typeface="+mj-lt"/>
              <a:buAutoNum type="arabicPeriod"/>
            </a:pPr>
            <a:r>
              <a:rPr kumimoji="1" lang="en" altLang="ja-JP" dirty="0"/>
              <a:t>git push -u origin main (</a:t>
            </a:r>
            <a:r>
              <a:rPr kumimoji="1" lang="ja-JP" altLang="en-US"/>
              <a:t>最後の</a:t>
            </a:r>
            <a:r>
              <a:rPr kumimoji="1" lang="en-US" altLang="ja-JP" dirty="0"/>
              <a:t>push)</a:t>
            </a:r>
            <a:endParaRPr kumimoji="1" lang="ja-JP" altLang="en-US"/>
          </a:p>
        </p:txBody>
      </p:sp>
      <p:sp>
        <p:nvSpPr>
          <p:cNvPr id="5" name="テキスト ボックス 4">
            <a:extLst>
              <a:ext uri="{FF2B5EF4-FFF2-40B4-BE49-F238E27FC236}">
                <a16:creationId xmlns:a16="http://schemas.microsoft.com/office/drawing/2014/main" id="{B27E1834-A6D5-D09F-C0DF-D611261F4C9D}"/>
              </a:ext>
            </a:extLst>
          </p:cNvPr>
          <p:cNvSpPr txBox="1"/>
          <p:nvPr/>
        </p:nvSpPr>
        <p:spPr>
          <a:xfrm>
            <a:off x="0" y="0"/>
            <a:ext cx="1043876" cy="369332"/>
          </a:xfrm>
          <a:prstGeom prst="rect">
            <a:avLst/>
          </a:prstGeom>
          <a:noFill/>
        </p:spPr>
        <p:txBody>
          <a:bodyPr wrap="none" rtlCol="0">
            <a:spAutoFit/>
          </a:bodyPr>
          <a:lstStyle/>
          <a:p>
            <a:r>
              <a:rPr lang="en-US" altLang="ja-JP" b="1" dirty="0"/>
              <a:t>Git Hub</a:t>
            </a:r>
            <a:endParaRPr kumimoji="1" lang="ja-JP" altLang="en-US" b="1"/>
          </a:p>
        </p:txBody>
      </p:sp>
      <p:sp>
        <p:nvSpPr>
          <p:cNvPr id="7" name="テキスト ボックス 6">
            <a:extLst>
              <a:ext uri="{FF2B5EF4-FFF2-40B4-BE49-F238E27FC236}">
                <a16:creationId xmlns:a16="http://schemas.microsoft.com/office/drawing/2014/main" id="{E25E76B3-A53D-E26A-3101-27616FD09FE8}"/>
              </a:ext>
            </a:extLst>
          </p:cNvPr>
          <p:cNvSpPr txBox="1"/>
          <p:nvPr/>
        </p:nvSpPr>
        <p:spPr>
          <a:xfrm>
            <a:off x="0" y="4134178"/>
            <a:ext cx="8004114" cy="646331"/>
          </a:xfrm>
          <a:prstGeom prst="rect">
            <a:avLst/>
          </a:prstGeom>
          <a:noFill/>
        </p:spPr>
        <p:txBody>
          <a:bodyPr wrap="none" rtlCol="0">
            <a:spAutoFit/>
          </a:bodyPr>
          <a:lstStyle/>
          <a:p>
            <a:r>
              <a:rPr lang="en-US" altLang="ja-JP" b="0" i="0" dirty="0">
                <a:solidFill>
                  <a:srgbClr val="333333"/>
                </a:solidFill>
                <a:effectLst/>
                <a:latin typeface="Consolas" panose="020B0609020204030204" pitchFamily="49" charset="0"/>
              </a:rPr>
              <a:t>// 2) </a:t>
            </a:r>
            <a:r>
              <a:rPr lang="ja-JP" altLang="en-US" b="0" i="0">
                <a:solidFill>
                  <a:srgbClr val="333333"/>
                </a:solidFill>
                <a:effectLst/>
                <a:latin typeface="Consolas" panose="020B0609020204030204" pitchFamily="49" charset="0"/>
              </a:rPr>
              <a:t>ローカルの</a:t>
            </a:r>
            <a:r>
              <a:rPr lang="en" altLang="ja-JP" b="0" i="0" dirty="0">
                <a:solidFill>
                  <a:srgbClr val="333333"/>
                </a:solidFill>
                <a:effectLst/>
                <a:latin typeface="Consolas" panose="020B0609020204030204" pitchFamily="49" charset="0"/>
              </a:rPr>
              <a:t>master</a:t>
            </a:r>
            <a:r>
              <a:rPr lang="ja-JP" altLang="en-US" b="0" i="0">
                <a:solidFill>
                  <a:srgbClr val="333333"/>
                </a:solidFill>
                <a:effectLst/>
                <a:latin typeface="Consolas" panose="020B0609020204030204" pitchFamily="49" charset="0"/>
              </a:rPr>
              <a:t>を、リモート追跡の</a:t>
            </a:r>
            <a:r>
              <a:rPr lang="en" altLang="ja-JP" b="0" i="0" dirty="0">
                <a:solidFill>
                  <a:srgbClr val="333333"/>
                </a:solidFill>
                <a:effectLst/>
                <a:latin typeface="Consolas" panose="020B0609020204030204" pitchFamily="49" charset="0"/>
              </a:rPr>
              <a:t>master</a:t>
            </a:r>
            <a:r>
              <a:rPr lang="ja-JP" altLang="en-US" b="0" i="0">
                <a:solidFill>
                  <a:srgbClr val="333333"/>
                </a:solidFill>
                <a:effectLst/>
                <a:latin typeface="Consolas" panose="020B0609020204030204" pitchFamily="49" charset="0"/>
              </a:rPr>
              <a:t>に強制的に合わせる！</a:t>
            </a:r>
            <a:endParaRPr lang="en-US" altLang="ja-JP" b="0" i="0" dirty="0">
              <a:solidFill>
                <a:srgbClr val="333333"/>
              </a:solidFill>
              <a:effectLst/>
              <a:latin typeface="Consolas" panose="020B0609020204030204" pitchFamily="49" charset="0"/>
            </a:endParaRPr>
          </a:p>
          <a:p>
            <a:r>
              <a:rPr lang="ja-JP" altLang="en-US" b="0" i="0">
                <a:solidFill>
                  <a:srgbClr val="333333"/>
                </a:solidFill>
                <a:effectLst/>
                <a:latin typeface="Consolas" panose="020B0609020204030204" pitchFamily="49" charset="0"/>
              </a:rPr>
              <a:t> </a:t>
            </a:r>
            <a:r>
              <a:rPr lang="en-US" altLang="ja-JP" b="0" i="0" dirty="0">
                <a:solidFill>
                  <a:srgbClr val="333333"/>
                </a:solidFill>
                <a:effectLst/>
                <a:latin typeface="Consolas" panose="020B0609020204030204" pitchFamily="49" charset="0"/>
              </a:rPr>
              <a:t>$ </a:t>
            </a:r>
            <a:r>
              <a:rPr lang="en" altLang="ja-JP" b="0" i="0" dirty="0">
                <a:solidFill>
                  <a:srgbClr val="333333"/>
                </a:solidFill>
                <a:effectLst/>
                <a:latin typeface="Consolas" panose="020B0609020204030204" pitchFamily="49" charset="0"/>
              </a:rPr>
              <a:t>git reset</a:t>
            </a:r>
            <a:r>
              <a:rPr lang="en" altLang="ja-JP" b="0" i="0" dirty="0">
                <a:solidFill>
                  <a:srgbClr val="333333"/>
                </a:solidFill>
                <a:effectLst/>
                <a:latin typeface="inherit"/>
              </a:rPr>
              <a:t> --hard</a:t>
            </a:r>
            <a:r>
              <a:rPr lang="en" altLang="ja-JP" b="0" i="0" dirty="0">
                <a:solidFill>
                  <a:srgbClr val="333333"/>
                </a:solidFill>
                <a:effectLst/>
                <a:latin typeface="Consolas" panose="020B0609020204030204" pitchFamily="49" charset="0"/>
              </a:rPr>
              <a:t> origin/master</a:t>
            </a:r>
            <a:endParaRPr kumimoji="1" lang="ja-JP" altLang="en-US"/>
          </a:p>
        </p:txBody>
      </p:sp>
      <p:sp>
        <p:nvSpPr>
          <p:cNvPr id="8" name="テキスト ボックス 7">
            <a:extLst>
              <a:ext uri="{FF2B5EF4-FFF2-40B4-BE49-F238E27FC236}">
                <a16:creationId xmlns:a16="http://schemas.microsoft.com/office/drawing/2014/main" id="{D98F76CD-4200-BF0D-2CCD-F0F1CD58A72A}"/>
              </a:ext>
            </a:extLst>
          </p:cNvPr>
          <p:cNvSpPr txBox="1"/>
          <p:nvPr/>
        </p:nvSpPr>
        <p:spPr>
          <a:xfrm>
            <a:off x="0" y="3764846"/>
            <a:ext cx="10572125" cy="369332"/>
          </a:xfrm>
          <a:prstGeom prst="rect">
            <a:avLst/>
          </a:prstGeom>
          <a:noFill/>
        </p:spPr>
        <p:txBody>
          <a:bodyPr wrap="none" rtlCol="0">
            <a:spAutoFit/>
          </a:bodyPr>
          <a:lstStyle/>
          <a:p>
            <a:r>
              <a:rPr kumimoji="1" lang="ja-JP" altLang="en-US"/>
              <a:t>気をつけたほうがいい、勝手にリモートの方を変更する（ファイルを消したり）としないといけない</a:t>
            </a:r>
          </a:p>
        </p:txBody>
      </p:sp>
    </p:spTree>
    <p:extLst>
      <p:ext uri="{BB962C8B-B14F-4D97-AF65-F5344CB8AC3E}">
        <p14:creationId xmlns:p14="http://schemas.microsoft.com/office/powerpoint/2010/main" val="189182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B653D1A-CFB8-18BE-7A4C-5BE667495AB6}"/>
              </a:ext>
            </a:extLst>
          </p:cNvPr>
          <p:cNvSpPr txBox="1"/>
          <p:nvPr/>
        </p:nvSpPr>
        <p:spPr>
          <a:xfrm>
            <a:off x="0" y="0"/>
            <a:ext cx="1043876" cy="369332"/>
          </a:xfrm>
          <a:prstGeom prst="rect">
            <a:avLst/>
          </a:prstGeom>
          <a:noFill/>
        </p:spPr>
        <p:txBody>
          <a:bodyPr wrap="none" rtlCol="0">
            <a:spAutoFit/>
          </a:bodyPr>
          <a:lstStyle/>
          <a:p>
            <a:r>
              <a:rPr lang="en-US" altLang="ja-JP" b="1" dirty="0"/>
              <a:t>Git Hub</a:t>
            </a:r>
            <a:endParaRPr kumimoji="1" lang="ja-JP" altLang="en-US" b="1"/>
          </a:p>
        </p:txBody>
      </p:sp>
      <p:sp>
        <p:nvSpPr>
          <p:cNvPr id="3" name="テキスト ボックス 2">
            <a:extLst>
              <a:ext uri="{FF2B5EF4-FFF2-40B4-BE49-F238E27FC236}">
                <a16:creationId xmlns:a16="http://schemas.microsoft.com/office/drawing/2014/main" id="{43570DB5-DD18-CC1B-40BE-097AA1FACA33}"/>
              </a:ext>
            </a:extLst>
          </p:cNvPr>
          <p:cNvSpPr txBox="1"/>
          <p:nvPr/>
        </p:nvSpPr>
        <p:spPr>
          <a:xfrm>
            <a:off x="0" y="394692"/>
            <a:ext cx="11123054" cy="6463308"/>
          </a:xfrm>
          <a:prstGeom prst="rect">
            <a:avLst/>
          </a:prstGeom>
          <a:noFill/>
        </p:spPr>
        <p:txBody>
          <a:bodyPr wrap="square" rtlCol="0">
            <a:spAutoFit/>
          </a:bodyPr>
          <a:lstStyle/>
          <a:p>
            <a:pPr algn="l">
              <a:buFont typeface="+mj-lt"/>
              <a:buAutoNum type="arabicPeriod"/>
            </a:pPr>
            <a:r>
              <a:rPr lang="en" altLang="ja-JP" b="0" i="0" dirty="0">
                <a:solidFill>
                  <a:srgbClr val="374151"/>
                </a:solidFill>
                <a:effectLst/>
                <a:latin typeface="Söhne"/>
              </a:rPr>
              <a:t>echo "# Extended-Delta-map" &gt;&gt; </a:t>
            </a:r>
            <a:r>
              <a:rPr lang="en" altLang="ja-JP" b="0" i="0" dirty="0" err="1">
                <a:solidFill>
                  <a:srgbClr val="374151"/>
                </a:solidFill>
                <a:effectLst/>
                <a:latin typeface="Söhne"/>
              </a:rPr>
              <a:t>README.md</a:t>
            </a:r>
            <a:r>
              <a:rPr lang="en" altLang="ja-JP" b="0" i="0" dirty="0">
                <a:solidFill>
                  <a:srgbClr val="374151"/>
                </a:solidFill>
                <a:effectLst/>
                <a:latin typeface="Söhne"/>
              </a:rPr>
              <a:t>: </a:t>
            </a:r>
            <a:r>
              <a:rPr lang="en" altLang="ja-JP" b="0" i="0" dirty="0" err="1">
                <a:solidFill>
                  <a:srgbClr val="374151"/>
                </a:solidFill>
                <a:effectLst/>
                <a:latin typeface="Söhne"/>
              </a:rPr>
              <a:t>README.md</a:t>
            </a:r>
            <a:r>
              <a:rPr lang="en" altLang="ja-JP" b="0" i="0" dirty="0">
                <a:solidFill>
                  <a:srgbClr val="374151"/>
                </a:solidFill>
                <a:effectLst/>
                <a:latin typeface="Söhne"/>
              </a:rPr>
              <a:t> </a:t>
            </a:r>
            <a:r>
              <a:rPr lang="ja-JP" altLang="en-US" b="0" i="0">
                <a:solidFill>
                  <a:srgbClr val="374151"/>
                </a:solidFill>
                <a:effectLst/>
                <a:latin typeface="Söhne"/>
              </a:rPr>
              <a:t>ファイルに </a:t>
            </a:r>
            <a:r>
              <a:rPr lang="en-US" altLang="ja-JP" b="0" i="0" dirty="0">
                <a:solidFill>
                  <a:srgbClr val="374151"/>
                </a:solidFill>
                <a:effectLst/>
                <a:latin typeface="Söhne"/>
              </a:rPr>
              <a:t># </a:t>
            </a:r>
            <a:r>
              <a:rPr lang="en" altLang="ja-JP" b="0" i="0" dirty="0">
                <a:solidFill>
                  <a:srgbClr val="374151"/>
                </a:solidFill>
                <a:effectLst/>
                <a:latin typeface="Söhne"/>
              </a:rPr>
              <a:t>Extended-Delta-map </a:t>
            </a:r>
            <a:r>
              <a:rPr lang="ja-JP" altLang="en-US" b="0" i="0">
                <a:solidFill>
                  <a:srgbClr val="374151"/>
                </a:solidFill>
                <a:effectLst/>
                <a:latin typeface="Söhne"/>
              </a:rPr>
              <a:t>という行を追加します。このコマンドは、新しいリポジトリの説明や概要を記述するために使用されることが一般的です。</a:t>
            </a:r>
            <a:endParaRPr lang="en-US" altLang="ja-JP" b="0" i="0" dirty="0">
              <a:solidFill>
                <a:srgbClr val="374151"/>
              </a:solidFill>
              <a:effectLst/>
              <a:latin typeface="Söhne"/>
            </a:endParaRPr>
          </a:p>
          <a:p>
            <a:pPr algn="l">
              <a:buFont typeface="+mj-lt"/>
              <a:buAutoNum type="arabicPeriod"/>
            </a:pPr>
            <a:endParaRPr lang="ja-JP" altLang="en-US" b="0" i="0">
              <a:solidFill>
                <a:srgbClr val="374151"/>
              </a:solidFill>
              <a:effectLst/>
              <a:latin typeface="Söhne"/>
            </a:endParaRPr>
          </a:p>
          <a:p>
            <a:pPr algn="l">
              <a:buFont typeface="+mj-lt"/>
              <a:buAutoNum type="arabicPeriod"/>
            </a:pPr>
            <a:r>
              <a:rPr lang="en" altLang="ja-JP" b="0" i="0" dirty="0">
                <a:solidFill>
                  <a:srgbClr val="374151"/>
                </a:solidFill>
                <a:effectLst/>
                <a:latin typeface="Söhne"/>
              </a:rPr>
              <a:t>git </a:t>
            </a:r>
            <a:r>
              <a:rPr lang="en" altLang="ja-JP" b="0" i="0" dirty="0" err="1">
                <a:solidFill>
                  <a:srgbClr val="374151"/>
                </a:solidFill>
                <a:effectLst/>
                <a:latin typeface="Söhne"/>
              </a:rPr>
              <a:t>init</a:t>
            </a:r>
            <a:r>
              <a:rPr lang="en" altLang="ja-JP" b="0" i="0" dirty="0">
                <a:solidFill>
                  <a:srgbClr val="374151"/>
                </a:solidFill>
                <a:effectLst/>
                <a:latin typeface="Söhne"/>
              </a:rPr>
              <a:t>: Git </a:t>
            </a:r>
            <a:r>
              <a:rPr lang="ja-JP" altLang="en-US" b="0" i="0">
                <a:solidFill>
                  <a:srgbClr val="374151"/>
                </a:solidFill>
                <a:effectLst/>
                <a:latin typeface="Söhne"/>
              </a:rPr>
              <a:t>リポジトリを初期化します。これにより、</a:t>
            </a:r>
            <a:r>
              <a:rPr lang="en" altLang="ja-JP" b="0" i="0" dirty="0">
                <a:solidFill>
                  <a:srgbClr val="374151"/>
                </a:solidFill>
                <a:effectLst/>
                <a:latin typeface="Söhne"/>
              </a:rPr>
              <a:t>Git </a:t>
            </a:r>
            <a:r>
              <a:rPr lang="ja-JP" altLang="en-US" b="0" i="0">
                <a:solidFill>
                  <a:srgbClr val="374151"/>
                </a:solidFill>
                <a:effectLst/>
                <a:latin typeface="Söhne"/>
              </a:rPr>
              <a:t>がこのディレクトリを追跡し、変更履歴を管理することが可能になります。</a:t>
            </a:r>
            <a:endParaRPr lang="en-US" altLang="ja-JP" b="0" i="0" dirty="0">
              <a:solidFill>
                <a:srgbClr val="374151"/>
              </a:solidFill>
              <a:effectLst/>
              <a:latin typeface="Söhne"/>
            </a:endParaRPr>
          </a:p>
          <a:p>
            <a:pPr algn="l">
              <a:buFont typeface="+mj-lt"/>
              <a:buAutoNum type="arabicPeriod"/>
            </a:pPr>
            <a:endParaRPr lang="ja-JP" altLang="en-US" b="0" i="0">
              <a:solidFill>
                <a:srgbClr val="374151"/>
              </a:solidFill>
              <a:effectLst/>
              <a:latin typeface="Söhne"/>
            </a:endParaRPr>
          </a:p>
          <a:p>
            <a:pPr algn="l">
              <a:buFont typeface="+mj-lt"/>
              <a:buAutoNum type="arabicPeriod"/>
            </a:pPr>
            <a:r>
              <a:rPr lang="en" altLang="ja-JP" b="0" i="0" dirty="0">
                <a:solidFill>
                  <a:srgbClr val="374151"/>
                </a:solidFill>
                <a:effectLst/>
                <a:latin typeface="Söhne"/>
              </a:rPr>
              <a:t>git add </a:t>
            </a:r>
            <a:r>
              <a:rPr lang="en" altLang="ja-JP" b="0" i="0" dirty="0" err="1">
                <a:solidFill>
                  <a:srgbClr val="374151"/>
                </a:solidFill>
                <a:effectLst/>
                <a:latin typeface="Söhne"/>
              </a:rPr>
              <a:t>README.md</a:t>
            </a:r>
            <a:r>
              <a:rPr lang="en" altLang="ja-JP" b="0" i="0" dirty="0">
                <a:solidFill>
                  <a:srgbClr val="374151"/>
                </a:solidFill>
                <a:effectLst/>
                <a:latin typeface="Söhne"/>
              </a:rPr>
              <a:t>: </a:t>
            </a:r>
            <a:r>
              <a:rPr lang="en" altLang="ja-JP" b="0" i="0" dirty="0" err="1">
                <a:solidFill>
                  <a:srgbClr val="374151"/>
                </a:solidFill>
                <a:effectLst/>
                <a:latin typeface="Söhne"/>
              </a:rPr>
              <a:t>README.md</a:t>
            </a:r>
            <a:r>
              <a:rPr lang="en" altLang="ja-JP" b="0" i="0" dirty="0">
                <a:solidFill>
                  <a:srgbClr val="374151"/>
                </a:solidFill>
                <a:effectLst/>
                <a:latin typeface="Söhne"/>
              </a:rPr>
              <a:t> </a:t>
            </a:r>
            <a:r>
              <a:rPr lang="ja-JP" altLang="en-US" b="0" i="0">
                <a:solidFill>
                  <a:srgbClr val="374151"/>
                </a:solidFill>
                <a:effectLst/>
                <a:latin typeface="Söhne"/>
              </a:rPr>
              <a:t>ファイルを </a:t>
            </a:r>
            <a:r>
              <a:rPr lang="en" altLang="ja-JP" b="0" i="0" dirty="0">
                <a:solidFill>
                  <a:srgbClr val="374151"/>
                </a:solidFill>
                <a:effectLst/>
                <a:latin typeface="Söhne"/>
              </a:rPr>
              <a:t>Git </a:t>
            </a:r>
            <a:r>
              <a:rPr lang="ja-JP" altLang="en-US" b="0" i="0">
                <a:solidFill>
                  <a:srgbClr val="374151"/>
                </a:solidFill>
                <a:effectLst/>
                <a:latin typeface="Söhne"/>
              </a:rPr>
              <a:t>のステージングエリアに追加します。これにより、変更が次のコミットに含まれるようになります。</a:t>
            </a:r>
            <a:endParaRPr lang="en-US" altLang="ja-JP" b="0" i="0" dirty="0">
              <a:solidFill>
                <a:srgbClr val="374151"/>
              </a:solidFill>
              <a:effectLst/>
              <a:latin typeface="Söhne"/>
            </a:endParaRPr>
          </a:p>
          <a:p>
            <a:pPr algn="l">
              <a:buFont typeface="+mj-lt"/>
              <a:buAutoNum type="arabicPeriod"/>
            </a:pPr>
            <a:endParaRPr lang="ja-JP" altLang="en-US" b="0" i="0">
              <a:solidFill>
                <a:srgbClr val="374151"/>
              </a:solidFill>
              <a:effectLst/>
              <a:latin typeface="Söhne"/>
            </a:endParaRPr>
          </a:p>
          <a:p>
            <a:pPr algn="l">
              <a:buFont typeface="+mj-lt"/>
              <a:buAutoNum type="arabicPeriod"/>
            </a:pPr>
            <a:r>
              <a:rPr lang="en" altLang="ja-JP" b="0" i="0" dirty="0">
                <a:solidFill>
                  <a:srgbClr val="374151"/>
                </a:solidFill>
                <a:effectLst/>
                <a:latin typeface="Söhne"/>
              </a:rPr>
              <a:t>git commit -m "first commit": </a:t>
            </a:r>
            <a:r>
              <a:rPr lang="ja-JP" altLang="en-US" b="0" i="0">
                <a:solidFill>
                  <a:srgbClr val="374151"/>
                </a:solidFill>
                <a:effectLst/>
                <a:latin typeface="Söhne"/>
              </a:rPr>
              <a:t>ステージングエリアにある変更をコミットします。</a:t>
            </a:r>
            <a:r>
              <a:rPr lang="en-US" altLang="ja-JP" b="0" i="0" dirty="0">
                <a:solidFill>
                  <a:srgbClr val="374151"/>
                </a:solidFill>
                <a:effectLst/>
                <a:latin typeface="Söhne"/>
              </a:rPr>
              <a:t>-</a:t>
            </a:r>
            <a:r>
              <a:rPr lang="en" altLang="ja-JP" b="0" i="0" dirty="0">
                <a:solidFill>
                  <a:srgbClr val="374151"/>
                </a:solidFill>
                <a:effectLst/>
                <a:latin typeface="Söhne"/>
              </a:rPr>
              <a:t>m </a:t>
            </a:r>
            <a:r>
              <a:rPr lang="ja-JP" altLang="en-US" b="0" i="0">
                <a:solidFill>
                  <a:srgbClr val="374151"/>
                </a:solidFill>
                <a:effectLst/>
                <a:latin typeface="Söhne"/>
              </a:rPr>
              <a:t>オプションは、コミットに関するメッセージを指定するために使用されます。この場合は、「</a:t>
            </a:r>
            <a:r>
              <a:rPr lang="en" altLang="ja-JP" b="0" i="0" dirty="0">
                <a:solidFill>
                  <a:srgbClr val="374151"/>
                </a:solidFill>
                <a:effectLst/>
                <a:latin typeface="Söhne"/>
              </a:rPr>
              <a:t>first commit</a:t>
            </a:r>
            <a:r>
              <a:rPr lang="ja-JP" altLang="en" b="0" i="0">
                <a:solidFill>
                  <a:srgbClr val="374151"/>
                </a:solidFill>
                <a:effectLst/>
                <a:latin typeface="Söhne"/>
              </a:rPr>
              <a:t>」</a:t>
            </a:r>
            <a:r>
              <a:rPr lang="ja-JP" altLang="en-US" b="0" i="0">
                <a:solidFill>
                  <a:srgbClr val="374151"/>
                </a:solidFill>
                <a:effectLst/>
                <a:latin typeface="Söhne"/>
              </a:rPr>
              <a:t>というメッセージを指定しています。</a:t>
            </a:r>
            <a:endParaRPr lang="en-US" altLang="ja-JP" b="0" i="0" dirty="0">
              <a:solidFill>
                <a:srgbClr val="374151"/>
              </a:solidFill>
              <a:effectLst/>
              <a:latin typeface="Söhne"/>
            </a:endParaRPr>
          </a:p>
          <a:p>
            <a:pPr algn="l">
              <a:buFont typeface="+mj-lt"/>
              <a:buAutoNum type="arabicPeriod"/>
            </a:pPr>
            <a:endParaRPr lang="ja-JP" altLang="en-US" b="0" i="0">
              <a:solidFill>
                <a:srgbClr val="374151"/>
              </a:solidFill>
              <a:effectLst/>
              <a:latin typeface="Söhne"/>
            </a:endParaRPr>
          </a:p>
          <a:p>
            <a:pPr algn="l">
              <a:buFont typeface="+mj-lt"/>
              <a:buAutoNum type="arabicPeriod"/>
            </a:pPr>
            <a:r>
              <a:rPr lang="en" altLang="ja-JP" b="0" i="0" dirty="0">
                <a:solidFill>
                  <a:srgbClr val="374151"/>
                </a:solidFill>
                <a:effectLst/>
                <a:latin typeface="Söhne"/>
              </a:rPr>
              <a:t>git branch -M main: </a:t>
            </a:r>
            <a:r>
              <a:rPr lang="ja-JP" altLang="en-US" b="0" i="0">
                <a:solidFill>
                  <a:srgbClr val="374151"/>
                </a:solidFill>
                <a:effectLst/>
                <a:latin typeface="Söhne"/>
              </a:rPr>
              <a:t>ブランチの名前を </a:t>
            </a:r>
            <a:r>
              <a:rPr lang="en" altLang="ja-JP" b="0" i="0" dirty="0">
                <a:solidFill>
                  <a:srgbClr val="374151"/>
                </a:solidFill>
                <a:effectLst/>
                <a:latin typeface="Söhne"/>
              </a:rPr>
              <a:t>main </a:t>
            </a:r>
            <a:r>
              <a:rPr lang="ja-JP" altLang="en-US" b="0" i="0">
                <a:solidFill>
                  <a:srgbClr val="374151"/>
                </a:solidFill>
                <a:effectLst/>
                <a:latin typeface="Söhne"/>
              </a:rPr>
              <a:t>に変更します。このコマンドは、</a:t>
            </a:r>
            <a:r>
              <a:rPr lang="en" altLang="ja-JP" b="0" i="0" dirty="0">
                <a:solidFill>
                  <a:srgbClr val="374151"/>
                </a:solidFill>
                <a:effectLst/>
                <a:latin typeface="Söhne"/>
              </a:rPr>
              <a:t>GitHub </a:t>
            </a:r>
            <a:r>
              <a:rPr lang="ja-JP" altLang="en-US" b="0" i="0">
                <a:solidFill>
                  <a:srgbClr val="374151"/>
                </a:solidFill>
                <a:effectLst/>
                <a:latin typeface="Söhne"/>
              </a:rPr>
              <a:t>などのリモートリポジトリで既定のブランチ名が </a:t>
            </a:r>
            <a:r>
              <a:rPr lang="en" altLang="ja-JP" b="0" i="0" dirty="0">
                <a:solidFill>
                  <a:srgbClr val="374151"/>
                </a:solidFill>
                <a:effectLst/>
                <a:latin typeface="Söhne"/>
              </a:rPr>
              <a:t>main </a:t>
            </a:r>
            <a:r>
              <a:rPr lang="ja-JP" altLang="en-US" b="0" i="0">
                <a:solidFill>
                  <a:srgbClr val="374151"/>
                </a:solidFill>
                <a:effectLst/>
                <a:latin typeface="Söhne"/>
              </a:rPr>
              <a:t>として設定されている場合に一般的に使用されます。</a:t>
            </a:r>
            <a:endParaRPr lang="en-US" altLang="ja-JP" b="0" i="0" dirty="0">
              <a:solidFill>
                <a:srgbClr val="374151"/>
              </a:solidFill>
              <a:effectLst/>
              <a:latin typeface="Söhne"/>
            </a:endParaRPr>
          </a:p>
          <a:p>
            <a:pPr algn="l">
              <a:buFont typeface="+mj-lt"/>
              <a:buAutoNum type="arabicPeriod"/>
            </a:pPr>
            <a:endParaRPr lang="ja-JP" altLang="en-US" b="0" i="0">
              <a:solidFill>
                <a:srgbClr val="374151"/>
              </a:solidFill>
              <a:effectLst/>
              <a:latin typeface="Söhne"/>
            </a:endParaRPr>
          </a:p>
          <a:p>
            <a:pPr algn="l">
              <a:buFont typeface="+mj-lt"/>
              <a:buAutoNum type="arabicPeriod"/>
            </a:pPr>
            <a:r>
              <a:rPr lang="en" altLang="ja-JP" b="0" i="0" dirty="0">
                <a:solidFill>
                  <a:srgbClr val="374151"/>
                </a:solidFill>
                <a:effectLst/>
                <a:latin typeface="Söhne"/>
              </a:rPr>
              <a:t>git remote add origin https://</a:t>
            </a:r>
            <a:r>
              <a:rPr lang="en" altLang="ja-JP" b="0" i="0" dirty="0" err="1">
                <a:solidFill>
                  <a:srgbClr val="374151"/>
                </a:solidFill>
                <a:effectLst/>
                <a:latin typeface="Söhne"/>
              </a:rPr>
              <a:t>github.com</a:t>
            </a:r>
            <a:r>
              <a:rPr lang="en" altLang="ja-JP" b="0" i="0" dirty="0">
                <a:solidFill>
                  <a:srgbClr val="374151"/>
                </a:solidFill>
                <a:effectLst/>
                <a:latin typeface="Söhne"/>
              </a:rPr>
              <a:t>/</a:t>
            </a:r>
            <a:r>
              <a:rPr lang="en" altLang="ja-JP" b="0" i="0" dirty="0" err="1">
                <a:solidFill>
                  <a:srgbClr val="374151"/>
                </a:solidFill>
                <a:effectLst/>
                <a:latin typeface="Söhne"/>
              </a:rPr>
              <a:t>kiyoshiikuma</a:t>
            </a:r>
            <a:r>
              <a:rPr lang="en" altLang="ja-JP" b="0" i="0" dirty="0">
                <a:solidFill>
                  <a:srgbClr val="374151"/>
                </a:solidFill>
                <a:effectLst/>
                <a:latin typeface="Söhne"/>
              </a:rPr>
              <a:t>/Extended-Delta-</a:t>
            </a:r>
            <a:r>
              <a:rPr lang="en" altLang="ja-JP" b="0" i="0" dirty="0" err="1">
                <a:solidFill>
                  <a:srgbClr val="374151"/>
                </a:solidFill>
                <a:effectLst/>
                <a:latin typeface="Söhne"/>
              </a:rPr>
              <a:t>map.git</a:t>
            </a:r>
            <a:r>
              <a:rPr lang="en" altLang="ja-JP" b="0" i="0" dirty="0">
                <a:solidFill>
                  <a:srgbClr val="374151"/>
                </a:solidFill>
                <a:effectLst/>
                <a:latin typeface="Söhne"/>
              </a:rPr>
              <a:t>: </a:t>
            </a:r>
            <a:r>
              <a:rPr lang="ja-JP" altLang="en-US" b="0" i="0">
                <a:solidFill>
                  <a:srgbClr val="374151"/>
                </a:solidFill>
                <a:effectLst/>
                <a:latin typeface="Söhne"/>
              </a:rPr>
              <a:t>リモートリポジトリを追加します。</a:t>
            </a:r>
            <a:r>
              <a:rPr lang="en" altLang="ja-JP" b="0" i="0" dirty="0">
                <a:solidFill>
                  <a:srgbClr val="374151"/>
                </a:solidFill>
                <a:effectLst/>
                <a:latin typeface="Söhne"/>
              </a:rPr>
              <a:t>origin </a:t>
            </a:r>
            <a:r>
              <a:rPr lang="ja-JP" altLang="en-US" b="0" i="0">
                <a:solidFill>
                  <a:srgbClr val="374151"/>
                </a:solidFill>
                <a:effectLst/>
                <a:latin typeface="Söhne"/>
              </a:rPr>
              <a:t>という名前で、指定された </a:t>
            </a:r>
            <a:r>
              <a:rPr lang="en" altLang="ja-JP" b="0" i="0" dirty="0">
                <a:solidFill>
                  <a:srgbClr val="374151"/>
                </a:solidFill>
                <a:effectLst/>
                <a:latin typeface="Söhne"/>
              </a:rPr>
              <a:t>URL </a:t>
            </a:r>
            <a:r>
              <a:rPr lang="ja-JP" altLang="en-US" b="0" i="0">
                <a:solidFill>
                  <a:srgbClr val="374151"/>
                </a:solidFill>
                <a:effectLst/>
                <a:latin typeface="Söhne"/>
              </a:rPr>
              <a:t>のリモートリポジトリを追加しています。このリモートリポジトリは、変更をプッシュする先となります。</a:t>
            </a:r>
            <a:endParaRPr lang="en-US" altLang="ja-JP" b="0" i="0" dirty="0">
              <a:solidFill>
                <a:srgbClr val="374151"/>
              </a:solidFill>
              <a:effectLst/>
              <a:latin typeface="Söhne"/>
            </a:endParaRPr>
          </a:p>
          <a:p>
            <a:pPr algn="l">
              <a:buFont typeface="+mj-lt"/>
              <a:buAutoNum type="arabicPeriod"/>
            </a:pPr>
            <a:endParaRPr lang="ja-JP" altLang="en-US" b="0" i="0">
              <a:solidFill>
                <a:srgbClr val="374151"/>
              </a:solidFill>
              <a:effectLst/>
              <a:latin typeface="Söhne"/>
            </a:endParaRPr>
          </a:p>
          <a:p>
            <a:pPr algn="l">
              <a:buFont typeface="+mj-lt"/>
              <a:buAutoNum type="arabicPeriod"/>
            </a:pPr>
            <a:r>
              <a:rPr lang="en" altLang="ja-JP" b="0" i="0" dirty="0">
                <a:solidFill>
                  <a:srgbClr val="374151"/>
                </a:solidFill>
                <a:effectLst/>
                <a:latin typeface="Söhne"/>
              </a:rPr>
              <a:t>git push -u origin main: </a:t>
            </a:r>
            <a:r>
              <a:rPr lang="ja-JP" altLang="en-US" b="0" i="0">
                <a:solidFill>
                  <a:srgbClr val="374151"/>
                </a:solidFill>
                <a:effectLst/>
                <a:latin typeface="Söhne"/>
              </a:rPr>
              <a:t>ローカルのコミットをリモートリポジトリにプッシュします。</a:t>
            </a:r>
            <a:r>
              <a:rPr lang="en-US" altLang="ja-JP" b="0" i="0" dirty="0">
                <a:solidFill>
                  <a:srgbClr val="374151"/>
                </a:solidFill>
                <a:effectLst/>
                <a:latin typeface="Söhne"/>
              </a:rPr>
              <a:t>-</a:t>
            </a:r>
            <a:r>
              <a:rPr lang="en" altLang="ja-JP" b="0" i="0" dirty="0">
                <a:solidFill>
                  <a:srgbClr val="374151"/>
                </a:solidFill>
                <a:effectLst/>
                <a:latin typeface="Söhne"/>
              </a:rPr>
              <a:t>u </a:t>
            </a:r>
            <a:r>
              <a:rPr lang="ja-JP" altLang="en-US" b="0" i="0">
                <a:solidFill>
                  <a:srgbClr val="374151"/>
                </a:solidFill>
                <a:effectLst/>
                <a:latin typeface="Söhne"/>
              </a:rPr>
              <a:t>オプションは、</a:t>
            </a:r>
            <a:r>
              <a:rPr lang="en" altLang="ja-JP" b="0" i="0" dirty="0">
                <a:solidFill>
                  <a:srgbClr val="374151"/>
                </a:solidFill>
                <a:effectLst/>
                <a:latin typeface="Söhne"/>
              </a:rPr>
              <a:t>origin </a:t>
            </a:r>
            <a:r>
              <a:rPr lang="ja-JP" altLang="en-US" b="0" i="0">
                <a:solidFill>
                  <a:srgbClr val="374151"/>
                </a:solidFill>
                <a:effectLst/>
                <a:latin typeface="Söhne"/>
              </a:rPr>
              <a:t>リモートリポジトリを既定のアップストリームに設定するために使用されます。</a:t>
            </a:r>
            <a:r>
              <a:rPr lang="en" altLang="ja-JP" b="0" i="0" dirty="0">
                <a:solidFill>
                  <a:srgbClr val="374151"/>
                </a:solidFill>
                <a:effectLst/>
                <a:latin typeface="Söhne"/>
              </a:rPr>
              <a:t>main </a:t>
            </a:r>
            <a:r>
              <a:rPr lang="ja-JP" altLang="en-US" b="0" i="0">
                <a:solidFill>
                  <a:srgbClr val="374151"/>
                </a:solidFill>
                <a:effectLst/>
                <a:latin typeface="Söhne"/>
              </a:rPr>
              <a:t>ブランチの変更がリモートリポジトリに送信されます。</a:t>
            </a:r>
          </a:p>
        </p:txBody>
      </p:sp>
    </p:spTree>
    <p:extLst>
      <p:ext uri="{BB962C8B-B14F-4D97-AF65-F5344CB8AC3E}">
        <p14:creationId xmlns:p14="http://schemas.microsoft.com/office/powerpoint/2010/main" val="423509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FD4D6FB-C18F-24E6-3E0E-B9D39AFD8B0B}"/>
              </a:ext>
            </a:extLst>
          </p:cNvPr>
          <p:cNvSpPr txBox="1"/>
          <p:nvPr/>
        </p:nvSpPr>
        <p:spPr>
          <a:xfrm>
            <a:off x="-25896" y="0"/>
            <a:ext cx="1596912" cy="369332"/>
          </a:xfrm>
          <a:prstGeom prst="rect">
            <a:avLst/>
          </a:prstGeom>
          <a:noFill/>
        </p:spPr>
        <p:txBody>
          <a:bodyPr wrap="none" rtlCol="0">
            <a:spAutoFit/>
          </a:bodyPr>
          <a:lstStyle/>
          <a:p>
            <a:r>
              <a:rPr lang="en-US" altLang="ja-JP" dirty="0"/>
              <a:t> </a:t>
            </a:r>
            <a:r>
              <a:rPr lang="en-US" altLang="ja-JP" dirty="0" err="1"/>
              <a:t>z</a:t>
            </a:r>
            <a:r>
              <a:rPr kumimoji="1" lang="en-US" altLang="ja-JP" dirty="0" err="1"/>
              <a:t>sh</a:t>
            </a:r>
            <a:r>
              <a:rPr kumimoji="1" lang="en-US" altLang="ja-JP" dirty="0"/>
              <a:t> </a:t>
            </a:r>
            <a:r>
              <a:rPr kumimoji="1" lang="ja-JP" altLang="en-US"/>
              <a:t>コマンド</a:t>
            </a:r>
          </a:p>
        </p:txBody>
      </p:sp>
      <p:sp>
        <p:nvSpPr>
          <p:cNvPr id="4" name="テキスト ボックス 3">
            <a:extLst>
              <a:ext uri="{FF2B5EF4-FFF2-40B4-BE49-F238E27FC236}">
                <a16:creationId xmlns:a16="http://schemas.microsoft.com/office/drawing/2014/main" id="{30A8EB44-4F27-340F-7A01-6E917C145F96}"/>
              </a:ext>
            </a:extLst>
          </p:cNvPr>
          <p:cNvSpPr txBox="1"/>
          <p:nvPr/>
        </p:nvSpPr>
        <p:spPr>
          <a:xfrm>
            <a:off x="-25896" y="411429"/>
            <a:ext cx="2031325" cy="369332"/>
          </a:xfrm>
          <a:prstGeom prst="rect">
            <a:avLst/>
          </a:prstGeom>
          <a:noFill/>
        </p:spPr>
        <p:txBody>
          <a:bodyPr wrap="none" rtlCol="0">
            <a:spAutoFit/>
          </a:bodyPr>
          <a:lstStyle/>
          <a:p>
            <a:r>
              <a:rPr kumimoji="1" lang="ja-JP" altLang="en-US"/>
              <a:t>隠しファイル表示</a:t>
            </a:r>
          </a:p>
        </p:txBody>
      </p:sp>
      <p:sp>
        <p:nvSpPr>
          <p:cNvPr id="5" name="テキスト ボックス 4">
            <a:extLst>
              <a:ext uri="{FF2B5EF4-FFF2-40B4-BE49-F238E27FC236}">
                <a16:creationId xmlns:a16="http://schemas.microsoft.com/office/drawing/2014/main" id="{B5D81D17-2FEC-9CAA-74ED-8F6B0836659B}"/>
              </a:ext>
            </a:extLst>
          </p:cNvPr>
          <p:cNvSpPr txBox="1"/>
          <p:nvPr/>
        </p:nvSpPr>
        <p:spPr>
          <a:xfrm>
            <a:off x="0" y="822858"/>
            <a:ext cx="657552" cy="369332"/>
          </a:xfrm>
          <a:prstGeom prst="rect">
            <a:avLst/>
          </a:prstGeom>
          <a:noFill/>
        </p:spPr>
        <p:txBody>
          <a:bodyPr wrap="none" rtlCol="0">
            <a:spAutoFit/>
          </a:bodyPr>
          <a:lstStyle/>
          <a:p>
            <a:r>
              <a:rPr lang="en-US" altLang="ja-JP" dirty="0"/>
              <a:t> ls-a</a:t>
            </a:r>
            <a:endParaRPr kumimoji="1" lang="ja-JP" altLang="en-US"/>
          </a:p>
        </p:txBody>
      </p:sp>
      <p:sp>
        <p:nvSpPr>
          <p:cNvPr id="6" name="テキスト ボックス 5">
            <a:extLst>
              <a:ext uri="{FF2B5EF4-FFF2-40B4-BE49-F238E27FC236}">
                <a16:creationId xmlns:a16="http://schemas.microsoft.com/office/drawing/2014/main" id="{9C1A2E81-1BD6-BE6E-5EA3-9012607410DD}"/>
              </a:ext>
            </a:extLst>
          </p:cNvPr>
          <p:cNvSpPr txBox="1"/>
          <p:nvPr/>
        </p:nvSpPr>
        <p:spPr>
          <a:xfrm>
            <a:off x="-25896" y="1234287"/>
            <a:ext cx="1866217" cy="646331"/>
          </a:xfrm>
          <a:prstGeom prst="rect">
            <a:avLst/>
          </a:prstGeom>
          <a:noFill/>
        </p:spPr>
        <p:txBody>
          <a:bodyPr wrap="none" rtlCol="0">
            <a:spAutoFit/>
          </a:bodyPr>
          <a:lstStyle/>
          <a:p>
            <a:r>
              <a:rPr kumimoji="1" lang="ja-JP" altLang="en-US"/>
              <a:t>ファイルの作成</a:t>
            </a:r>
            <a:r>
              <a:rPr kumimoji="1" lang="en-US" altLang="ja-JP" dirty="0"/>
              <a:t> </a:t>
            </a:r>
          </a:p>
          <a:p>
            <a:r>
              <a:rPr kumimoji="1" lang="en-US" altLang="ja-JP" dirty="0"/>
              <a:t>touch</a:t>
            </a:r>
            <a:endParaRPr kumimoji="1" lang="ja-JP" altLang="en-US"/>
          </a:p>
        </p:txBody>
      </p:sp>
      <p:sp>
        <p:nvSpPr>
          <p:cNvPr id="7" name="テキスト ボックス 6">
            <a:extLst>
              <a:ext uri="{FF2B5EF4-FFF2-40B4-BE49-F238E27FC236}">
                <a16:creationId xmlns:a16="http://schemas.microsoft.com/office/drawing/2014/main" id="{C24E99BF-3170-F0CC-7CA6-A4A6A1B98340}"/>
              </a:ext>
            </a:extLst>
          </p:cNvPr>
          <p:cNvSpPr txBox="1"/>
          <p:nvPr/>
        </p:nvSpPr>
        <p:spPr>
          <a:xfrm>
            <a:off x="-25896" y="1880618"/>
            <a:ext cx="2262158" cy="646331"/>
          </a:xfrm>
          <a:prstGeom prst="rect">
            <a:avLst/>
          </a:prstGeom>
          <a:noFill/>
        </p:spPr>
        <p:txBody>
          <a:bodyPr wrap="none" rtlCol="0">
            <a:spAutoFit/>
          </a:bodyPr>
          <a:lstStyle/>
          <a:p>
            <a:r>
              <a:rPr kumimoji="1" lang="ja-JP" altLang="en-US"/>
              <a:t>ディレクトリの作成</a:t>
            </a:r>
            <a:endParaRPr kumimoji="1" lang="en-US" altLang="ja-JP" dirty="0"/>
          </a:p>
          <a:p>
            <a:r>
              <a:rPr lang="en-US" altLang="ja-JP" dirty="0" err="1"/>
              <a:t>mkdir</a:t>
            </a:r>
            <a:endParaRPr kumimoji="1" lang="ja-JP" altLang="en-US"/>
          </a:p>
        </p:txBody>
      </p:sp>
      <p:sp>
        <p:nvSpPr>
          <p:cNvPr id="8" name="テキスト ボックス 7">
            <a:extLst>
              <a:ext uri="{FF2B5EF4-FFF2-40B4-BE49-F238E27FC236}">
                <a16:creationId xmlns:a16="http://schemas.microsoft.com/office/drawing/2014/main" id="{F9C11C80-4411-9C90-6C66-7076FCCD82EC}"/>
              </a:ext>
            </a:extLst>
          </p:cNvPr>
          <p:cNvSpPr txBox="1"/>
          <p:nvPr/>
        </p:nvSpPr>
        <p:spPr>
          <a:xfrm>
            <a:off x="0" y="2611143"/>
            <a:ext cx="1569660" cy="646331"/>
          </a:xfrm>
          <a:prstGeom prst="rect">
            <a:avLst/>
          </a:prstGeom>
          <a:noFill/>
        </p:spPr>
        <p:txBody>
          <a:bodyPr wrap="none" rtlCol="0">
            <a:spAutoFit/>
          </a:bodyPr>
          <a:lstStyle/>
          <a:p>
            <a:r>
              <a:rPr kumimoji="1" lang="ja-JP" altLang="en-US"/>
              <a:t>一つ前に戻る</a:t>
            </a:r>
            <a:endParaRPr kumimoji="1" lang="en-US" altLang="ja-JP" dirty="0"/>
          </a:p>
          <a:p>
            <a:r>
              <a:rPr lang="en-US" altLang="ja-JP" dirty="0"/>
              <a:t> cd ..</a:t>
            </a:r>
            <a:endParaRPr kumimoji="1" lang="ja-JP" altLang="en-US"/>
          </a:p>
        </p:txBody>
      </p:sp>
      <p:sp>
        <p:nvSpPr>
          <p:cNvPr id="9" name="テキスト ボックス 8">
            <a:extLst>
              <a:ext uri="{FF2B5EF4-FFF2-40B4-BE49-F238E27FC236}">
                <a16:creationId xmlns:a16="http://schemas.microsoft.com/office/drawing/2014/main" id="{B97D29B9-BBE6-9C07-F896-38F591B464EE}"/>
              </a:ext>
            </a:extLst>
          </p:cNvPr>
          <p:cNvSpPr txBox="1"/>
          <p:nvPr/>
        </p:nvSpPr>
        <p:spPr>
          <a:xfrm>
            <a:off x="0" y="3452950"/>
            <a:ext cx="3877985" cy="369332"/>
          </a:xfrm>
          <a:prstGeom prst="rect">
            <a:avLst/>
          </a:prstGeom>
          <a:noFill/>
        </p:spPr>
        <p:txBody>
          <a:bodyPr wrap="none" rtlCol="0">
            <a:spAutoFit/>
          </a:bodyPr>
          <a:lstStyle/>
          <a:p>
            <a:r>
              <a:rPr kumimoji="1" lang="ja-JP" altLang="en-US"/>
              <a:t>ファイルへの移動は画面の左上から</a:t>
            </a:r>
          </a:p>
        </p:txBody>
      </p:sp>
    </p:spTree>
    <p:extLst>
      <p:ext uri="{BB962C8B-B14F-4D97-AF65-F5344CB8AC3E}">
        <p14:creationId xmlns:p14="http://schemas.microsoft.com/office/powerpoint/2010/main" val="187506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ED8C2D3-AC78-0B06-377C-CB2058807DAD}"/>
              </a:ext>
            </a:extLst>
          </p:cNvPr>
          <p:cNvSpPr txBox="1"/>
          <p:nvPr/>
        </p:nvSpPr>
        <p:spPr>
          <a:xfrm>
            <a:off x="0" y="0"/>
            <a:ext cx="1218603" cy="369332"/>
          </a:xfrm>
          <a:prstGeom prst="rect">
            <a:avLst/>
          </a:prstGeom>
          <a:noFill/>
        </p:spPr>
        <p:txBody>
          <a:bodyPr wrap="none" rtlCol="0">
            <a:spAutoFit/>
          </a:bodyPr>
          <a:lstStyle/>
          <a:p>
            <a:r>
              <a:rPr lang="en-US" altLang="ja-JP" dirty="0"/>
              <a:t> </a:t>
            </a:r>
            <a:r>
              <a:rPr lang="en-US" altLang="ja-JP" b="1" dirty="0"/>
              <a:t>p</a:t>
            </a:r>
            <a:r>
              <a:rPr kumimoji="1" lang="en-US" altLang="ja-JP" b="1" dirty="0"/>
              <a:t>ath</a:t>
            </a:r>
            <a:r>
              <a:rPr lang="ja-JP" altLang="en-US" b="1"/>
              <a:t>とは</a:t>
            </a:r>
            <a:endParaRPr kumimoji="1" lang="ja-JP" altLang="en-US" b="1"/>
          </a:p>
        </p:txBody>
      </p:sp>
      <p:sp>
        <p:nvSpPr>
          <p:cNvPr id="3" name="テキスト ボックス 2">
            <a:extLst>
              <a:ext uri="{FF2B5EF4-FFF2-40B4-BE49-F238E27FC236}">
                <a16:creationId xmlns:a16="http://schemas.microsoft.com/office/drawing/2014/main" id="{CAFF7A22-32ED-036D-290B-6794D7323FE0}"/>
              </a:ext>
            </a:extLst>
          </p:cNvPr>
          <p:cNvSpPr txBox="1"/>
          <p:nvPr/>
        </p:nvSpPr>
        <p:spPr>
          <a:xfrm>
            <a:off x="0" y="520861"/>
            <a:ext cx="3696846" cy="369332"/>
          </a:xfrm>
          <a:prstGeom prst="rect">
            <a:avLst/>
          </a:prstGeom>
          <a:noFill/>
        </p:spPr>
        <p:txBody>
          <a:bodyPr wrap="none" rtlCol="0">
            <a:spAutoFit/>
          </a:bodyPr>
          <a:lstStyle/>
          <a:p>
            <a:r>
              <a:rPr lang="en-US" altLang="ja-JP" dirty="0"/>
              <a:t> p</a:t>
            </a:r>
            <a:r>
              <a:rPr kumimoji="1" lang="en-US" altLang="ja-JP" dirty="0"/>
              <a:t>ath ; </a:t>
            </a:r>
            <a:r>
              <a:rPr kumimoji="1" lang="ja-JP" altLang="en-US"/>
              <a:t>ファイルがある場所の名前</a:t>
            </a:r>
            <a:endParaRPr kumimoji="1" lang="en-US" altLang="ja-JP" dirty="0"/>
          </a:p>
        </p:txBody>
      </p:sp>
      <p:sp>
        <p:nvSpPr>
          <p:cNvPr id="4" name="テキスト ボックス 3">
            <a:extLst>
              <a:ext uri="{FF2B5EF4-FFF2-40B4-BE49-F238E27FC236}">
                <a16:creationId xmlns:a16="http://schemas.microsoft.com/office/drawing/2014/main" id="{A0C41D1C-321B-FEE7-6DA8-336DB93C0B95}"/>
              </a:ext>
            </a:extLst>
          </p:cNvPr>
          <p:cNvSpPr txBox="1"/>
          <p:nvPr/>
        </p:nvSpPr>
        <p:spPr>
          <a:xfrm>
            <a:off x="0" y="1041722"/>
            <a:ext cx="8622873" cy="923330"/>
          </a:xfrm>
          <a:prstGeom prst="rect">
            <a:avLst/>
          </a:prstGeom>
          <a:noFill/>
        </p:spPr>
        <p:txBody>
          <a:bodyPr wrap="none" rtlCol="0">
            <a:spAutoFit/>
          </a:bodyPr>
          <a:lstStyle/>
          <a:p>
            <a:r>
              <a:rPr kumimoji="1" lang="ja-JP" altLang="en-US"/>
              <a:t>ファイルの実行時にパスの全部を指定するかその場所に行って実行するかの</a:t>
            </a:r>
            <a:r>
              <a:rPr kumimoji="1" lang="en-US" altLang="ja-JP" dirty="0"/>
              <a:t>2</a:t>
            </a:r>
            <a:r>
              <a:rPr kumimoji="1" lang="ja-JP" altLang="en-US"/>
              <a:t>種類</a:t>
            </a:r>
            <a:endParaRPr kumimoji="1" lang="en-US" altLang="ja-JP" dirty="0"/>
          </a:p>
          <a:p>
            <a:endParaRPr lang="en-US" altLang="ja-JP" dirty="0"/>
          </a:p>
          <a:p>
            <a:r>
              <a:rPr lang="ja-JP" altLang="en-US"/>
              <a:t>何も指定しない場合：</a:t>
            </a:r>
            <a:r>
              <a:rPr lang="en-US" altLang="ja-JP" dirty="0"/>
              <a:t>path</a:t>
            </a:r>
            <a:r>
              <a:rPr lang="ja-JP" altLang="en-US"/>
              <a:t>が通っている場所のみを探す</a:t>
            </a:r>
            <a:endParaRPr kumimoji="1" lang="ja-JP" altLang="en-US"/>
          </a:p>
        </p:txBody>
      </p:sp>
      <p:sp>
        <p:nvSpPr>
          <p:cNvPr id="6" name="テキスト ボックス 5">
            <a:extLst>
              <a:ext uri="{FF2B5EF4-FFF2-40B4-BE49-F238E27FC236}">
                <a16:creationId xmlns:a16="http://schemas.microsoft.com/office/drawing/2014/main" id="{999A5778-8ACF-7868-3034-D6F7918735EA}"/>
              </a:ext>
            </a:extLst>
          </p:cNvPr>
          <p:cNvSpPr txBox="1"/>
          <p:nvPr/>
        </p:nvSpPr>
        <p:spPr>
          <a:xfrm>
            <a:off x="1218603" y="4897"/>
            <a:ext cx="6128794" cy="369332"/>
          </a:xfrm>
          <a:prstGeom prst="rect">
            <a:avLst/>
          </a:prstGeom>
          <a:noFill/>
        </p:spPr>
        <p:txBody>
          <a:bodyPr wrap="square">
            <a:spAutoFit/>
          </a:bodyPr>
          <a:lstStyle/>
          <a:p>
            <a:r>
              <a:rPr lang="en-US" altLang="ja-JP" dirty="0"/>
              <a:t>(</a:t>
            </a:r>
            <a:r>
              <a:rPr lang="ja-JP" altLang="en-US"/>
              <a:t>https://wa3.i-3-i.info/word18471.html</a:t>
            </a:r>
            <a:r>
              <a:rPr lang="en-US" altLang="ja-JP" dirty="0"/>
              <a:t>)</a:t>
            </a:r>
            <a:endParaRPr lang="ja-JP" altLang="en-US"/>
          </a:p>
        </p:txBody>
      </p:sp>
      <p:sp>
        <p:nvSpPr>
          <p:cNvPr id="7" name="テキスト ボックス 6">
            <a:extLst>
              <a:ext uri="{FF2B5EF4-FFF2-40B4-BE49-F238E27FC236}">
                <a16:creationId xmlns:a16="http://schemas.microsoft.com/office/drawing/2014/main" id="{E6FA5A8D-D0C7-2C89-3BF4-F8BA6EDBDF0D}"/>
              </a:ext>
            </a:extLst>
          </p:cNvPr>
          <p:cNvSpPr txBox="1"/>
          <p:nvPr/>
        </p:nvSpPr>
        <p:spPr>
          <a:xfrm>
            <a:off x="0" y="2116581"/>
            <a:ext cx="6500497" cy="369332"/>
          </a:xfrm>
          <a:prstGeom prst="rect">
            <a:avLst/>
          </a:prstGeom>
          <a:noFill/>
        </p:spPr>
        <p:txBody>
          <a:bodyPr wrap="none" rtlCol="0">
            <a:spAutoFit/>
          </a:bodyPr>
          <a:lstStyle/>
          <a:p>
            <a:r>
              <a:rPr lang="en-US" altLang="ja-JP" dirty="0"/>
              <a:t> </a:t>
            </a:r>
            <a:r>
              <a:rPr lang="en-US" altLang="ja-JP" dirty="0">
                <a:solidFill>
                  <a:srgbClr val="FF0000"/>
                </a:solidFill>
              </a:rPr>
              <a:t>path</a:t>
            </a:r>
            <a:r>
              <a:rPr lang="ja-JP" altLang="en-US">
                <a:solidFill>
                  <a:srgbClr val="FF0000"/>
                </a:solidFill>
              </a:rPr>
              <a:t>を通すことでファイル名のみで実行されることがわかる</a:t>
            </a:r>
            <a:endParaRPr kumimoji="1" lang="ja-JP" altLang="en-US">
              <a:solidFill>
                <a:srgbClr val="FF0000"/>
              </a:solidFill>
            </a:endParaRPr>
          </a:p>
        </p:txBody>
      </p:sp>
      <p:sp>
        <p:nvSpPr>
          <p:cNvPr id="9" name="テキスト ボックス 8">
            <a:extLst>
              <a:ext uri="{FF2B5EF4-FFF2-40B4-BE49-F238E27FC236}">
                <a16:creationId xmlns:a16="http://schemas.microsoft.com/office/drawing/2014/main" id="{7C7CAF60-45B0-7749-AFAC-6A8D2EC9F343}"/>
              </a:ext>
            </a:extLst>
          </p:cNvPr>
          <p:cNvSpPr txBox="1"/>
          <p:nvPr/>
        </p:nvSpPr>
        <p:spPr>
          <a:xfrm>
            <a:off x="1546897" y="2581155"/>
            <a:ext cx="3406702" cy="369332"/>
          </a:xfrm>
          <a:prstGeom prst="rect">
            <a:avLst/>
          </a:prstGeom>
          <a:noFill/>
        </p:spPr>
        <p:txBody>
          <a:bodyPr wrap="none" rtlCol="0">
            <a:spAutoFit/>
          </a:bodyPr>
          <a:lstStyle/>
          <a:p>
            <a:r>
              <a:rPr kumimoji="1" lang="en" altLang="ja-JP" dirty="0"/>
              <a:t>(https://god48.com/</a:t>
            </a:r>
            <a:r>
              <a:rPr kumimoji="1" lang="en" altLang="ja-JP" dirty="0" err="1"/>
              <a:t>zsh</a:t>
            </a:r>
            <a:r>
              <a:rPr kumimoji="1" lang="en" altLang="ja-JP" dirty="0"/>
              <a:t>-path)</a:t>
            </a:r>
            <a:endParaRPr kumimoji="1" lang="ja-JP" altLang="en-US"/>
          </a:p>
        </p:txBody>
      </p:sp>
      <p:sp>
        <p:nvSpPr>
          <p:cNvPr id="10" name="テキスト ボックス 9">
            <a:extLst>
              <a:ext uri="{FF2B5EF4-FFF2-40B4-BE49-F238E27FC236}">
                <a16:creationId xmlns:a16="http://schemas.microsoft.com/office/drawing/2014/main" id="{DB135641-CCE2-BEAD-B212-A3EC54CB81F5}"/>
              </a:ext>
            </a:extLst>
          </p:cNvPr>
          <p:cNvSpPr txBox="1"/>
          <p:nvPr/>
        </p:nvSpPr>
        <p:spPr>
          <a:xfrm>
            <a:off x="0" y="2604833"/>
            <a:ext cx="1680268" cy="369332"/>
          </a:xfrm>
          <a:prstGeom prst="rect">
            <a:avLst/>
          </a:prstGeom>
          <a:noFill/>
        </p:spPr>
        <p:txBody>
          <a:bodyPr wrap="none" rtlCol="0">
            <a:spAutoFit/>
          </a:bodyPr>
          <a:lstStyle/>
          <a:p>
            <a:r>
              <a:rPr kumimoji="1" lang="en-US" altLang="ja-JP" dirty="0"/>
              <a:t> </a:t>
            </a:r>
            <a:r>
              <a:rPr kumimoji="1" lang="en-US" altLang="ja-JP" b="1" dirty="0"/>
              <a:t>path</a:t>
            </a:r>
            <a:r>
              <a:rPr kumimoji="1" lang="ja-JP" altLang="en-US" b="1"/>
              <a:t>の通し方</a:t>
            </a:r>
          </a:p>
        </p:txBody>
      </p:sp>
      <p:sp>
        <p:nvSpPr>
          <p:cNvPr id="11" name="テキスト ボックス 10">
            <a:extLst>
              <a:ext uri="{FF2B5EF4-FFF2-40B4-BE49-F238E27FC236}">
                <a16:creationId xmlns:a16="http://schemas.microsoft.com/office/drawing/2014/main" id="{37D55282-18CF-E013-6539-61F50AD6FEC0}"/>
              </a:ext>
            </a:extLst>
          </p:cNvPr>
          <p:cNvSpPr txBox="1"/>
          <p:nvPr/>
        </p:nvSpPr>
        <p:spPr>
          <a:xfrm>
            <a:off x="0" y="3093085"/>
            <a:ext cx="4831772" cy="2585323"/>
          </a:xfrm>
          <a:prstGeom prst="rect">
            <a:avLst/>
          </a:prstGeom>
          <a:noFill/>
        </p:spPr>
        <p:txBody>
          <a:bodyPr wrap="none" rtlCol="0">
            <a:spAutoFit/>
          </a:bodyPr>
          <a:lstStyle/>
          <a:p>
            <a:r>
              <a:rPr kumimoji="1" lang="en-US" altLang="ja-JP" dirty="0"/>
              <a:t> </a:t>
            </a:r>
            <a:r>
              <a:rPr kumimoji="1" lang="en-US" altLang="ja-JP" dirty="0" err="1"/>
              <a:t>zshrc</a:t>
            </a:r>
            <a:r>
              <a:rPr kumimoji="1" lang="en-US" altLang="ja-JP" dirty="0"/>
              <a:t> </a:t>
            </a:r>
            <a:r>
              <a:rPr kumimoji="1" lang="ja-JP" altLang="en-US"/>
              <a:t>を</a:t>
            </a:r>
            <a:r>
              <a:rPr kumimoji="1" lang="en-US" altLang="ja-JP" dirty="0"/>
              <a:t>open</a:t>
            </a:r>
            <a:r>
              <a:rPr kumimoji="1" lang="ja-JP" altLang="en-US"/>
              <a:t>して実際に書き込む</a:t>
            </a:r>
            <a:endParaRPr kumimoji="1" lang="en-US" altLang="ja-JP" dirty="0"/>
          </a:p>
          <a:p>
            <a:endParaRPr lang="en-US" altLang="ja-JP" dirty="0"/>
          </a:p>
          <a:p>
            <a:endParaRPr lang="en-US" altLang="ja-JP" dirty="0"/>
          </a:p>
          <a:p>
            <a:r>
              <a:rPr lang="en" altLang="ja-JP" i="1" dirty="0">
                <a:solidFill>
                  <a:srgbClr val="B4EC43"/>
                </a:solidFill>
                <a:effectLst/>
                <a:latin typeface="inherit"/>
              </a:rPr>
              <a:t>export</a:t>
            </a:r>
            <a:r>
              <a:rPr lang="en" altLang="ja-JP" dirty="0"/>
              <a:t> </a:t>
            </a:r>
            <a:r>
              <a:rPr lang="en" altLang="ja-JP" dirty="0">
                <a:solidFill>
                  <a:srgbClr val="FF2C78"/>
                </a:solidFill>
                <a:effectLst/>
                <a:latin typeface="inherit"/>
              </a:rPr>
              <a:t>PATH</a:t>
            </a:r>
            <a:r>
              <a:rPr lang="en" altLang="ja-JP" dirty="0">
                <a:solidFill>
                  <a:srgbClr val="F92672"/>
                </a:solidFill>
                <a:effectLst/>
                <a:latin typeface="inherit"/>
              </a:rPr>
              <a:t>=</a:t>
            </a:r>
            <a:r>
              <a:rPr lang="ja-JP" altLang="en-US"/>
              <a:t>通したいパス</a:t>
            </a:r>
            <a:r>
              <a:rPr lang="en-US" altLang="ja-JP" dirty="0"/>
              <a:t>:</a:t>
            </a:r>
            <a:r>
              <a:rPr lang="en-US" altLang="ja-JP" dirty="0">
                <a:solidFill>
                  <a:srgbClr val="FF2C78"/>
                </a:solidFill>
                <a:effectLst/>
                <a:latin typeface="inherit"/>
              </a:rPr>
              <a:t>$</a:t>
            </a:r>
            <a:r>
              <a:rPr lang="en" altLang="ja-JP" dirty="0">
                <a:solidFill>
                  <a:srgbClr val="FF2C78"/>
                </a:solidFill>
                <a:effectLst/>
                <a:latin typeface="inherit"/>
              </a:rPr>
              <a:t>PATH</a:t>
            </a:r>
          </a:p>
          <a:p>
            <a:r>
              <a:rPr lang="en" altLang="ja-JP" dirty="0">
                <a:latin typeface="inherit"/>
              </a:rPr>
              <a:t>(</a:t>
            </a:r>
            <a:r>
              <a:rPr lang="en" altLang="ja-JP" b="1" i="0" dirty="0">
                <a:effectLst/>
                <a:latin typeface="Hiragino Kaku Gothic ProN" panose="020B0300000000000000" pitchFamily="34" charset="-128"/>
                <a:ea typeface="Hiragino Kaku Gothic ProN" panose="020B0300000000000000" pitchFamily="34" charset="-128"/>
              </a:rPr>
              <a:t>$PATH:</a:t>
            </a:r>
            <a:r>
              <a:rPr lang="ja-JP" altLang="en-US" b="1" i="0">
                <a:effectLst/>
                <a:latin typeface="Hiragino Kaku Gothic ProN" panose="020B0300000000000000" pitchFamily="34" charset="-128"/>
                <a:ea typeface="Hiragino Kaku Gothic ProN" panose="020B0300000000000000" pitchFamily="34" charset="-128"/>
              </a:rPr>
              <a:t>通したいパスの順番</a:t>
            </a:r>
            <a:r>
              <a:rPr lang="ja-JP" altLang="en-US" b="0" i="0">
                <a:effectLst/>
                <a:latin typeface="Hiragino Kaku Gothic ProN" panose="020B0300000000000000" pitchFamily="34" charset="-128"/>
                <a:ea typeface="Hiragino Kaku Gothic ProN" panose="020B0300000000000000" pitchFamily="34" charset="-128"/>
              </a:rPr>
              <a:t>でも</a:t>
            </a:r>
            <a:r>
              <a:rPr lang="en" altLang="ja-JP" b="0" i="0" dirty="0">
                <a:effectLst/>
                <a:latin typeface="Hiragino Kaku Gothic ProN" panose="020B0300000000000000" pitchFamily="34" charset="-128"/>
                <a:ea typeface="Hiragino Kaku Gothic ProN" panose="020B0300000000000000" pitchFamily="34" charset="-128"/>
              </a:rPr>
              <a:t>OK</a:t>
            </a:r>
            <a:r>
              <a:rPr lang="en" altLang="ja-JP" dirty="0">
                <a:latin typeface="inherit"/>
              </a:rPr>
              <a:t>)</a:t>
            </a:r>
            <a:endParaRPr lang="en" altLang="ja-JP" dirty="0">
              <a:effectLst/>
              <a:latin typeface="inherit"/>
            </a:endParaRPr>
          </a:p>
          <a:p>
            <a:endParaRPr lang="en-US" altLang="ja-JP" dirty="0"/>
          </a:p>
          <a:p>
            <a:r>
              <a:rPr kumimoji="1" lang="en-US" altLang="ja-JP" dirty="0"/>
              <a:t>(ex)homebrew</a:t>
            </a:r>
          </a:p>
          <a:p>
            <a:r>
              <a:rPr kumimoji="1" lang="en-US" altLang="ja-JP" dirty="0"/>
              <a:t> export PATH=$PATH:/</a:t>
            </a:r>
            <a:r>
              <a:rPr lang="en-US" altLang="ja-JP" dirty="0"/>
              <a:t>opt/homebrew/bin/</a:t>
            </a:r>
            <a:endParaRPr kumimoji="1" lang="en-US" altLang="ja-JP" dirty="0"/>
          </a:p>
          <a:p>
            <a:endParaRPr kumimoji="1" lang="ja-JP" altLang="en-US"/>
          </a:p>
        </p:txBody>
      </p:sp>
    </p:spTree>
    <p:extLst>
      <p:ext uri="{BB962C8B-B14F-4D97-AF65-F5344CB8AC3E}">
        <p14:creationId xmlns:p14="http://schemas.microsoft.com/office/powerpoint/2010/main" val="4795602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7583</TotalTime>
  <Words>1223</Words>
  <Application>Microsoft Macintosh PowerPoint</Application>
  <PresentationFormat>ワイド画面</PresentationFormat>
  <Paragraphs>161</Paragraphs>
  <Slides>13</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13</vt:i4>
      </vt:variant>
    </vt:vector>
  </HeadingPairs>
  <TitlesOfParts>
    <vt:vector size="26" baseType="lpstr">
      <vt:lpstr>-apple-system</vt:lpstr>
      <vt:lpstr>Hiragino Kaku Gothic ProN</vt:lpstr>
      <vt:lpstr>inherit</vt:lpstr>
      <vt:lpstr>Söhne</vt:lpstr>
      <vt:lpstr>Söhne Mono</vt:lpstr>
      <vt:lpstr>游ゴシック</vt:lpstr>
      <vt:lpstr>游ゴシック</vt:lpstr>
      <vt:lpstr>游ゴシック Light</vt:lpstr>
      <vt:lpstr>Arial</vt:lpstr>
      <vt:lpstr>Consolas</vt:lpstr>
      <vt:lpstr>Helvetica Neue</vt:lpstr>
      <vt:lpstr>Menlo</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生熊 清</dc:creator>
  <cp:lastModifiedBy>生熊 清</cp:lastModifiedBy>
  <cp:revision>43</cp:revision>
  <dcterms:created xsi:type="dcterms:W3CDTF">2023-03-21T12:01:36Z</dcterms:created>
  <dcterms:modified xsi:type="dcterms:W3CDTF">2023-11-10T07:24:20Z</dcterms:modified>
</cp:coreProperties>
</file>